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Lst>
  <p:notesMasterIdLst>
    <p:notesMasterId r:id="rId89"/>
  </p:notesMasterIdLst>
  <p:handoutMasterIdLst>
    <p:handoutMasterId r:id="rId90"/>
  </p:handoutMasterIdLst>
  <p:sldIdLst>
    <p:sldId id="283" r:id="rId3"/>
    <p:sldId id="285" r:id="rId4"/>
    <p:sldId id="286" r:id="rId5"/>
    <p:sldId id="338" r:id="rId6"/>
    <p:sldId id="510" r:id="rId7"/>
    <p:sldId id="329" r:id="rId8"/>
    <p:sldId id="305" r:id="rId9"/>
    <p:sldId id="306" r:id="rId10"/>
    <p:sldId id="307" r:id="rId11"/>
    <p:sldId id="309" r:id="rId12"/>
    <p:sldId id="330" r:id="rId13"/>
    <p:sldId id="354" r:id="rId14"/>
    <p:sldId id="294" r:id="rId15"/>
    <p:sldId id="310" r:id="rId16"/>
    <p:sldId id="352" r:id="rId17"/>
    <p:sldId id="345" r:id="rId18"/>
    <p:sldId id="357" r:id="rId19"/>
    <p:sldId id="347" r:id="rId20"/>
    <p:sldId id="377" r:id="rId21"/>
    <p:sldId id="378" r:id="rId22"/>
    <p:sldId id="302" r:id="rId23"/>
    <p:sldId id="494" r:id="rId24"/>
    <p:sldId id="358" r:id="rId25"/>
    <p:sldId id="359" r:id="rId26"/>
    <p:sldId id="360" r:id="rId27"/>
    <p:sldId id="361" r:id="rId28"/>
    <p:sldId id="511" r:id="rId29"/>
    <p:sldId id="363" r:id="rId30"/>
    <p:sldId id="364" r:id="rId31"/>
    <p:sldId id="365" r:id="rId32"/>
    <p:sldId id="512" r:id="rId33"/>
    <p:sldId id="367" r:id="rId34"/>
    <p:sldId id="368" r:id="rId35"/>
    <p:sldId id="369" r:id="rId36"/>
    <p:sldId id="513" r:id="rId37"/>
    <p:sldId id="371" r:id="rId38"/>
    <p:sldId id="372" r:id="rId39"/>
    <p:sldId id="373" r:id="rId40"/>
    <p:sldId id="374" r:id="rId41"/>
    <p:sldId id="375" r:id="rId42"/>
    <p:sldId id="376" r:id="rId43"/>
    <p:sldId id="315" r:id="rId44"/>
    <p:sldId id="326" r:id="rId45"/>
    <p:sldId id="499" r:id="rId46"/>
    <p:sldId id="424" r:id="rId47"/>
    <p:sldId id="425" r:id="rId48"/>
    <p:sldId id="496" r:id="rId49"/>
    <p:sldId id="411" r:id="rId50"/>
    <p:sldId id="500" r:id="rId51"/>
    <p:sldId id="427" r:id="rId52"/>
    <p:sldId id="428" r:id="rId53"/>
    <p:sldId id="430" r:id="rId54"/>
    <p:sldId id="431" r:id="rId55"/>
    <p:sldId id="432" r:id="rId56"/>
    <p:sldId id="434" r:id="rId57"/>
    <p:sldId id="497" r:id="rId58"/>
    <p:sldId id="412" r:id="rId59"/>
    <p:sldId id="413" r:id="rId60"/>
    <p:sldId id="498" r:id="rId61"/>
    <p:sldId id="415" r:id="rId62"/>
    <p:sldId id="416" r:id="rId63"/>
    <p:sldId id="419" r:id="rId64"/>
    <p:sldId id="420" r:id="rId65"/>
    <p:sldId id="506" r:id="rId66"/>
    <p:sldId id="466" r:id="rId67"/>
    <p:sldId id="467" r:id="rId68"/>
    <p:sldId id="470" r:id="rId69"/>
    <p:sldId id="471" r:id="rId70"/>
    <p:sldId id="508" r:id="rId71"/>
    <p:sldId id="483" r:id="rId72"/>
    <p:sldId id="484" r:id="rId73"/>
    <p:sldId id="487" r:id="rId74"/>
    <p:sldId id="488" r:id="rId75"/>
    <p:sldId id="501" r:id="rId76"/>
    <p:sldId id="436" r:id="rId77"/>
    <p:sldId id="437" r:id="rId78"/>
    <p:sldId id="503" r:id="rId79"/>
    <p:sldId id="447" r:id="rId80"/>
    <p:sldId id="449" r:id="rId81"/>
    <p:sldId id="505" r:id="rId82"/>
    <p:sldId id="460" r:id="rId83"/>
    <p:sldId id="461" r:id="rId84"/>
    <p:sldId id="464" r:id="rId85"/>
    <p:sldId id="509" r:id="rId86"/>
    <p:sldId id="379" r:id="rId87"/>
    <p:sldId id="327" r:id="rId88"/>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56" userDrawn="1">
          <p15:clr>
            <a:srgbClr val="A4A3A4"/>
          </p15:clr>
        </p15:guide>
        <p15:guide id="2" pos="2880">
          <p15:clr>
            <a:srgbClr val="A4A3A4"/>
          </p15:clr>
        </p15:guide>
        <p15:guide id="3" orient="horz" pos="4224" userDrawn="1">
          <p15:clr>
            <a:srgbClr val="A4A3A4"/>
          </p15:clr>
        </p15:guide>
        <p15:guide id="4" orient="horz" pos="145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tura, Kathy" initials="KP" lastIdx="5" clrIdx="0">
    <p:extLst>
      <p:ext uri="{19B8F6BF-5375-455C-9EA6-DF929625EA0E}">
        <p15:presenceInfo xmlns:p15="http://schemas.microsoft.com/office/powerpoint/2012/main" userId="Pitura, Kath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0"/>
    <a:srgbClr val="FA341B"/>
    <a:srgbClr val="F10F34"/>
    <a:srgbClr val="D43720"/>
    <a:srgbClr val="D11F32"/>
    <a:srgbClr val="8A2A74"/>
    <a:srgbClr val="007187"/>
    <a:srgbClr val="006A31"/>
    <a:srgbClr val="FCD6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3" autoAdjust="0"/>
    <p:restoredTop sz="79747" autoAdjust="0"/>
  </p:normalViewPr>
  <p:slideViewPr>
    <p:cSldViewPr snapToGrid="0">
      <p:cViewPr varScale="1">
        <p:scale>
          <a:sx n="86" d="100"/>
          <a:sy n="86" d="100"/>
        </p:scale>
        <p:origin x="1770" y="90"/>
      </p:cViewPr>
      <p:guideLst>
        <p:guide orient="horz" pos="1656"/>
        <p:guide pos="2880"/>
        <p:guide orient="horz" pos="4224"/>
        <p:guide orient="horz" pos="1453"/>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_rels/data18.xml.rels><?xml version="1.0" encoding="UTF-8" standalone="yes"?>
<Relationships xmlns="http://schemas.openxmlformats.org/package/2006/relationships"><Relationship Id="rId1" Type="http://schemas.openxmlformats.org/officeDocument/2006/relationships/image" Target="../media/image1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4E9916-FA97-441D-9DFB-77E7CCBC16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8D328E-4559-4CD2-9162-046A44E51894}">
      <dgm:prSet>
        <dgm:style>
          <a:lnRef idx="2">
            <a:schemeClr val="accent4"/>
          </a:lnRef>
          <a:fillRef idx="1">
            <a:schemeClr val="lt1"/>
          </a:fillRef>
          <a:effectRef idx="0">
            <a:schemeClr val="accent4"/>
          </a:effectRef>
          <a:fontRef idx="minor">
            <a:schemeClr val="dk1"/>
          </a:fontRef>
        </dgm:style>
      </dgm:prSet>
      <dgm:spPr/>
      <dgm:t>
        <a:bodyPr/>
        <a:lstStyle/>
        <a:p>
          <a:pPr rtl="0"/>
          <a:r>
            <a:rPr lang="en-US" dirty="0" smtClean="0">
              <a:solidFill>
                <a:srgbClr val="002060"/>
              </a:solidFill>
            </a:rPr>
            <a:t>Review C-View</a:t>
          </a:r>
          <a:r>
            <a:rPr lang="en-US" baseline="30000" dirty="0" smtClean="0">
              <a:solidFill>
                <a:srgbClr val="002060"/>
              </a:solidFill>
            </a:rPr>
            <a:t>™</a:t>
          </a:r>
          <a:r>
            <a:rPr lang="en-US" dirty="0" smtClean="0">
              <a:solidFill>
                <a:srgbClr val="002060"/>
              </a:solidFill>
            </a:rPr>
            <a:t> software (synthesized 2D) </a:t>
          </a:r>
          <a:endParaRPr lang="en-US" dirty="0">
            <a:solidFill>
              <a:srgbClr val="002060"/>
            </a:solidFill>
          </a:endParaRPr>
        </a:p>
      </dgm:t>
    </dgm:pt>
    <dgm:pt modelId="{2C1934F4-8C1F-4052-A577-E0D515E36612}" type="parTrans" cxnId="{94C7DA2E-31DE-4A8F-B65C-769775374447}">
      <dgm:prSet/>
      <dgm:spPr/>
      <dgm:t>
        <a:bodyPr/>
        <a:lstStyle/>
        <a:p>
          <a:endParaRPr lang="en-US"/>
        </a:p>
      </dgm:t>
    </dgm:pt>
    <dgm:pt modelId="{3747F8ED-79B3-4288-8442-71008B22221D}" type="sibTrans" cxnId="{94C7DA2E-31DE-4A8F-B65C-769775374447}">
      <dgm:prSet/>
      <dgm:spPr/>
      <dgm:t>
        <a:bodyPr/>
        <a:lstStyle/>
        <a:p>
          <a:endParaRPr lang="en-US"/>
        </a:p>
      </dgm:t>
    </dgm:pt>
    <dgm:pt modelId="{DA7867A7-720A-4CE4-A38D-A392C9DD3FAC}">
      <dgm:prSet>
        <dgm:style>
          <a:lnRef idx="2">
            <a:schemeClr val="accent4"/>
          </a:lnRef>
          <a:fillRef idx="1">
            <a:schemeClr val="lt1"/>
          </a:fillRef>
          <a:effectRef idx="0">
            <a:schemeClr val="accent4"/>
          </a:effectRef>
          <a:fontRef idx="minor">
            <a:schemeClr val="dk1"/>
          </a:fontRef>
        </dgm:style>
      </dgm:prSet>
      <dgm:spPr/>
      <dgm:t>
        <a:bodyPr/>
        <a:lstStyle/>
        <a:p>
          <a:pPr rtl="0"/>
          <a:r>
            <a:rPr lang="en-US" dirty="0" smtClean="0">
              <a:solidFill>
                <a:srgbClr val="002060"/>
              </a:solidFill>
            </a:rPr>
            <a:t>Identify next generation tomosynthesis and synthesized 2D imaging</a:t>
          </a:r>
          <a:endParaRPr lang="en-US" dirty="0">
            <a:solidFill>
              <a:srgbClr val="002060"/>
            </a:solidFill>
          </a:endParaRPr>
        </a:p>
      </dgm:t>
    </dgm:pt>
    <dgm:pt modelId="{C62922D6-A049-4556-A2E1-13D76BDD91FF}" type="parTrans" cxnId="{FB66AFC7-EF19-4954-8B5D-B56E8A51B11E}">
      <dgm:prSet/>
      <dgm:spPr/>
      <dgm:t>
        <a:bodyPr/>
        <a:lstStyle/>
        <a:p>
          <a:endParaRPr lang="en-US"/>
        </a:p>
      </dgm:t>
    </dgm:pt>
    <dgm:pt modelId="{3AFA65B5-406F-4D10-B836-524A987A5831}" type="sibTrans" cxnId="{FB66AFC7-EF19-4954-8B5D-B56E8A51B11E}">
      <dgm:prSet/>
      <dgm:spPr/>
      <dgm:t>
        <a:bodyPr/>
        <a:lstStyle/>
        <a:p>
          <a:endParaRPr lang="en-US"/>
        </a:p>
      </dgm:t>
    </dgm:pt>
    <dgm:pt modelId="{0CDEC8A3-E505-4C5F-A1EF-492982DFE6E2}">
      <dgm:prSet>
        <dgm:style>
          <a:lnRef idx="2">
            <a:schemeClr val="accent4"/>
          </a:lnRef>
          <a:fillRef idx="1">
            <a:schemeClr val="lt1"/>
          </a:fillRef>
          <a:effectRef idx="0">
            <a:schemeClr val="accent4"/>
          </a:effectRef>
          <a:fontRef idx="minor">
            <a:schemeClr val="dk1"/>
          </a:fontRef>
        </dgm:style>
      </dgm:prSet>
      <dgm:spPr/>
      <dgm:t>
        <a:bodyPr/>
        <a:lstStyle/>
        <a:p>
          <a:pPr rtl="0"/>
          <a:r>
            <a:rPr lang="en-US" dirty="0" smtClean="0">
              <a:solidFill>
                <a:srgbClr val="002060"/>
              </a:solidFill>
            </a:rPr>
            <a:t>Define technical differences of C-View</a:t>
          </a:r>
          <a:r>
            <a:rPr lang="en-US" baseline="30000" dirty="0" smtClean="0">
              <a:solidFill>
                <a:srgbClr val="002060"/>
              </a:solidFill>
            </a:rPr>
            <a:t>™</a:t>
          </a:r>
          <a:r>
            <a:rPr lang="en-US" dirty="0" smtClean="0">
              <a:solidFill>
                <a:srgbClr val="002060"/>
              </a:solidFill>
            </a:rPr>
            <a:t> to Intelligent 2D</a:t>
          </a:r>
          <a:r>
            <a:rPr lang="en-US" baseline="30000" dirty="0" smtClean="0">
              <a:solidFill>
                <a:srgbClr val="002060"/>
              </a:solidFill>
            </a:rPr>
            <a:t>™</a:t>
          </a:r>
          <a:r>
            <a:rPr lang="en-US" dirty="0" smtClean="0">
              <a:solidFill>
                <a:srgbClr val="002060"/>
              </a:solidFill>
            </a:rPr>
            <a:t> software</a:t>
          </a:r>
          <a:endParaRPr lang="en-US" dirty="0">
            <a:solidFill>
              <a:srgbClr val="002060"/>
            </a:solidFill>
          </a:endParaRPr>
        </a:p>
      </dgm:t>
    </dgm:pt>
    <dgm:pt modelId="{7D6A45E2-F825-42B5-BD7A-F92BB91E5E85}" type="parTrans" cxnId="{81BFFBED-C748-4F8B-B764-023E86896494}">
      <dgm:prSet/>
      <dgm:spPr/>
      <dgm:t>
        <a:bodyPr/>
        <a:lstStyle/>
        <a:p>
          <a:endParaRPr lang="en-US"/>
        </a:p>
      </dgm:t>
    </dgm:pt>
    <dgm:pt modelId="{B0AC1609-0710-4191-A5B3-FCF544393DA5}" type="sibTrans" cxnId="{81BFFBED-C748-4F8B-B764-023E86896494}">
      <dgm:prSet/>
      <dgm:spPr/>
      <dgm:t>
        <a:bodyPr/>
        <a:lstStyle/>
        <a:p>
          <a:endParaRPr lang="en-US"/>
        </a:p>
      </dgm:t>
    </dgm:pt>
    <dgm:pt modelId="{DE0A2728-87B4-458C-82F2-7318F9F1DF35}">
      <dgm:prSet>
        <dgm:style>
          <a:lnRef idx="2">
            <a:schemeClr val="accent4"/>
          </a:lnRef>
          <a:fillRef idx="1">
            <a:schemeClr val="lt1"/>
          </a:fillRef>
          <a:effectRef idx="0">
            <a:schemeClr val="accent4"/>
          </a:effectRef>
          <a:fontRef idx="minor">
            <a:schemeClr val="dk1"/>
          </a:fontRef>
        </dgm:style>
      </dgm:prSet>
      <dgm:spPr/>
      <dgm:t>
        <a:bodyPr/>
        <a:lstStyle/>
        <a:p>
          <a:pPr rtl="0"/>
          <a:r>
            <a:rPr lang="en-US" b="0" dirty="0" smtClean="0">
              <a:solidFill>
                <a:srgbClr val="002060"/>
              </a:solidFill>
            </a:rPr>
            <a:t>Recognize image quality improvements with Clarity HD and Intelligent 2D</a:t>
          </a:r>
          <a:r>
            <a:rPr lang="en-US" b="0" baseline="30000" dirty="0" smtClean="0">
              <a:solidFill>
                <a:srgbClr val="002060"/>
              </a:solidFill>
            </a:rPr>
            <a:t>™ </a:t>
          </a:r>
          <a:r>
            <a:rPr lang="en-US" b="0" dirty="0" smtClean="0">
              <a:solidFill>
                <a:srgbClr val="002060"/>
              </a:solidFill>
            </a:rPr>
            <a:t>software</a:t>
          </a:r>
          <a:endParaRPr lang="en-US" dirty="0">
            <a:solidFill>
              <a:srgbClr val="002060"/>
            </a:solidFill>
          </a:endParaRPr>
        </a:p>
      </dgm:t>
    </dgm:pt>
    <dgm:pt modelId="{FB3A1812-5E88-4426-A13B-4B5BB2BC570D}" type="parTrans" cxnId="{FA2BCDEB-F390-49BB-8B07-A89615A4152C}">
      <dgm:prSet/>
      <dgm:spPr/>
      <dgm:t>
        <a:bodyPr/>
        <a:lstStyle/>
        <a:p>
          <a:endParaRPr lang="en-US"/>
        </a:p>
      </dgm:t>
    </dgm:pt>
    <dgm:pt modelId="{F8C8877B-FEB6-4EE9-A4AD-1BB972801762}" type="sibTrans" cxnId="{FA2BCDEB-F390-49BB-8B07-A89615A4152C}">
      <dgm:prSet/>
      <dgm:spPr/>
      <dgm:t>
        <a:bodyPr/>
        <a:lstStyle/>
        <a:p>
          <a:endParaRPr lang="en-US"/>
        </a:p>
      </dgm:t>
    </dgm:pt>
    <dgm:pt modelId="{A1F3BCBA-EE72-4FDB-82BB-CCFE900300BE}">
      <dgm:prSet>
        <dgm:style>
          <a:lnRef idx="2">
            <a:schemeClr val="accent4"/>
          </a:lnRef>
          <a:fillRef idx="1">
            <a:schemeClr val="lt1"/>
          </a:fillRef>
          <a:effectRef idx="0">
            <a:schemeClr val="accent4"/>
          </a:effectRef>
          <a:fontRef idx="minor">
            <a:schemeClr val="dk1"/>
          </a:fontRef>
        </dgm:style>
      </dgm:prSet>
      <dgm:spPr/>
      <dgm:t>
        <a:bodyPr/>
        <a:lstStyle/>
        <a:p>
          <a:pPr rtl="0"/>
          <a:r>
            <a:rPr lang="en-US" dirty="0" smtClean="0">
              <a:solidFill>
                <a:srgbClr val="002060"/>
              </a:solidFill>
            </a:rPr>
            <a:t>Compare C-View</a:t>
          </a:r>
          <a:r>
            <a:rPr lang="en-US" baseline="30000" dirty="0" smtClean="0">
              <a:solidFill>
                <a:srgbClr val="002060"/>
              </a:solidFill>
            </a:rPr>
            <a:t>™</a:t>
          </a:r>
          <a:r>
            <a:rPr lang="en-US" dirty="0" smtClean="0">
              <a:solidFill>
                <a:srgbClr val="002060"/>
              </a:solidFill>
            </a:rPr>
            <a:t> and Intelligent 2D</a:t>
          </a:r>
          <a:r>
            <a:rPr lang="en-US" baseline="30000" dirty="0" smtClean="0">
              <a:solidFill>
                <a:srgbClr val="002060"/>
              </a:solidFill>
            </a:rPr>
            <a:t>™</a:t>
          </a:r>
          <a:r>
            <a:rPr lang="en-US" dirty="0" smtClean="0">
              <a:solidFill>
                <a:srgbClr val="002060"/>
              </a:solidFill>
            </a:rPr>
            <a:t> images </a:t>
          </a:r>
          <a:endParaRPr lang="en-US" dirty="0">
            <a:solidFill>
              <a:srgbClr val="002060"/>
            </a:solidFill>
          </a:endParaRPr>
        </a:p>
      </dgm:t>
    </dgm:pt>
    <dgm:pt modelId="{0C6B29CA-E238-4E8A-82D3-196483F3DB79}" type="parTrans" cxnId="{CA93D9D8-3C20-43CA-9284-92477EDFB5FE}">
      <dgm:prSet/>
      <dgm:spPr/>
      <dgm:t>
        <a:bodyPr/>
        <a:lstStyle/>
        <a:p>
          <a:endParaRPr lang="en-US"/>
        </a:p>
      </dgm:t>
    </dgm:pt>
    <dgm:pt modelId="{30B50DEA-FB2B-4455-B63C-2574FCC20379}" type="sibTrans" cxnId="{CA93D9D8-3C20-43CA-9284-92477EDFB5FE}">
      <dgm:prSet/>
      <dgm:spPr/>
      <dgm:t>
        <a:bodyPr/>
        <a:lstStyle/>
        <a:p>
          <a:endParaRPr lang="en-US"/>
        </a:p>
      </dgm:t>
    </dgm:pt>
    <dgm:pt modelId="{5EC1BA94-C9C5-47B4-A59E-99DD3A68F558}">
      <dgm:prSet>
        <dgm:style>
          <a:lnRef idx="2">
            <a:schemeClr val="accent4"/>
          </a:lnRef>
          <a:fillRef idx="1">
            <a:schemeClr val="lt1"/>
          </a:fillRef>
          <a:effectRef idx="0">
            <a:schemeClr val="accent4"/>
          </a:effectRef>
          <a:fontRef idx="minor">
            <a:schemeClr val="dk1"/>
          </a:fontRef>
        </dgm:style>
      </dgm:prSet>
      <dgm:spPr/>
      <dgm:t>
        <a:bodyPr/>
        <a:lstStyle/>
        <a:p>
          <a:pPr rtl="0"/>
          <a:r>
            <a:rPr lang="en-US" dirty="0" smtClean="0">
              <a:solidFill>
                <a:srgbClr val="002060"/>
              </a:solidFill>
            </a:rPr>
            <a:t>Recall the importance of digital breast tomosynthesis</a:t>
          </a:r>
          <a:endParaRPr lang="en-US" dirty="0">
            <a:solidFill>
              <a:srgbClr val="002060"/>
            </a:solidFill>
          </a:endParaRPr>
        </a:p>
      </dgm:t>
    </dgm:pt>
    <dgm:pt modelId="{5A98E5D5-97A1-4A5B-B3A7-9232AA0355E6}" type="parTrans" cxnId="{524B580B-36BC-424E-B8E1-0DBD9293D7DC}">
      <dgm:prSet/>
      <dgm:spPr/>
      <dgm:t>
        <a:bodyPr/>
        <a:lstStyle/>
        <a:p>
          <a:endParaRPr lang="en-US"/>
        </a:p>
      </dgm:t>
    </dgm:pt>
    <dgm:pt modelId="{AC2951B7-E727-4BAA-96A7-8087B9B73B8D}" type="sibTrans" cxnId="{524B580B-36BC-424E-B8E1-0DBD9293D7DC}">
      <dgm:prSet/>
      <dgm:spPr/>
      <dgm:t>
        <a:bodyPr/>
        <a:lstStyle/>
        <a:p>
          <a:endParaRPr lang="en-US"/>
        </a:p>
      </dgm:t>
    </dgm:pt>
    <dgm:pt modelId="{4DAAF09C-BADE-4BDF-9D19-2FB43FED28E2}" type="pres">
      <dgm:prSet presAssocID="{4F4E9916-FA97-441D-9DFB-77E7CCBC16F9}" presName="linear" presStyleCnt="0">
        <dgm:presLayoutVars>
          <dgm:animLvl val="lvl"/>
          <dgm:resizeHandles val="exact"/>
        </dgm:presLayoutVars>
      </dgm:prSet>
      <dgm:spPr/>
      <dgm:t>
        <a:bodyPr/>
        <a:lstStyle/>
        <a:p>
          <a:endParaRPr lang="en-US"/>
        </a:p>
      </dgm:t>
    </dgm:pt>
    <dgm:pt modelId="{8424FFF7-8157-4A14-AEB1-C7EBDD778CB9}" type="pres">
      <dgm:prSet presAssocID="{5EC1BA94-C9C5-47B4-A59E-99DD3A68F558}" presName="parentText" presStyleLbl="node1" presStyleIdx="0" presStyleCnt="6">
        <dgm:presLayoutVars>
          <dgm:chMax val="0"/>
          <dgm:bulletEnabled val="1"/>
        </dgm:presLayoutVars>
      </dgm:prSet>
      <dgm:spPr/>
      <dgm:t>
        <a:bodyPr/>
        <a:lstStyle/>
        <a:p>
          <a:endParaRPr lang="en-US"/>
        </a:p>
      </dgm:t>
    </dgm:pt>
    <dgm:pt modelId="{AEE3CC68-BD84-4221-8717-91A692398312}" type="pres">
      <dgm:prSet presAssocID="{AC2951B7-E727-4BAA-96A7-8087B9B73B8D}" presName="spacer" presStyleCnt="0"/>
      <dgm:spPr/>
    </dgm:pt>
    <dgm:pt modelId="{0B7F15FD-2C9D-4BF5-9E56-4C6D8541632E}" type="pres">
      <dgm:prSet presAssocID="{D28D328E-4559-4CD2-9162-046A44E51894}" presName="parentText" presStyleLbl="node1" presStyleIdx="1" presStyleCnt="6">
        <dgm:presLayoutVars>
          <dgm:chMax val="0"/>
          <dgm:bulletEnabled val="1"/>
        </dgm:presLayoutVars>
      </dgm:prSet>
      <dgm:spPr/>
      <dgm:t>
        <a:bodyPr/>
        <a:lstStyle/>
        <a:p>
          <a:endParaRPr lang="en-US"/>
        </a:p>
      </dgm:t>
    </dgm:pt>
    <dgm:pt modelId="{3A35F6B4-66AE-42E5-B9E7-DB830E4C3F09}" type="pres">
      <dgm:prSet presAssocID="{3747F8ED-79B3-4288-8442-71008B22221D}" presName="spacer" presStyleCnt="0"/>
      <dgm:spPr/>
    </dgm:pt>
    <dgm:pt modelId="{B2B24CA0-7FC2-424D-BC95-D56035CDA702}" type="pres">
      <dgm:prSet presAssocID="{DA7867A7-720A-4CE4-A38D-A392C9DD3FAC}" presName="parentText" presStyleLbl="node1" presStyleIdx="2" presStyleCnt="6">
        <dgm:presLayoutVars>
          <dgm:chMax val="0"/>
          <dgm:bulletEnabled val="1"/>
        </dgm:presLayoutVars>
      </dgm:prSet>
      <dgm:spPr/>
      <dgm:t>
        <a:bodyPr/>
        <a:lstStyle/>
        <a:p>
          <a:endParaRPr lang="en-US"/>
        </a:p>
      </dgm:t>
    </dgm:pt>
    <dgm:pt modelId="{A30379D1-9AAB-4447-8240-C8297E511F0D}" type="pres">
      <dgm:prSet presAssocID="{3AFA65B5-406F-4D10-B836-524A987A5831}" presName="spacer" presStyleCnt="0"/>
      <dgm:spPr/>
    </dgm:pt>
    <dgm:pt modelId="{02725D13-7273-41E3-A5DD-2BC18A96D697}" type="pres">
      <dgm:prSet presAssocID="{0CDEC8A3-E505-4C5F-A1EF-492982DFE6E2}" presName="parentText" presStyleLbl="node1" presStyleIdx="3" presStyleCnt="6">
        <dgm:presLayoutVars>
          <dgm:chMax val="0"/>
          <dgm:bulletEnabled val="1"/>
        </dgm:presLayoutVars>
      </dgm:prSet>
      <dgm:spPr/>
      <dgm:t>
        <a:bodyPr/>
        <a:lstStyle/>
        <a:p>
          <a:endParaRPr lang="en-US"/>
        </a:p>
      </dgm:t>
    </dgm:pt>
    <dgm:pt modelId="{8BE4F493-F0C4-4933-A0E9-2502B822BD90}" type="pres">
      <dgm:prSet presAssocID="{B0AC1609-0710-4191-A5B3-FCF544393DA5}" presName="spacer" presStyleCnt="0"/>
      <dgm:spPr/>
    </dgm:pt>
    <dgm:pt modelId="{B09374B4-6E45-4BC5-BD8A-B860A1151A76}" type="pres">
      <dgm:prSet presAssocID="{DE0A2728-87B4-458C-82F2-7318F9F1DF35}" presName="parentText" presStyleLbl="node1" presStyleIdx="4" presStyleCnt="6">
        <dgm:presLayoutVars>
          <dgm:chMax val="0"/>
          <dgm:bulletEnabled val="1"/>
        </dgm:presLayoutVars>
      </dgm:prSet>
      <dgm:spPr/>
      <dgm:t>
        <a:bodyPr/>
        <a:lstStyle/>
        <a:p>
          <a:endParaRPr lang="en-US"/>
        </a:p>
      </dgm:t>
    </dgm:pt>
    <dgm:pt modelId="{602EFE35-2E1D-4562-98E7-86A3C39420B9}" type="pres">
      <dgm:prSet presAssocID="{F8C8877B-FEB6-4EE9-A4AD-1BB972801762}" presName="spacer" presStyleCnt="0"/>
      <dgm:spPr/>
    </dgm:pt>
    <dgm:pt modelId="{0B5C2CC9-07C4-49FD-B1CE-2D79E5EAEEBF}" type="pres">
      <dgm:prSet presAssocID="{A1F3BCBA-EE72-4FDB-82BB-CCFE900300BE}" presName="parentText" presStyleLbl="node1" presStyleIdx="5" presStyleCnt="6">
        <dgm:presLayoutVars>
          <dgm:chMax val="0"/>
          <dgm:bulletEnabled val="1"/>
        </dgm:presLayoutVars>
      </dgm:prSet>
      <dgm:spPr/>
      <dgm:t>
        <a:bodyPr/>
        <a:lstStyle/>
        <a:p>
          <a:endParaRPr lang="en-US"/>
        </a:p>
      </dgm:t>
    </dgm:pt>
  </dgm:ptLst>
  <dgm:cxnLst>
    <dgm:cxn modelId="{CA93D9D8-3C20-43CA-9284-92477EDFB5FE}" srcId="{4F4E9916-FA97-441D-9DFB-77E7CCBC16F9}" destId="{A1F3BCBA-EE72-4FDB-82BB-CCFE900300BE}" srcOrd="5" destOrd="0" parTransId="{0C6B29CA-E238-4E8A-82D3-196483F3DB79}" sibTransId="{30B50DEA-FB2B-4455-B63C-2574FCC20379}"/>
    <dgm:cxn modelId="{F0647221-48E0-4D3B-8249-3DC513AC9D9B}" type="presOf" srcId="{D28D328E-4559-4CD2-9162-046A44E51894}" destId="{0B7F15FD-2C9D-4BF5-9E56-4C6D8541632E}" srcOrd="0" destOrd="0" presId="urn:microsoft.com/office/officeart/2005/8/layout/vList2"/>
    <dgm:cxn modelId="{98FE01A9-4F9A-4FCB-A469-04218296ADE9}" type="presOf" srcId="{4F4E9916-FA97-441D-9DFB-77E7CCBC16F9}" destId="{4DAAF09C-BADE-4BDF-9D19-2FB43FED28E2}" srcOrd="0" destOrd="0" presId="urn:microsoft.com/office/officeart/2005/8/layout/vList2"/>
    <dgm:cxn modelId="{E3984F02-3E85-4E01-B8E1-AE3AA410F33B}" type="presOf" srcId="{A1F3BCBA-EE72-4FDB-82BB-CCFE900300BE}" destId="{0B5C2CC9-07C4-49FD-B1CE-2D79E5EAEEBF}" srcOrd="0" destOrd="0" presId="urn:microsoft.com/office/officeart/2005/8/layout/vList2"/>
    <dgm:cxn modelId="{FB66AFC7-EF19-4954-8B5D-B56E8A51B11E}" srcId="{4F4E9916-FA97-441D-9DFB-77E7CCBC16F9}" destId="{DA7867A7-720A-4CE4-A38D-A392C9DD3FAC}" srcOrd="2" destOrd="0" parTransId="{C62922D6-A049-4556-A2E1-13D76BDD91FF}" sibTransId="{3AFA65B5-406F-4D10-B836-524A987A5831}"/>
    <dgm:cxn modelId="{7C93EE7B-2026-40FD-87CF-2DE81B1D94A6}" type="presOf" srcId="{DA7867A7-720A-4CE4-A38D-A392C9DD3FAC}" destId="{B2B24CA0-7FC2-424D-BC95-D56035CDA702}" srcOrd="0" destOrd="0" presId="urn:microsoft.com/office/officeart/2005/8/layout/vList2"/>
    <dgm:cxn modelId="{FA2BCDEB-F390-49BB-8B07-A89615A4152C}" srcId="{4F4E9916-FA97-441D-9DFB-77E7CCBC16F9}" destId="{DE0A2728-87B4-458C-82F2-7318F9F1DF35}" srcOrd="4" destOrd="0" parTransId="{FB3A1812-5E88-4426-A13B-4B5BB2BC570D}" sibTransId="{F8C8877B-FEB6-4EE9-A4AD-1BB972801762}"/>
    <dgm:cxn modelId="{81BFFBED-C748-4F8B-B764-023E86896494}" srcId="{4F4E9916-FA97-441D-9DFB-77E7CCBC16F9}" destId="{0CDEC8A3-E505-4C5F-A1EF-492982DFE6E2}" srcOrd="3" destOrd="0" parTransId="{7D6A45E2-F825-42B5-BD7A-F92BB91E5E85}" sibTransId="{B0AC1609-0710-4191-A5B3-FCF544393DA5}"/>
    <dgm:cxn modelId="{F81DE7FE-3088-4ECD-A069-7C3650894328}" type="presOf" srcId="{0CDEC8A3-E505-4C5F-A1EF-492982DFE6E2}" destId="{02725D13-7273-41E3-A5DD-2BC18A96D697}" srcOrd="0" destOrd="0" presId="urn:microsoft.com/office/officeart/2005/8/layout/vList2"/>
    <dgm:cxn modelId="{3799C554-C17F-4713-83A6-2E3D4679E886}" type="presOf" srcId="{5EC1BA94-C9C5-47B4-A59E-99DD3A68F558}" destId="{8424FFF7-8157-4A14-AEB1-C7EBDD778CB9}" srcOrd="0" destOrd="0" presId="urn:microsoft.com/office/officeart/2005/8/layout/vList2"/>
    <dgm:cxn modelId="{524B580B-36BC-424E-B8E1-0DBD9293D7DC}" srcId="{4F4E9916-FA97-441D-9DFB-77E7CCBC16F9}" destId="{5EC1BA94-C9C5-47B4-A59E-99DD3A68F558}" srcOrd="0" destOrd="0" parTransId="{5A98E5D5-97A1-4A5B-B3A7-9232AA0355E6}" sibTransId="{AC2951B7-E727-4BAA-96A7-8087B9B73B8D}"/>
    <dgm:cxn modelId="{9EEC9104-A6EA-4507-B758-069227B8E321}" type="presOf" srcId="{DE0A2728-87B4-458C-82F2-7318F9F1DF35}" destId="{B09374B4-6E45-4BC5-BD8A-B860A1151A76}" srcOrd="0" destOrd="0" presId="urn:microsoft.com/office/officeart/2005/8/layout/vList2"/>
    <dgm:cxn modelId="{94C7DA2E-31DE-4A8F-B65C-769775374447}" srcId="{4F4E9916-FA97-441D-9DFB-77E7CCBC16F9}" destId="{D28D328E-4559-4CD2-9162-046A44E51894}" srcOrd="1" destOrd="0" parTransId="{2C1934F4-8C1F-4052-A577-E0D515E36612}" sibTransId="{3747F8ED-79B3-4288-8442-71008B22221D}"/>
    <dgm:cxn modelId="{24886BD3-703F-45EF-BD97-6A660252D0D8}" type="presParOf" srcId="{4DAAF09C-BADE-4BDF-9D19-2FB43FED28E2}" destId="{8424FFF7-8157-4A14-AEB1-C7EBDD778CB9}" srcOrd="0" destOrd="0" presId="urn:microsoft.com/office/officeart/2005/8/layout/vList2"/>
    <dgm:cxn modelId="{4471DCFC-B722-455F-BF7C-AAD19747572B}" type="presParOf" srcId="{4DAAF09C-BADE-4BDF-9D19-2FB43FED28E2}" destId="{AEE3CC68-BD84-4221-8717-91A692398312}" srcOrd="1" destOrd="0" presId="urn:microsoft.com/office/officeart/2005/8/layout/vList2"/>
    <dgm:cxn modelId="{9A06917A-6D76-4E3B-B87E-4907FB132799}" type="presParOf" srcId="{4DAAF09C-BADE-4BDF-9D19-2FB43FED28E2}" destId="{0B7F15FD-2C9D-4BF5-9E56-4C6D8541632E}" srcOrd="2" destOrd="0" presId="urn:microsoft.com/office/officeart/2005/8/layout/vList2"/>
    <dgm:cxn modelId="{80ECBCB7-5DCC-4C2A-A47D-EE55D9352D07}" type="presParOf" srcId="{4DAAF09C-BADE-4BDF-9D19-2FB43FED28E2}" destId="{3A35F6B4-66AE-42E5-B9E7-DB830E4C3F09}" srcOrd="3" destOrd="0" presId="urn:microsoft.com/office/officeart/2005/8/layout/vList2"/>
    <dgm:cxn modelId="{6D81D42F-9F37-44A5-9485-25EF85770A6B}" type="presParOf" srcId="{4DAAF09C-BADE-4BDF-9D19-2FB43FED28E2}" destId="{B2B24CA0-7FC2-424D-BC95-D56035CDA702}" srcOrd="4" destOrd="0" presId="urn:microsoft.com/office/officeart/2005/8/layout/vList2"/>
    <dgm:cxn modelId="{52B344DE-D95F-41B6-8584-BF49C82F0288}" type="presParOf" srcId="{4DAAF09C-BADE-4BDF-9D19-2FB43FED28E2}" destId="{A30379D1-9AAB-4447-8240-C8297E511F0D}" srcOrd="5" destOrd="0" presId="urn:microsoft.com/office/officeart/2005/8/layout/vList2"/>
    <dgm:cxn modelId="{3E571A8E-4AEA-4CE7-B1BB-6506EB394DA3}" type="presParOf" srcId="{4DAAF09C-BADE-4BDF-9D19-2FB43FED28E2}" destId="{02725D13-7273-41E3-A5DD-2BC18A96D697}" srcOrd="6" destOrd="0" presId="urn:microsoft.com/office/officeart/2005/8/layout/vList2"/>
    <dgm:cxn modelId="{E9407F46-0F7E-42A4-9E89-478EFDE16A86}" type="presParOf" srcId="{4DAAF09C-BADE-4BDF-9D19-2FB43FED28E2}" destId="{8BE4F493-F0C4-4933-A0E9-2502B822BD90}" srcOrd="7" destOrd="0" presId="urn:microsoft.com/office/officeart/2005/8/layout/vList2"/>
    <dgm:cxn modelId="{EDF6B9DC-5294-4025-896B-2B1286547594}" type="presParOf" srcId="{4DAAF09C-BADE-4BDF-9D19-2FB43FED28E2}" destId="{B09374B4-6E45-4BC5-BD8A-B860A1151A76}" srcOrd="8" destOrd="0" presId="urn:microsoft.com/office/officeart/2005/8/layout/vList2"/>
    <dgm:cxn modelId="{3796292D-9EDB-4010-9B3A-96010D26D02D}" type="presParOf" srcId="{4DAAF09C-BADE-4BDF-9D19-2FB43FED28E2}" destId="{602EFE35-2E1D-4562-98E7-86A3C39420B9}" srcOrd="9" destOrd="0" presId="urn:microsoft.com/office/officeart/2005/8/layout/vList2"/>
    <dgm:cxn modelId="{86D82BE4-80E0-4548-AFBE-10BB65385D77}" type="presParOf" srcId="{4DAAF09C-BADE-4BDF-9D19-2FB43FED28E2}" destId="{0B5C2CC9-07C4-49FD-B1CE-2D79E5EAEEB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51F363B-CB2A-430D-8C7E-68B3612812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BEEDE13-A6A1-4AF8-BC17-F013839C0ADA}">
      <dgm:prSet phldrT="[Text]" custT="1">
        <dgm:style>
          <a:lnRef idx="2">
            <a:schemeClr val="accent4"/>
          </a:lnRef>
          <a:fillRef idx="1">
            <a:schemeClr val="lt1"/>
          </a:fillRef>
          <a:effectRef idx="0">
            <a:schemeClr val="accent4"/>
          </a:effectRef>
          <a:fontRef idx="minor">
            <a:schemeClr val="dk1"/>
          </a:fontRef>
        </dgm:style>
      </dgm:prSet>
      <dgm:spPr>
        <a:ln>
          <a:solidFill>
            <a:srgbClr val="0070C0"/>
          </a:solidFill>
        </a:ln>
      </dgm:spPr>
      <dgm:t>
        <a:bodyPr/>
        <a:lstStyle/>
        <a:p>
          <a:r>
            <a:rPr lang="en-US" sz="2400" dirty="0" smtClean="0">
              <a:solidFill>
                <a:srgbClr val="002060"/>
              </a:solidFill>
            </a:rPr>
            <a:t>Requires:</a:t>
          </a:r>
          <a:endParaRPr lang="en-US" sz="2400" dirty="0">
            <a:solidFill>
              <a:srgbClr val="002060"/>
            </a:solidFill>
          </a:endParaRPr>
        </a:p>
      </dgm:t>
    </dgm:pt>
    <dgm:pt modelId="{817DB835-8507-4951-88F9-B3B595BC2152}" type="parTrans" cxnId="{71BDAFE5-93A2-46B1-8D6F-05E10A69315C}">
      <dgm:prSet/>
      <dgm:spPr/>
      <dgm:t>
        <a:bodyPr/>
        <a:lstStyle/>
        <a:p>
          <a:endParaRPr lang="en-US"/>
        </a:p>
      </dgm:t>
    </dgm:pt>
    <dgm:pt modelId="{D04E2C71-3EAC-4CFA-87F7-D96245C619D8}" type="sibTrans" cxnId="{71BDAFE5-93A2-46B1-8D6F-05E10A69315C}">
      <dgm:prSet/>
      <dgm:spPr/>
      <dgm:t>
        <a:bodyPr/>
        <a:lstStyle/>
        <a:p>
          <a:endParaRPr lang="en-US"/>
        </a:p>
      </dgm:t>
    </dgm:pt>
    <dgm:pt modelId="{34B42933-4F8A-449A-BE81-05BE4E558D94}">
      <dgm:prSet phldrT="[Text]" custT="1">
        <dgm:style>
          <a:lnRef idx="2">
            <a:schemeClr val="accent4"/>
          </a:lnRef>
          <a:fillRef idx="1">
            <a:schemeClr val="lt1"/>
          </a:fillRef>
          <a:effectRef idx="0">
            <a:schemeClr val="accent4"/>
          </a:effectRef>
          <a:fontRef idx="minor">
            <a:schemeClr val="dk1"/>
          </a:fontRef>
        </dgm:style>
      </dgm:prSet>
      <dgm:spPr>
        <a:ln>
          <a:solidFill>
            <a:srgbClr val="0070C0"/>
          </a:solidFill>
        </a:ln>
      </dgm:spPr>
      <dgm:t>
        <a:bodyPr/>
        <a:lstStyle/>
        <a:p>
          <a:r>
            <a:rPr lang="en-US" sz="2400" dirty="0" smtClean="0">
              <a:solidFill>
                <a:srgbClr val="002060"/>
              </a:solidFill>
            </a:rPr>
            <a:t>Software upgraded</a:t>
          </a:r>
          <a:endParaRPr lang="en-US" sz="2400" dirty="0">
            <a:solidFill>
              <a:srgbClr val="002060"/>
            </a:solidFill>
          </a:endParaRPr>
        </a:p>
      </dgm:t>
    </dgm:pt>
    <dgm:pt modelId="{23D2C6E3-33C0-4B9F-931C-875D15D5711A}" type="parTrans" cxnId="{C2718C9F-847C-408F-95F1-5EC82B5353A0}">
      <dgm:prSet/>
      <dgm:spPr/>
      <dgm:t>
        <a:bodyPr/>
        <a:lstStyle/>
        <a:p>
          <a:endParaRPr lang="en-US"/>
        </a:p>
      </dgm:t>
    </dgm:pt>
    <dgm:pt modelId="{2BD91F8A-0B60-4426-B272-620F4E41C89B}" type="sibTrans" cxnId="{C2718C9F-847C-408F-95F1-5EC82B5353A0}">
      <dgm:prSet/>
      <dgm:spPr/>
      <dgm:t>
        <a:bodyPr/>
        <a:lstStyle/>
        <a:p>
          <a:endParaRPr lang="en-US"/>
        </a:p>
      </dgm:t>
    </dgm:pt>
    <dgm:pt modelId="{482C5EA5-678A-4BA6-AFB4-DB16A85B3A1D}">
      <dgm:prSet phldrT="[Text]" custT="1">
        <dgm:style>
          <a:lnRef idx="2">
            <a:schemeClr val="accent4"/>
          </a:lnRef>
          <a:fillRef idx="1">
            <a:schemeClr val="lt1"/>
          </a:fillRef>
          <a:effectRef idx="0">
            <a:schemeClr val="accent4"/>
          </a:effectRef>
          <a:fontRef idx="minor">
            <a:schemeClr val="dk1"/>
          </a:fontRef>
        </dgm:style>
      </dgm:prSet>
      <dgm:spPr>
        <a:ln>
          <a:solidFill>
            <a:srgbClr val="0070C0"/>
          </a:solidFill>
        </a:ln>
      </dgm:spPr>
      <dgm:t>
        <a:bodyPr/>
        <a:lstStyle/>
        <a:p>
          <a:r>
            <a:rPr lang="en-US" sz="2400" dirty="0" smtClean="0">
              <a:solidFill>
                <a:srgbClr val="002060"/>
              </a:solidFill>
            </a:rPr>
            <a:t>New detector</a:t>
          </a:r>
          <a:endParaRPr lang="en-US" sz="2400" dirty="0">
            <a:solidFill>
              <a:srgbClr val="002060"/>
            </a:solidFill>
          </a:endParaRPr>
        </a:p>
      </dgm:t>
    </dgm:pt>
    <dgm:pt modelId="{EE1B7E1B-DE61-43A9-AF7C-6D2DDFBDF770}" type="parTrans" cxnId="{A733800E-E62D-4330-8288-F3E7F4C2BCF4}">
      <dgm:prSet/>
      <dgm:spPr/>
    </dgm:pt>
    <dgm:pt modelId="{575B99A7-53BB-41F0-B549-62F6B3882EE8}" type="sibTrans" cxnId="{A733800E-E62D-4330-8288-F3E7F4C2BCF4}">
      <dgm:prSet/>
      <dgm:spPr/>
    </dgm:pt>
    <dgm:pt modelId="{823FD5A9-06FE-4716-8CEA-4F0809D55DCF}">
      <dgm:prSet phldrT="[Text]" custT="1">
        <dgm:style>
          <a:lnRef idx="2">
            <a:schemeClr val="accent4"/>
          </a:lnRef>
          <a:fillRef idx="1">
            <a:schemeClr val="lt1"/>
          </a:fillRef>
          <a:effectRef idx="0">
            <a:schemeClr val="accent4"/>
          </a:effectRef>
          <a:fontRef idx="minor">
            <a:schemeClr val="dk1"/>
          </a:fontRef>
        </dgm:style>
      </dgm:prSet>
      <dgm:spPr>
        <a:ln>
          <a:solidFill>
            <a:srgbClr val="0070C0"/>
          </a:solidFill>
        </a:ln>
      </dgm:spPr>
      <dgm:t>
        <a:bodyPr/>
        <a:lstStyle/>
        <a:p>
          <a:r>
            <a:rPr lang="en-US" sz="2400" dirty="0" smtClean="0">
              <a:solidFill>
                <a:srgbClr val="002060"/>
              </a:solidFill>
            </a:rPr>
            <a:t>New linear grid</a:t>
          </a:r>
          <a:endParaRPr lang="en-US" sz="2400" dirty="0">
            <a:solidFill>
              <a:srgbClr val="002060"/>
            </a:solidFill>
          </a:endParaRPr>
        </a:p>
      </dgm:t>
    </dgm:pt>
    <dgm:pt modelId="{CD966C4D-D1AF-477F-B31E-32476BECCC43}" type="parTrans" cxnId="{D0F2E20C-73C2-4013-A494-79120B3754DC}">
      <dgm:prSet/>
      <dgm:spPr/>
    </dgm:pt>
    <dgm:pt modelId="{C79566B9-F6A2-4AEF-A783-6CC6260AEF50}" type="sibTrans" cxnId="{D0F2E20C-73C2-4013-A494-79120B3754DC}">
      <dgm:prSet/>
      <dgm:spPr/>
    </dgm:pt>
    <dgm:pt modelId="{C88FD198-0A22-4181-A0FD-B26DFC79F742}">
      <dgm:prSet phldrT="[Text]" custT="1">
        <dgm:style>
          <a:lnRef idx="2">
            <a:schemeClr val="accent4"/>
          </a:lnRef>
          <a:fillRef idx="1">
            <a:schemeClr val="lt1"/>
          </a:fillRef>
          <a:effectRef idx="0">
            <a:schemeClr val="accent4"/>
          </a:effectRef>
          <a:fontRef idx="minor">
            <a:schemeClr val="dk1"/>
          </a:fontRef>
        </dgm:style>
      </dgm:prSet>
      <dgm:spPr>
        <a:ln>
          <a:solidFill>
            <a:srgbClr val="0070C0"/>
          </a:solidFill>
        </a:ln>
      </dgm:spPr>
      <dgm:t>
        <a:bodyPr/>
        <a:lstStyle/>
        <a:p>
          <a:r>
            <a:rPr lang="en-US" sz="2400" dirty="0" smtClean="0">
              <a:solidFill>
                <a:srgbClr val="002060"/>
              </a:solidFill>
            </a:rPr>
            <a:t>New computer</a:t>
          </a:r>
          <a:endParaRPr lang="en-US" sz="2400" dirty="0">
            <a:solidFill>
              <a:srgbClr val="002060"/>
            </a:solidFill>
          </a:endParaRPr>
        </a:p>
      </dgm:t>
    </dgm:pt>
    <dgm:pt modelId="{64F5D380-2A41-433D-B8B7-DE864E26E2D4}" type="parTrans" cxnId="{A0986C71-7391-41CC-B26D-3AB0EF5EA3F8}">
      <dgm:prSet/>
      <dgm:spPr/>
    </dgm:pt>
    <dgm:pt modelId="{86AC67E1-2444-42DC-8098-C91937D332C4}" type="sibTrans" cxnId="{A0986C71-7391-41CC-B26D-3AB0EF5EA3F8}">
      <dgm:prSet/>
      <dgm:spPr/>
    </dgm:pt>
    <dgm:pt modelId="{0A98CADD-070D-4F72-A2A3-995403FE1A91}" type="pres">
      <dgm:prSet presAssocID="{251F363B-CB2A-430D-8C7E-68B36128127F}" presName="linear" presStyleCnt="0">
        <dgm:presLayoutVars>
          <dgm:animLvl val="lvl"/>
          <dgm:resizeHandles val="exact"/>
        </dgm:presLayoutVars>
      </dgm:prSet>
      <dgm:spPr/>
      <dgm:t>
        <a:bodyPr/>
        <a:lstStyle/>
        <a:p>
          <a:endParaRPr lang="en-US"/>
        </a:p>
      </dgm:t>
    </dgm:pt>
    <dgm:pt modelId="{CEF2B75C-B55E-4FC0-9D05-73F8431BC129}" type="pres">
      <dgm:prSet presAssocID="{4BEEDE13-A6A1-4AF8-BC17-F013839C0ADA}" presName="parentText" presStyleLbl="node1" presStyleIdx="0" presStyleCnt="2">
        <dgm:presLayoutVars>
          <dgm:chMax val="0"/>
          <dgm:bulletEnabled val="1"/>
        </dgm:presLayoutVars>
      </dgm:prSet>
      <dgm:spPr/>
      <dgm:t>
        <a:bodyPr/>
        <a:lstStyle/>
        <a:p>
          <a:endParaRPr lang="en-US"/>
        </a:p>
      </dgm:t>
    </dgm:pt>
    <dgm:pt modelId="{0E8E7A7C-0C60-43AA-800C-F50948906433}" type="pres">
      <dgm:prSet presAssocID="{4BEEDE13-A6A1-4AF8-BC17-F013839C0ADA}" presName="childText" presStyleLbl="revTx" presStyleIdx="0" presStyleCnt="1">
        <dgm:presLayoutVars>
          <dgm:bulletEnabled val="1"/>
        </dgm:presLayoutVars>
      </dgm:prSet>
      <dgm:spPr/>
      <dgm:t>
        <a:bodyPr/>
        <a:lstStyle/>
        <a:p>
          <a:endParaRPr lang="en-US"/>
        </a:p>
      </dgm:t>
    </dgm:pt>
    <dgm:pt modelId="{3A18B563-E2AD-4CD0-BF73-FF5C9A22C089}" type="pres">
      <dgm:prSet presAssocID="{34B42933-4F8A-449A-BE81-05BE4E558D94}" presName="parentText" presStyleLbl="node1" presStyleIdx="1" presStyleCnt="2">
        <dgm:presLayoutVars>
          <dgm:chMax val="0"/>
          <dgm:bulletEnabled val="1"/>
        </dgm:presLayoutVars>
      </dgm:prSet>
      <dgm:spPr/>
      <dgm:t>
        <a:bodyPr/>
        <a:lstStyle/>
        <a:p>
          <a:endParaRPr lang="en-US"/>
        </a:p>
      </dgm:t>
    </dgm:pt>
  </dgm:ptLst>
  <dgm:cxnLst>
    <dgm:cxn modelId="{200A45B4-0C72-4C81-A7F0-AC5125B6B32B}" type="presOf" srcId="{34B42933-4F8A-449A-BE81-05BE4E558D94}" destId="{3A18B563-E2AD-4CD0-BF73-FF5C9A22C089}" srcOrd="0" destOrd="0" presId="urn:microsoft.com/office/officeart/2005/8/layout/vList2"/>
    <dgm:cxn modelId="{DF79F4CB-7F2C-4FB0-B04D-4786982A82A4}" type="presOf" srcId="{251F363B-CB2A-430D-8C7E-68B36128127F}" destId="{0A98CADD-070D-4F72-A2A3-995403FE1A91}" srcOrd="0" destOrd="0" presId="urn:microsoft.com/office/officeart/2005/8/layout/vList2"/>
    <dgm:cxn modelId="{3E74986E-8702-4EC7-9470-7A97C14C7E83}" type="presOf" srcId="{482C5EA5-678A-4BA6-AFB4-DB16A85B3A1D}" destId="{0E8E7A7C-0C60-43AA-800C-F50948906433}" srcOrd="0" destOrd="0" presId="urn:microsoft.com/office/officeart/2005/8/layout/vList2"/>
    <dgm:cxn modelId="{125F25F4-0336-4961-88A2-6E9BE0ED81C6}" type="presOf" srcId="{823FD5A9-06FE-4716-8CEA-4F0809D55DCF}" destId="{0E8E7A7C-0C60-43AA-800C-F50948906433}" srcOrd="0" destOrd="1" presId="urn:microsoft.com/office/officeart/2005/8/layout/vList2"/>
    <dgm:cxn modelId="{47A061D5-6F66-4CE8-99F0-6437F6A0DECE}" type="presOf" srcId="{C88FD198-0A22-4181-A0FD-B26DFC79F742}" destId="{0E8E7A7C-0C60-43AA-800C-F50948906433}" srcOrd="0" destOrd="2" presId="urn:microsoft.com/office/officeart/2005/8/layout/vList2"/>
    <dgm:cxn modelId="{D0F2E20C-73C2-4013-A494-79120B3754DC}" srcId="{4BEEDE13-A6A1-4AF8-BC17-F013839C0ADA}" destId="{823FD5A9-06FE-4716-8CEA-4F0809D55DCF}" srcOrd="1" destOrd="0" parTransId="{CD966C4D-D1AF-477F-B31E-32476BECCC43}" sibTransId="{C79566B9-F6A2-4AEF-A783-6CC6260AEF50}"/>
    <dgm:cxn modelId="{A733800E-E62D-4330-8288-F3E7F4C2BCF4}" srcId="{4BEEDE13-A6A1-4AF8-BC17-F013839C0ADA}" destId="{482C5EA5-678A-4BA6-AFB4-DB16A85B3A1D}" srcOrd="0" destOrd="0" parTransId="{EE1B7E1B-DE61-43A9-AF7C-6D2DDFBDF770}" sibTransId="{575B99A7-53BB-41F0-B549-62F6B3882EE8}"/>
    <dgm:cxn modelId="{C2718C9F-847C-408F-95F1-5EC82B5353A0}" srcId="{251F363B-CB2A-430D-8C7E-68B36128127F}" destId="{34B42933-4F8A-449A-BE81-05BE4E558D94}" srcOrd="1" destOrd="0" parTransId="{23D2C6E3-33C0-4B9F-931C-875D15D5711A}" sibTransId="{2BD91F8A-0B60-4426-B272-620F4E41C89B}"/>
    <dgm:cxn modelId="{71BDAFE5-93A2-46B1-8D6F-05E10A69315C}" srcId="{251F363B-CB2A-430D-8C7E-68B36128127F}" destId="{4BEEDE13-A6A1-4AF8-BC17-F013839C0ADA}" srcOrd="0" destOrd="0" parTransId="{817DB835-8507-4951-88F9-B3B595BC2152}" sibTransId="{D04E2C71-3EAC-4CFA-87F7-D96245C619D8}"/>
    <dgm:cxn modelId="{A0986C71-7391-41CC-B26D-3AB0EF5EA3F8}" srcId="{4BEEDE13-A6A1-4AF8-BC17-F013839C0ADA}" destId="{C88FD198-0A22-4181-A0FD-B26DFC79F742}" srcOrd="2" destOrd="0" parTransId="{64F5D380-2A41-433D-B8B7-DE864E26E2D4}" sibTransId="{86AC67E1-2444-42DC-8098-C91937D332C4}"/>
    <dgm:cxn modelId="{EC21DCBE-E477-480B-AEFF-42547221AFAF}" type="presOf" srcId="{4BEEDE13-A6A1-4AF8-BC17-F013839C0ADA}" destId="{CEF2B75C-B55E-4FC0-9D05-73F8431BC129}" srcOrd="0" destOrd="0" presId="urn:microsoft.com/office/officeart/2005/8/layout/vList2"/>
    <dgm:cxn modelId="{4E7CD6B7-1C76-4FB7-B33C-AA82F7A9BDDC}" type="presParOf" srcId="{0A98CADD-070D-4F72-A2A3-995403FE1A91}" destId="{CEF2B75C-B55E-4FC0-9D05-73F8431BC129}" srcOrd="0" destOrd="0" presId="urn:microsoft.com/office/officeart/2005/8/layout/vList2"/>
    <dgm:cxn modelId="{AB72E8D3-A676-47CB-B19C-313B4025D668}" type="presParOf" srcId="{0A98CADD-070D-4F72-A2A3-995403FE1A91}" destId="{0E8E7A7C-0C60-43AA-800C-F50948906433}" srcOrd="1" destOrd="0" presId="urn:microsoft.com/office/officeart/2005/8/layout/vList2"/>
    <dgm:cxn modelId="{8704379B-2A2F-42FF-8292-E78C51B17C87}" type="presParOf" srcId="{0A98CADD-070D-4F72-A2A3-995403FE1A91}" destId="{3A18B563-E2AD-4CD0-BF73-FF5C9A22C089}"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9A1F263-A6D2-4DEA-A115-58ABE44F42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A9FA996-2B2D-48B5-BE7B-AD5B6EEFA287}">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1" dirty="0" smtClean="0">
              <a:solidFill>
                <a:srgbClr val="002060"/>
              </a:solidFill>
            </a:rPr>
            <a:t>Overall Image Quality</a:t>
          </a:r>
          <a:endParaRPr lang="en-US" sz="2400" dirty="0">
            <a:solidFill>
              <a:srgbClr val="002060"/>
            </a:solidFill>
          </a:endParaRPr>
        </a:p>
      </dgm:t>
    </dgm:pt>
    <dgm:pt modelId="{E03329AC-F53F-485A-B7F5-9426B46A118A}" type="parTrans" cxnId="{7C69BFF5-8A8B-46A3-B3AF-1F362407C206}">
      <dgm:prSet/>
      <dgm:spPr/>
      <dgm:t>
        <a:bodyPr/>
        <a:lstStyle/>
        <a:p>
          <a:endParaRPr lang="en-US"/>
        </a:p>
      </dgm:t>
    </dgm:pt>
    <dgm:pt modelId="{F6E21285-2C56-462F-95EE-D979C7A17199}" type="sibTrans" cxnId="{7C69BFF5-8A8B-46A3-B3AF-1F362407C206}">
      <dgm:prSet/>
      <dgm:spPr/>
      <dgm:t>
        <a:bodyPr/>
        <a:lstStyle/>
        <a:p>
          <a:endParaRPr lang="en-US"/>
        </a:p>
      </dgm:t>
    </dgm:pt>
    <dgm:pt modelId="{8715523B-959A-4240-B17C-26C91DD5ACC3}">
      <dgm:prSet custT="1"/>
      <dgm:spPr/>
      <dgm:t>
        <a:bodyPr/>
        <a:lstStyle/>
        <a:p>
          <a:pPr rtl="0"/>
          <a:r>
            <a:rPr lang="en-US" sz="2000" b="0" dirty="0" smtClean="0">
              <a:solidFill>
                <a:srgbClr val="002060"/>
              </a:solidFill>
            </a:rPr>
            <a:t>Superior resolution (70m)	</a:t>
          </a:r>
          <a:endParaRPr lang="en-US" sz="2000" b="0" dirty="0">
            <a:solidFill>
              <a:srgbClr val="002060"/>
            </a:solidFill>
          </a:endParaRPr>
        </a:p>
      </dgm:t>
    </dgm:pt>
    <dgm:pt modelId="{C26CD446-BEF5-4655-A297-A57E03FFD906}" type="parTrans" cxnId="{CDD5EF9E-F609-42AA-8229-27C142785D55}">
      <dgm:prSet/>
      <dgm:spPr/>
      <dgm:t>
        <a:bodyPr/>
        <a:lstStyle/>
        <a:p>
          <a:endParaRPr lang="en-US"/>
        </a:p>
      </dgm:t>
    </dgm:pt>
    <dgm:pt modelId="{629BF348-FFB9-47BB-B532-5E7FEA5D56F6}" type="sibTrans" cxnId="{CDD5EF9E-F609-42AA-8229-27C142785D55}">
      <dgm:prSet/>
      <dgm:spPr/>
      <dgm:t>
        <a:bodyPr/>
        <a:lstStyle/>
        <a:p>
          <a:endParaRPr lang="en-US"/>
        </a:p>
      </dgm:t>
    </dgm:pt>
    <dgm:pt modelId="{C85E103A-6E93-45E3-AEC2-A3201F449F3A}">
      <dgm:prSet custT="1"/>
      <dgm:spPr/>
      <dgm:t>
        <a:bodyPr/>
        <a:lstStyle/>
        <a:p>
          <a:pPr rtl="0"/>
          <a:r>
            <a:rPr lang="en-US" sz="2000" b="0" dirty="0" smtClean="0">
              <a:solidFill>
                <a:srgbClr val="002060"/>
              </a:solidFill>
            </a:rPr>
            <a:t>Reduced image noise and blur</a:t>
          </a:r>
          <a:endParaRPr lang="en-US" sz="2000" b="0" dirty="0">
            <a:solidFill>
              <a:srgbClr val="002060"/>
            </a:solidFill>
          </a:endParaRPr>
        </a:p>
      </dgm:t>
    </dgm:pt>
    <dgm:pt modelId="{C74E01E0-2DB1-4DE0-830A-B8EACF52462E}" type="parTrans" cxnId="{BF1ADBB7-6217-45D5-8623-E2BFD6BA7D5E}">
      <dgm:prSet/>
      <dgm:spPr/>
      <dgm:t>
        <a:bodyPr/>
        <a:lstStyle/>
        <a:p>
          <a:endParaRPr lang="en-US"/>
        </a:p>
      </dgm:t>
    </dgm:pt>
    <dgm:pt modelId="{A099DCBC-6757-458F-8BE1-505BCB3036DC}" type="sibTrans" cxnId="{BF1ADBB7-6217-45D5-8623-E2BFD6BA7D5E}">
      <dgm:prSet/>
      <dgm:spPr/>
      <dgm:t>
        <a:bodyPr/>
        <a:lstStyle/>
        <a:p>
          <a:endParaRPr lang="en-US"/>
        </a:p>
      </dgm:t>
    </dgm:pt>
    <dgm:pt modelId="{88BBC664-BED1-4D46-8780-ECA6F5A6BE19}">
      <dgm:prSet custT="1"/>
      <dgm:spPr/>
      <dgm:t>
        <a:bodyPr/>
        <a:lstStyle/>
        <a:p>
          <a:pPr rtl="0"/>
          <a:r>
            <a:rPr lang="en-US" sz="2000" b="0" dirty="0" smtClean="0">
              <a:solidFill>
                <a:srgbClr val="002060"/>
              </a:solidFill>
            </a:rPr>
            <a:t>Skin line sharper and more clear</a:t>
          </a:r>
          <a:endParaRPr lang="en-US" sz="2000" b="0" dirty="0">
            <a:solidFill>
              <a:srgbClr val="002060"/>
            </a:solidFill>
          </a:endParaRPr>
        </a:p>
      </dgm:t>
    </dgm:pt>
    <dgm:pt modelId="{110ABA2A-D705-4FF2-BC88-07B61B141AB5}" type="parTrans" cxnId="{F10C644E-4743-44AD-89FC-5E2BB63B4060}">
      <dgm:prSet/>
      <dgm:spPr/>
      <dgm:t>
        <a:bodyPr/>
        <a:lstStyle/>
        <a:p>
          <a:endParaRPr lang="en-US"/>
        </a:p>
      </dgm:t>
    </dgm:pt>
    <dgm:pt modelId="{20E55C9B-E766-430B-8620-995D219EADDC}" type="sibTrans" cxnId="{F10C644E-4743-44AD-89FC-5E2BB63B4060}">
      <dgm:prSet/>
      <dgm:spPr/>
      <dgm:t>
        <a:bodyPr/>
        <a:lstStyle/>
        <a:p>
          <a:endParaRPr lang="en-US"/>
        </a:p>
      </dgm:t>
    </dgm:pt>
    <dgm:pt modelId="{5B3DFD77-8B3E-45EB-89E9-7C8781B52C2E}">
      <dgm:prSet custT="1"/>
      <dgm:spPr/>
      <dgm:t>
        <a:bodyPr/>
        <a:lstStyle/>
        <a:p>
          <a:pPr rtl="0"/>
          <a:r>
            <a:rPr lang="en-US" sz="2000" b="0" dirty="0" smtClean="0">
              <a:solidFill>
                <a:srgbClr val="002060"/>
              </a:solidFill>
            </a:rPr>
            <a:t>Improved overall contrast</a:t>
          </a:r>
          <a:endParaRPr lang="en-US" sz="2000" b="0" dirty="0">
            <a:solidFill>
              <a:srgbClr val="002060"/>
            </a:solidFill>
          </a:endParaRPr>
        </a:p>
      </dgm:t>
    </dgm:pt>
    <dgm:pt modelId="{74099DDD-4C09-42E9-87F9-7AE5826F2B04}" type="parTrans" cxnId="{6B6EB067-E36E-4F53-8C0F-F5DF41045C59}">
      <dgm:prSet/>
      <dgm:spPr/>
      <dgm:t>
        <a:bodyPr/>
        <a:lstStyle/>
        <a:p>
          <a:endParaRPr lang="en-US"/>
        </a:p>
      </dgm:t>
    </dgm:pt>
    <dgm:pt modelId="{D7F39D51-89A7-4897-BBD5-AFA5BC280229}" type="sibTrans" cxnId="{6B6EB067-E36E-4F53-8C0F-F5DF41045C59}">
      <dgm:prSet/>
      <dgm:spPr/>
      <dgm:t>
        <a:bodyPr/>
        <a:lstStyle/>
        <a:p>
          <a:endParaRPr lang="en-US"/>
        </a:p>
      </dgm:t>
    </dgm:pt>
    <dgm:pt modelId="{E132F9C1-8635-4C77-821E-E27A5294D2E4}">
      <dgm:prSet custT="1"/>
      <dgm:spPr/>
      <dgm:t>
        <a:bodyPr/>
        <a:lstStyle/>
        <a:p>
          <a:pPr rtl="0"/>
          <a:r>
            <a:rPr lang="en-US" sz="2000" b="0" dirty="0" smtClean="0">
              <a:solidFill>
                <a:srgbClr val="002060"/>
              </a:solidFill>
            </a:rPr>
            <a:t>Artifacts from bright objects (clips, large calcifications) are reduced</a:t>
          </a:r>
          <a:endParaRPr lang="en-US" sz="2000" b="0" dirty="0">
            <a:solidFill>
              <a:srgbClr val="002060"/>
            </a:solidFill>
          </a:endParaRPr>
        </a:p>
      </dgm:t>
    </dgm:pt>
    <dgm:pt modelId="{044EB090-F9E2-4EF6-A712-FD7A1945EE6C}" type="parTrans" cxnId="{4FC5501F-A78B-4790-95F3-2776F4F831D7}">
      <dgm:prSet/>
      <dgm:spPr/>
      <dgm:t>
        <a:bodyPr/>
        <a:lstStyle/>
        <a:p>
          <a:endParaRPr lang="en-US"/>
        </a:p>
      </dgm:t>
    </dgm:pt>
    <dgm:pt modelId="{1A0777D4-9157-411F-9475-36749B21E49D}" type="sibTrans" cxnId="{4FC5501F-A78B-4790-95F3-2776F4F831D7}">
      <dgm:prSet/>
      <dgm:spPr/>
      <dgm:t>
        <a:bodyPr/>
        <a:lstStyle/>
        <a:p>
          <a:endParaRPr lang="en-US"/>
        </a:p>
      </dgm:t>
    </dgm:pt>
    <dgm:pt modelId="{003BBCE7-9BE7-4CBA-AE1A-859EA03AE364}">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1" dirty="0" smtClean="0">
              <a:solidFill>
                <a:srgbClr val="002060"/>
              </a:solidFill>
            </a:rPr>
            <a:t>Lesion Visibility</a:t>
          </a:r>
          <a:endParaRPr lang="en-US" sz="2400" dirty="0">
            <a:solidFill>
              <a:srgbClr val="002060"/>
            </a:solidFill>
          </a:endParaRPr>
        </a:p>
      </dgm:t>
    </dgm:pt>
    <dgm:pt modelId="{47115191-0836-41FD-AF5F-331E4B888DDA}" type="parTrans" cxnId="{A2B73493-75B7-4E58-9690-C9CF32601CE5}">
      <dgm:prSet/>
      <dgm:spPr/>
      <dgm:t>
        <a:bodyPr/>
        <a:lstStyle/>
        <a:p>
          <a:endParaRPr lang="en-US"/>
        </a:p>
      </dgm:t>
    </dgm:pt>
    <dgm:pt modelId="{D850AE0A-713D-4287-8A01-28D678AC97C7}" type="sibTrans" cxnId="{A2B73493-75B7-4E58-9690-C9CF32601CE5}">
      <dgm:prSet/>
      <dgm:spPr/>
      <dgm:t>
        <a:bodyPr/>
        <a:lstStyle/>
        <a:p>
          <a:endParaRPr lang="en-US"/>
        </a:p>
      </dgm:t>
    </dgm:pt>
    <dgm:pt modelId="{A84D57E2-2F9B-43FE-B714-02E49E3F7B53}">
      <dgm:prSet custT="1"/>
      <dgm:spPr/>
      <dgm:t>
        <a:bodyPr/>
        <a:lstStyle/>
        <a:p>
          <a:pPr rtl="0"/>
          <a:r>
            <a:rPr lang="en-US" sz="2000" b="0" dirty="0" smtClean="0">
              <a:solidFill>
                <a:srgbClr val="002060"/>
              </a:solidFill>
            </a:rPr>
            <a:t>Mass margins are sharper</a:t>
          </a:r>
          <a:endParaRPr lang="en-US" sz="2000" b="0" dirty="0">
            <a:solidFill>
              <a:srgbClr val="002060"/>
            </a:solidFill>
          </a:endParaRPr>
        </a:p>
      </dgm:t>
    </dgm:pt>
    <dgm:pt modelId="{30715353-8152-4897-B9F2-5F38E61E6FB3}" type="parTrans" cxnId="{F88358E3-1494-4ABB-83B8-63E1121BED0F}">
      <dgm:prSet/>
      <dgm:spPr/>
      <dgm:t>
        <a:bodyPr/>
        <a:lstStyle/>
        <a:p>
          <a:endParaRPr lang="en-US"/>
        </a:p>
      </dgm:t>
    </dgm:pt>
    <dgm:pt modelId="{8DA98CC4-6271-49C9-9010-4DF771965D63}" type="sibTrans" cxnId="{F88358E3-1494-4ABB-83B8-63E1121BED0F}">
      <dgm:prSet/>
      <dgm:spPr/>
      <dgm:t>
        <a:bodyPr/>
        <a:lstStyle/>
        <a:p>
          <a:endParaRPr lang="en-US"/>
        </a:p>
      </dgm:t>
    </dgm:pt>
    <dgm:pt modelId="{595374A0-9D83-45B8-B17B-17405DC4FC74}">
      <dgm:prSet custT="1"/>
      <dgm:spPr/>
      <dgm:t>
        <a:bodyPr/>
        <a:lstStyle/>
        <a:p>
          <a:pPr rtl="0"/>
          <a:r>
            <a:rPr lang="en-US" sz="2000" b="0" dirty="0" err="1" smtClean="0">
              <a:solidFill>
                <a:srgbClr val="002060"/>
              </a:solidFill>
            </a:rPr>
            <a:t>Spiculations</a:t>
          </a:r>
          <a:r>
            <a:rPr lang="en-US" sz="2000" b="0" dirty="0" smtClean="0">
              <a:solidFill>
                <a:srgbClr val="002060"/>
              </a:solidFill>
            </a:rPr>
            <a:t> for subtle distortions may be enhanced</a:t>
          </a:r>
          <a:endParaRPr lang="en-US" sz="2000" b="0" dirty="0">
            <a:solidFill>
              <a:srgbClr val="002060"/>
            </a:solidFill>
          </a:endParaRPr>
        </a:p>
      </dgm:t>
    </dgm:pt>
    <dgm:pt modelId="{0FDEC7F4-96CA-44CC-A48D-AA7C6BF399FC}" type="parTrans" cxnId="{16A34258-30C2-4286-8493-CD5F34906E8F}">
      <dgm:prSet/>
      <dgm:spPr/>
      <dgm:t>
        <a:bodyPr/>
        <a:lstStyle/>
        <a:p>
          <a:endParaRPr lang="en-US"/>
        </a:p>
      </dgm:t>
    </dgm:pt>
    <dgm:pt modelId="{BA92B539-B7FE-4ADB-88D5-88716CF61958}" type="sibTrans" cxnId="{16A34258-30C2-4286-8493-CD5F34906E8F}">
      <dgm:prSet/>
      <dgm:spPr/>
      <dgm:t>
        <a:bodyPr/>
        <a:lstStyle/>
        <a:p>
          <a:endParaRPr lang="en-US"/>
        </a:p>
      </dgm:t>
    </dgm:pt>
    <dgm:pt modelId="{FA02CDF3-ACA8-4CBA-BC9F-C61FE098B567}">
      <dgm:prSet custT="1"/>
      <dgm:spPr/>
      <dgm:t>
        <a:bodyPr/>
        <a:lstStyle/>
        <a:p>
          <a:pPr rtl="0"/>
          <a:r>
            <a:rPr lang="en-US" sz="2000" b="0" dirty="0" smtClean="0">
              <a:solidFill>
                <a:srgbClr val="002060"/>
              </a:solidFill>
            </a:rPr>
            <a:t>Improved visibility of small micro-calcifications</a:t>
          </a:r>
          <a:endParaRPr lang="en-US" sz="2000" b="0" dirty="0">
            <a:solidFill>
              <a:srgbClr val="002060"/>
            </a:solidFill>
          </a:endParaRPr>
        </a:p>
      </dgm:t>
    </dgm:pt>
    <dgm:pt modelId="{CCDB226A-DA43-4975-B5CD-59709821927E}" type="parTrans" cxnId="{0844403A-50AE-404E-B42C-C55CF1697E0A}">
      <dgm:prSet/>
      <dgm:spPr/>
      <dgm:t>
        <a:bodyPr/>
        <a:lstStyle/>
        <a:p>
          <a:endParaRPr lang="en-US"/>
        </a:p>
      </dgm:t>
    </dgm:pt>
    <dgm:pt modelId="{DE48AB34-F4CE-4818-AB43-2C435B90A1A4}" type="sibTrans" cxnId="{0844403A-50AE-404E-B42C-C55CF1697E0A}">
      <dgm:prSet/>
      <dgm:spPr/>
      <dgm:t>
        <a:bodyPr/>
        <a:lstStyle/>
        <a:p>
          <a:endParaRPr lang="en-US"/>
        </a:p>
      </dgm:t>
    </dgm:pt>
    <dgm:pt modelId="{C2BF09C6-95FA-4854-BA19-45F7ABE5387F}" type="pres">
      <dgm:prSet presAssocID="{C9A1F263-A6D2-4DEA-A115-58ABE44F42CE}" presName="linear" presStyleCnt="0">
        <dgm:presLayoutVars>
          <dgm:animLvl val="lvl"/>
          <dgm:resizeHandles val="exact"/>
        </dgm:presLayoutVars>
      </dgm:prSet>
      <dgm:spPr/>
      <dgm:t>
        <a:bodyPr/>
        <a:lstStyle/>
        <a:p>
          <a:endParaRPr lang="en-US"/>
        </a:p>
      </dgm:t>
    </dgm:pt>
    <dgm:pt modelId="{13EE301E-B09C-4390-B984-77760CA4C8F7}" type="pres">
      <dgm:prSet presAssocID="{3A9FA996-2B2D-48B5-BE7B-AD5B6EEFA287}" presName="parentText" presStyleLbl="node1" presStyleIdx="0" presStyleCnt="2">
        <dgm:presLayoutVars>
          <dgm:chMax val="0"/>
          <dgm:bulletEnabled val="1"/>
        </dgm:presLayoutVars>
      </dgm:prSet>
      <dgm:spPr/>
      <dgm:t>
        <a:bodyPr/>
        <a:lstStyle/>
        <a:p>
          <a:endParaRPr lang="en-US"/>
        </a:p>
      </dgm:t>
    </dgm:pt>
    <dgm:pt modelId="{4C54C7CA-E882-4F72-BEDC-716FEB325F4E}" type="pres">
      <dgm:prSet presAssocID="{3A9FA996-2B2D-48B5-BE7B-AD5B6EEFA287}" presName="childText" presStyleLbl="revTx" presStyleIdx="0" presStyleCnt="2">
        <dgm:presLayoutVars>
          <dgm:bulletEnabled val="1"/>
        </dgm:presLayoutVars>
      </dgm:prSet>
      <dgm:spPr/>
      <dgm:t>
        <a:bodyPr/>
        <a:lstStyle/>
        <a:p>
          <a:endParaRPr lang="en-US"/>
        </a:p>
      </dgm:t>
    </dgm:pt>
    <dgm:pt modelId="{E5ECE863-7CAC-4997-B608-2F813D73CAE6}" type="pres">
      <dgm:prSet presAssocID="{003BBCE7-9BE7-4CBA-AE1A-859EA03AE364}" presName="parentText" presStyleLbl="node1" presStyleIdx="1" presStyleCnt="2">
        <dgm:presLayoutVars>
          <dgm:chMax val="0"/>
          <dgm:bulletEnabled val="1"/>
        </dgm:presLayoutVars>
      </dgm:prSet>
      <dgm:spPr/>
      <dgm:t>
        <a:bodyPr/>
        <a:lstStyle/>
        <a:p>
          <a:endParaRPr lang="en-US"/>
        </a:p>
      </dgm:t>
    </dgm:pt>
    <dgm:pt modelId="{579DB734-FC74-4C34-876F-0865F3CD30C5}" type="pres">
      <dgm:prSet presAssocID="{003BBCE7-9BE7-4CBA-AE1A-859EA03AE364}" presName="childText" presStyleLbl="revTx" presStyleIdx="1" presStyleCnt="2">
        <dgm:presLayoutVars>
          <dgm:bulletEnabled val="1"/>
        </dgm:presLayoutVars>
      </dgm:prSet>
      <dgm:spPr/>
      <dgm:t>
        <a:bodyPr/>
        <a:lstStyle/>
        <a:p>
          <a:endParaRPr lang="en-US"/>
        </a:p>
      </dgm:t>
    </dgm:pt>
  </dgm:ptLst>
  <dgm:cxnLst>
    <dgm:cxn modelId="{CA308335-F7D7-4CCE-9991-FB5D7C40563D}" type="presOf" srcId="{C9A1F263-A6D2-4DEA-A115-58ABE44F42CE}" destId="{C2BF09C6-95FA-4854-BA19-45F7ABE5387F}" srcOrd="0" destOrd="0" presId="urn:microsoft.com/office/officeart/2005/8/layout/vList2"/>
    <dgm:cxn modelId="{16A34258-30C2-4286-8493-CD5F34906E8F}" srcId="{003BBCE7-9BE7-4CBA-AE1A-859EA03AE364}" destId="{595374A0-9D83-45B8-B17B-17405DC4FC74}" srcOrd="1" destOrd="0" parTransId="{0FDEC7F4-96CA-44CC-A48D-AA7C6BF399FC}" sibTransId="{BA92B539-B7FE-4ADB-88D5-88716CF61958}"/>
    <dgm:cxn modelId="{5B9CFDE6-9946-41CB-882A-0EC0B19FF115}" type="presOf" srcId="{8715523B-959A-4240-B17C-26C91DD5ACC3}" destId="{4C54C7CA-E882-4F72-BEDC-716FEB325F4E}" srcOrd="0" destOrd="0" presId="urn:microsoft.com/office/officeart/2005/8/layout/vList2"/>
    <dgm:cxn modelId="{3C679F07-5905-4109-8B1E-B15433BD00D0}" type="presOf" srcId="{595374A0-9D83-45B8-B17B-17405DC4FC74}" destId="{579DB734-FC74-4C34-876F-0865F3CD30C5}" srcOrd="0" destOrd="1" presId="urn:microsoft.com/office/officeart/2005/8/layout/vList2"/>
    <dgm:cxn modelId="{0844403A-50AE-404E-B42C-C55CF1697E0A}" srcId="{003BBCE7-9BE7-4CBA-AE1A-859EA03AE364}" destId="{FA02CDF3-ACA8-4CBA-BC9F-C61FE098B567}" srcOrd="2" destOrd="0" parTransId="{CCDB226A-DA43-4975-B5CD-59709821927E}" sibTransId="{DE48AB34-F4CE-4818-AB43-2C435B90A1A4}"/>
    <dgm:cxn modelId="{CDD5EF9E-F609-42AA-8229-27C142785D55}" srcId="{3A9FA996-2B2D-48B5-BE7B-AD5B6EEFA287}" destId="{8715523B-959A-4240-B17C-26C91DD5ACC3}" srcOrd="0" destOrd="0" parTransId="{C26CD446-BEF5-4655-A297-A57E03FFD906}" sibTransId="{629BF348-FFB9-47BB-B532-5E7FEA5D56F6}"/>
    <dgm:cxn modelId="{F88358E3-1494-4ABB-83B8-63E1121BED0F}" srcId="{003BBCE7-9BE7-4CBA-AE1A-859EA03AE364}" destId="{A84D57E2-2F9B-43FE-B714-02E49E3F7B53}" srcOrd="0" destOrd="0" parTransId="{30715353-8152-4897-B9F2-5F38E61E6FB3}" sibTransId="{8DA98CC4-6271-49C9-9010-4DF771965D63}"/>
    <dgm:cxn modelId="{E20CDF9A-2787-4316-BFC5-F694529883A6}" type="presOf" srcId="{C85E103A-6E93-45E3-AEC2-A3201F449F3A}" destId="{4C54C7CA-E882-4F72-BEDC-716FEB325F4E}" srcOrd="0" destOrd="1" presId="urn:microsoft.com/office/officeart/2005/8/layout/vList2"/>
    <dgm:cxn modelId="{E1818DF5-E199-4670-83E6-C476C1EA58E1}" type="presOf" srcId="{FA02CDF3-ACA8-4CBA-BC9F-C61FE098B567}" destId="{579DB734-FC74-4C34-876F-0865F3CD30C5}" srcOrd="0" destOrd="2" presId="urn:microsoft.com/office/officeart/2005/8/layout/vList2"/>
    <dgm:cxn modelId="{7C6D7D30-6389-4C36-882F-97422A05668B}" type="presOf" srcId="{3A9FA996-2B2D-48B5-BE7B-AD5B6EEFA287}" destId="{13EE301E-B09C-4390-B984-77760CA4C8F7}" srcOrd="0" destOrd="0" presId="urn:microsoft.com/office/officeart/2005/8/layout/vList2"/>
    <dgm:cxn modelId="{F10C644E-4743-44AD-89FC-5E2BB63B4060}" srcId="{3A9FA996-2B2D-48B5-BE7B-AD5B6EEFA287}" destId="{88BBC664-BED1-4D46-8780-ECA6F5A6BE19}" srcOrd="2" destOrd="0" parTransId="{110ABA2A-D705-4FF2-BC88-07B61B141AB5}" sibTransId="{20E55C9B-E766-430B-8620-995D219EADDC}"/>
    <dgm:cxn modelId="{613A68AA-2002-46A2-A6ED-B38C68DD85A6}" type="presOf" srcId="{88BBC664-BED1-4D46-8780-ECA6F5A6BE19}" destId="{4C54C7CA-E882-4F72-BEDC-716FEB325F4E}" srcOrd="0" destOrd="2" presId="urn:microsoft.com/office/officeart/2005/8/layout/vList2"/>
    <dgm:cxn modelId="{1B53E10B-2056-4A71-A559-E219CB5DAB11}" type="presOf" srcId="{A84D57E2-2F9B-43FE-B714-02E49E3F7B53}" destId="{579DB734-FC74-4C34-876F-0865F3CD30C5}" srcOrd="0" destOrd="0" presId="urn:microsoft.com/office/officeart/2005/8/layout/vList2"/>
    <dgm:cxn modelId="{7C69BFF5-8A8B-46A3-B3AF-1F362407C206}" srcId="{C9A1F263-A6D2-4DEA-A115-58ABE44F42CE}" destId="{3A9FA996-2B2D-48B5-BE7B-AD5B6EEFA287}" srcOrd="0" destOrd="0" parTransId="{E03329AC-F53F-485A-B7F5-9426B46A118A}" sibTransId="{F6E21285-2C56-462F-95EE-D979C7A17199}"/>
    <dgm:cxn modelId="{6B6EB067-E36E-4F53-8C0F-F5DF41045C59}" srcId="{3A9FA996-2B2D-48B5-BE7B-AD5B6EEFA287}" destId="{5B3DFD77-8B3E-45EB-89E9-7C8781B52C2E}" srcOrd="3" destOrd="0" parTransId="{74099DDD-4C09-42E9-87F9-7AE5826F2B04}" sibTransId="{D7F39D51-89A7-4897-BBD5-AFA5BC280229}"/>
    <dgm:cxn modelId="{4FC5501F-A78B-4790-95F3-2776F4F831D7}" srcId="{3A9FA996-2B2D-48B5-BE7B-AD5B6EEFA287}" destId="{E132F9C1-8635-4C77-821E-E27A5294D2E4}" srcOrd="4" destOrd="0" parTransId="{044EB090-F9E2-4EF6-A712-FD7A1945EE6C}" sibTransId="{1A0777D4-9157-411F-9475-36749B21E49D}"/>
    <dgm:cxn modelId="{8C1EBACC-1224-4915-BDB7-EECA2B04F14F}" type="presOf" srcId="{E132F9C1-8635-4C77-821E-E27A5294D2E4}" destId="{4C54C7CA-E882-4F72-BEDC-716FEB325F4E}" srcOrd="0" destOrd="4" presId="urn:microsoft.com/office/officeart/2005/8/layout/vList2"/>
    <dgm:cxn modelId="{6E9CDBD6-BD74-4DA6-9D13-E86D14F2F213}" type="presOf" srcId="{003BBCE7-9BE7-4CBA-AE1A-859EA03AE364}" destId="{E5ECE863-7CAC-4997-B608-2F813D73CAE6}" srcOrd="0" destOrd="0" presId="urn:microsoft.com/office/officeart/2005/8/layout/vList2"/>
    <dgm:cxn modelId="{A2B73493-75B7-4E58-9690-C9CF32601CE5}" srcId="{C9A1F263-A6D2-4DEA-A115-58ABE44F42CE}" destId="{003BBCE7-9BE7-4CBA-AE1A-859EA03AE364}" srcOrd="1" destOrd="0" parTransId="{47115191-0836-41FD-AF5F-331E4B888DDA}" sibTransId="{D850AE0A-713D-4287-8A01-28D678AC97C7}"/>
    <dgm:cxn modelId="{6FCBE4E3-313A-46A7-BBDE-0AD16A325B2F}" type="presOf" srcId="{5B3DFD77-8B3E-45EB-89E9-7C8781B52C2E}" destId="{4C54C7CA-E882-4F72-BEDC-716FEB325F4E}" srcOrd="0" destOrd="3" presId="urn:microsoft.com/office/officeart/2005/8/layout/vList2"/>
    <dgm:cxn modelId="{BF1ADBB7-6217-45D5-8623-E2BFD6BA7D5E}" srcId="{3A9FA996-2B2D-48B5-BE7B-AD5B6EEFA287}" destId="{C85E103A-6E93-45E3-AEC2-A3201F449F3A}" srcOrd="1" destOrd="0" parTransId="{C74E01E0-2DB1-4DE0-830A-B8EACF52462E}" sibTransId="{A099DCBC-6757-458F-8BE1-505BCB3036DC}"/>
    <dgm:cxn modelId="{8F335FC8-D39B-4735-BEB6-C350BD788B6E}" type="presParOf" srcId="{C2BF09C6-95FA-4854-BA19-45F7ABE5387F}" destId="{13EE301E-B09C-4390-B984-77760CA4C8F7}" srcOrd="0" destOrd="0" presId="urn:microsoft.com/office/officeart/2005/8/layout/vList2"/>
    <dgm:cxn modelId="{D6BC6DBA-CC98-4FF9-8EB4-0D0A5607D561}" type="presParOf" srcId="{C2BF09C6-95FA-4854-BA19-45F7ABE5387F}" destId="{4C54C7CA-E882-4F72-BEDC-716FEB325F4E}" srcOrd="1" destOrd="0" presId="urn:microsoft.com/office/officeart/2005/8/layout/vList2"/>
    <dgm:cxn modelId="{6CAB0E64-8D24-4AE3-8B53-158301B4FA04}" type="presParOf" srcId="{C2BF09C6-95FA-4854-BA19-45F7ABE5387F}" destId="{E5ECE863-7CAC-4997-B608-2F813D73CAE6}" srcOrd="2" destOrd="0" presId="urn:microsoft.com/office/officeart/2005/8/layout/vList2"/>
    <dgm:cxn modelId="{11F03453-D415-490C-AAC4-B5E50636EB93}" type="presParOf" srcId="{C2BF09C6-95FA-4854-BA19-45F7ABE5387F}" destId="{579DB734-FC74-4C34-876F-0865F3CD30C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B8E4F9F-4DDC-490E-B622-BBBDA692E5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C70E177-F7C2-4891-B899-288D3F4BE664}">
      <dgm:prSet phldrT="[Text]" custT="1">
        <dgm:style>
          <a:lnRef idx="2">
            <a:schemeClr val="accent4"/>
          </a:lnRef>
          <a:fillRef idx="1">
            <a:schemeClr val="lt1"/>
          </a:fillRef>
          <a:effectRef idx="0">
            <a:schemeClr val="accent4"/>
          </a:effectRef>
          <a:fontRef idx="minor">
            <a:schemeClr val="dk1"/>
          </a:fontRef>
        </dgm:style>
      </dgm:prSet>
      <dgm:spPr/>
      <dgm:t>
        <a:bodyPr/>
        <a:lstStyle/>
        <a:p>
          <a:r>
            <a:rPr lang="en-US" sz="2800" b="1" dirty="0" smtClean="0">
              <a:solidFill>
                <a:srgbClr val="002060"/>
              </a:solidFill>
            </a:rPr>
            <a:t>Intelligent 2D</a:t>
          </a:r>
          <a:r>
            <a:rPr lang="en-US" sz="2800" b="1" baseline="30000" dirty="0" smtClean="0">
              <a:solidFill>
                <a:srgbClr val="002060"/>
              </a:solidFill>
            </a:rPr>
            <a:t>™</a:t>
          </a:r>
          <a:r>
            <a:rPr lang="en-US" sz="2800" b="1" dirty="0" smtClean="0">
              <a:solidFill>
                <a:srgbClr val="002060"/>
              </a:solidFill>
            </a:rPr>
            <a:t> software is designed to:</a:t>
          </a:r>
          <a:endParaRPr lang="en-US" sz="2800" b="1" dirty="0">
            <a:solidFill>
              <a:srgbClr val="002060"/>
            </a:solidFill>
          </a:endParaRPr>
        </a:p>
      </dgm:t>
    </dgm:pt>
    <dgm:pt modelId="{EC292BEC-8BC9-44A2-8BF7-AE168CB46D43}" type="parTrans" cxnId="{BEB9E5A6-2849-4B1E-93F2-C37FCD01F51B}">
      <dgm:prSet/>
      <dgm:spPr/>
      <dgm:t>
        <a:bodyPr/>
        <a:lstStyle/>
        <a:p>
          <a:endParaRPr lang="en-US"/>
        </a:p>
      </dgm:t>
    </dgm:pt>
    <dgm:pt modelId="{5F6FD215-1737-4258-AB0F-BF069DA3BC5E}" type="sibTrans" cxnId="{BEB9E5A6-2849-4B1E-93F2-C37FCD01F51B}">
      <dgm:prSet/>
      <dgm:spPr/>
      <dgm:t>
        <a:bodyPr/>
        <a:lstStyle/>
        <a:p>
          <a:endParaRPr lang="en-US"/>
        </a:p>
      </dgm:t>
    </dgm:pt>
    <dgm:pt modelId="{8648FD75-0B30-4AD2-B3C8-99B88AB7E4FE}">
      <dgm:prSet phldrT="[Text]" custT="1"/>
      <dgm:spPr/>
      <dgm:t>
        <a:bodyPr/>
        <a:lstStyle/>
        <a:p>
          <a:r>
            <a:rPr lang="en-US" sz="2400" dirty="0" smtClean="0">
              <a:solidFill>
                <a:srgbClr val="002060"/>
              </a:solidFill>
            </a:rPr>
            <a:t>Reduce background noise without losing clinically important high frequency information</a:t>
          </a:r>
          <a:endParaRPr lang="en-US" sz="2400" dirty="0">
            <a:solidFill>
              <a:srgbClr val="002060"/>
            </a:solidFill>
          </a:endParaRPr>
        </a:p>
      </dgm:t>
    </dgm:pt>
    <dgm:pt modelId="{58E65C26-F958-45DB-A567-FE9EF5E93733}" type="parTrans" cxnId="{4B5C289A-57EF-4C08-A0E4-6619121199C6}">
      <dgm:prSet/>
      <dgm:spPr/>
      <dgm:t>
        <a:bodyPr/>
        <a:lstStyle/>
        <a:p>
          <a:endParaRPr lang="en-US"/>
        </a:p>
      </dgm:t>
    </dgm:pt>
    <dgm:pt modelId="{58F703CF-2942-4444-B28E-BE2907A4A9C7}" type="sibTrans" cxnId="{4B5C289A-57EF-4C08-A0E4-6619121199C6}">
      <dgm:prSet/>
      <dgm:spPr/>
      <dgm:t>
        <a:bodyPr/>
        <a:lstStyle/>
        <a:p>
          <a:endParaRPr lang="en-US"/>
        </a:p>
      </dgm:t>
    </dgm:pt>
    <dgm:pt modelId="{2ED494DF-216F-4506-9251-D20FA6DB5CF5}">
      <dgm:prSet phldrT="[Text]" custT="1"/>
      <dgm:spPr/>
      <dgm:t>
        <a:bodyPr/>
        <a:lstStyle/>
        <a:p>
          <a:r>
            <a:rPr lang="en-US" sz="2400" dirty="0" smtClean="0">
              <a:solidFill>
                <a:srgbClr val="002060"/>
              </a:solidFill>
            </a:rPr>
            <a:t>Reduce image blur with image processing techniques </a:t>
          </a:r>
          <a:r>
            <a:rPr lang="en-US" sz="1600" dirty="0" smtClean="0">
              <a:solidFill>
                <a:srgbClr val="002060"/>
              </a:solidFill>
            </a:rPr>
            <a:t>(side-effect of tomosynthesis reconstruction algorithm followed by synthesis of a 2D image) </a:t>
          </a:r>
          <a:endParaRPr lang="en-US" sz="1600" dirty="0">
            <a:solidFill>
              <a:srgbClr val="002060"/>
            </a:solidFill>
          </a:endParaRPr>
        </a:p>
      </dgm:t>
    </dgm:pt>
    <dgm:pt modelId="{AED263BE-7C98-4B5E-A566-56740F2B684D}" type="parTrans" cxnId="{242F8CE4-EE3E-4047-80D4-87FA69756658}">
      <dgm:prSet/>
      <dgm:spPr/>
      <dgm:t>
        <a:bodyPr/>
        <a:lstStyle/>
        <a:p>
          <a:endParaRPr lang="en-US"/>
        </a:p>
      </dgm:t>
    </dgm:pt>
    <dgm:pt modelId="{41050AA6-A60D-4591-9840-E5DCCE7410CC}" type="sibTrans" cxnId="{242F8CE4-EE3E-4047-80D4-87FA69756658}">
      <dgm:prSet/>
      <dgm:spPr/>
      <dgm:t>
        <a:bodyPr/>
        <a:lstStyle/>
        <a:p>
          <a:endParaRPr lang="en-US"/>
        </a:p>
      </dgm:t>
    </dgm:pt>
    <dgm:pt modelId="{AAFCEC89-2ED5-4797-AE9C-3F881A4D54A8}">
      <dgm:prSet phldrT="[Text]" custT="1"/>
      <dgm:spPr/>
      <dgm:t>
        <a:bodyPr/>
        <a:lstStyle/>
        <a:p>
          <a:endParaRPr lang="en-US" sz="2400" dirty="0">
            <a:solidFill>
              <a:srgbClr val="002060"/>
            </a:solidFill>
          </a:endParaRPr>
        </a:p>
      </dgm:t>
    </dgm:pt>
    <dgm:pt modelId="{6107D7DF-4123-42E2-8266-75116CFFB8C7}" type="parTrans" cxnId="{1EC0C52C-3CD4-419C-A656-4BF218D9C52F}">
      <dgm:prSet/>
      <dgm:spPr/>
    </dgm:pt>
    <dgm:pt modelId="{B04B58F3-C1E2-4D42-95DD-964FA6DCB463}" type="sibTrans" cxnId="{1EC0C52C-3CD4-419C-A656-4BF218D9C52F}">
      <dgm:prSet/>
      <dgm:spPr/>
    </dgm:pt>
    <dgm:pt modelId="{1F3DF4B2-BBE4-42B5-AF6C-B7340C0A2B5F}" type="pres">
      <dgm:prSet presAssocID="{3B8E4F9F-4DDC-490E-B622-BBBDA692E5D7}" presName="linear" presStyleCnt="0">
        <dgm:presLayoutVars>
          <dgm:animLvl val="lvl"/>
          <dgm:resizeHandles val="exact"/>
        </dgm:presLayoutVars>
      </dgm:prSet>
      <dgm:spPr/>
      <dgm:t>
        <a:bodyPr/>
        <a:lstStyle/>
        <a:p>
          <a:endParaRPr lang="en-US"/>
        </a:p>
      </dgm:t>
    </dgm:pt>
    <dgm:pt modelId="{8CE34452-F795-42E4-B7DF-F1D4D50486F3}" type="pres">
      <dgm:prSet presAssocID="{AC70E177-F7C2-4891-B899-288D3F4BE664}" presName="parentText" presStyleLbl="node1" presStyleIdx="0" presStyleCnt="1" custLinFactNeighborX="-217" custLinFactNeighborY="-22207">
        <dgm:presLayoutVars>
          <dgm:chMax val="0"/>
          <dgm:bulletEnabled val="1"/>
        </dgm:presLayoutVars>
      </dgm:prSet>
      <dgm:spPr/>
      <dgm:t>
        <a:bodyPr/>
        <a:lstStyle/>
        <a:p>
          <a:endParaRPr lang="en-US"/>
        </a:p>
      </dgm:t>
    </dgm:pt>
    <dgm:pt modelId="{2437F88B-1475-4FC1-93AC-151CC3569E1F}" type="pres">
      <dgm:prSet presAssocID="{AC70E177-F7C2-4891-B899-288D3F4BE664}" presName="childText" presStyleLbl="revTx" presStyleIdx="0" presStyleCnt="1">
        <dgm:presLayoutVars>
          <dgm:bulletEnabled val="1"/>
        </dgm:presLayoutVars>
      </dgm:prSet>
      <dgm:spPr/>
      <dgm:t>
        <a:bodyPr/>
        <a:lstStyle/>
        <a:p>
          <a:endParaRPr lang="en-US"/>
        </a:p>
      </dgm:t>
    </dgm:pt>
  </dgm:ptLst>
  <dgm:cxnLst>
    <dgm:cxn modelId="{242F8CE4-EE3E-4047-80D4-87FA69756658}" srcId="{AC70E177-F7C2-4891-B899-288D3F4BE664}" destId="{2ED494DF-216F-4506-9251-D20FA6DB5CF5}" srcOrd="2" destOrd="0" parTransId="{AED263BE-7C98-4B5E-A566-56740F2B684D}" sibTransId="{41050AA6-A60D-4591-9840-E5DCCE7410CC}"/>
    <dgm:cxn modelId="{64544D5B-F6B5-4F99-9DC9-5292ADD32647}" type="presOf" srcId="{3B8E4F9F-4DDC-490E-B622-BBBDA692E5D7}" destId="{1F3DF4B2-BBE4-42B5-AF6C-B7340C0A2B5F}" srcOrd="0" destOrd="0" presId="urn:microsoft.com/office/officeart/2005/8/layout/vList2"/>
    <dgm:cxn modelId="{6FBC08CE-1659-4D60-933A-AAA51B6667FC}" type="presOf" srcId="{2ED494DF-216F-4506-9251-D20FA6DB5CF5}" destId="{2437F88B-1475-4FC1-93AC-151CC3569E1F}" srcOrd="0" destOrd="2" presId="urn:microsoft.com/office/officeart/2005/8/layout/vList2"/>
    <dgm:cxn modelId="{066B1999-4658-411D-93E2-23A747D65F01}" type="presOf" srcId="{AAFCEC89-2ED5-4797-AE9C-3F881A4D54A8}" destId="{2437F88B-1475-4FC1-93AC-151CC3569E1F}" srcOrd="0" destOrd="1" presId="urn:microsoft.com/office/officeart/2005/8/layout/vList2"/>
    <dgm:cxn modelId="{4B5C289A-57EF-4C08-A0E4-6619121199C6}" srcId="{AC70E177-F7C2-4891-B899-288D3F4BE664}" destId="{8648FD75-0B30-4AD2-B3C8-99B88AB7E4FE}" srcOrd="0" destOrd="0" parTransId="{58E65C26-F958-45DB-A567-FE9EF5E93733}" sibTransId="{58F703CF-2942-4444-B28E-BE2907A4A9C7}"/>
    <dgm:cxn modelId="{9DF6BBFA-A0E1-4E07-84BB-5A234B083B4F}" type="presOf" srcId="{8648FD75-0B30-4AD2-B3C8-99B88AB7E4FE}" destId="{2437F88B-1475-4FC1-93AC-151CC3569E1F}" srcOrd="0" destOrd="0" presId="urn:microsoft.com/office/officeart/2005/8/layout/vList2"/>
    <dgm:cxn modelId="{56EA44BA-86B6-46F1-BBD4-955DF9A3D311}" type="presOf" srcId="{AC70E177-F7C2-4891-B899-288D3F4BE664}" destId="{8CE34452-F795-42E4-B7DF-F1D4D50486F3}" srcOrd="0" destOrd="0" presId="urn:microsoft.com/office/officeart/2005/8/layout/vList2"/>
    <dgm:cxn modelId="{1EC0C52C-3CD4-419C-A656-4BF218D9C52F}" srcId="{AC70E177-F7C2-4891-B899-288D3F4BE664}" destId="{AAFCEC89-2ED5-4797-AE9C-3F881A4D54A8}" srcOrd="1" destOrd="0" parTransId="{6107D7DF-4123-42E2-8266-75116CFFB8C7}" sibTransId="{B04B58F3-C1E2-4D42-95DD-964FA6DCB463}"/>
    <dgm:cxn modelId="{BEB9E5A6-2849-4B1E-93F2-C37FCD01F51B}" srcId="{3B8E4F9F-4DDC-490E-B622-BBBDA692E5D7}" destId="{AC70E177-F7C2-4891-B899-288D3F4BE664}" srcOrd="0" destOrd="0" parTransId="{EC292BEC-8BC9-44A2-8BF7-AE168CB46D43}" sibTransId="{5F6FD215-1737-4258-AB0F-BF069DA3BC5E}"/>
    <dgm:cxn modelId="{8D4A7DF9-2901-4B6D-819F-102D8D49BAA0}" type="presParOf" srcId="{1F3DF4B2-BBE4-42B5-AF6C-B7340C0A2B5F}" destId="{8CE34452-F795-42E4-B7DF-F1D4D50486F3}" srcOrd="0" destOrd="0" presId="urn:microsoft.com/office/officeart/2005/8/layout/vList2"/>
    <dgm:cxn modelId="{0762ED1D-01C7-4EB4-B82E-158BF333A57F}" type="presParOf" srcId="{1F3DF4B2-BBE4-42B5-AF6C-B7340C0A2B5F}" destId="{2437F88B-1475-4FC1-93AC-151CC3569E1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BDD12FA-8019-4930-98F4-E120B21EFA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786A2A8-9320-48D2-B578-636744AFAB03}">
      <dgm:prSet phldrT="[Text]" custT="1">
        <dgm:style>
          <a:lnRef idx="2">
            <a:schemeClr val="accent4"/>
          </a:lnRef>
          <a:fillRef idx="1">
            <a:schemeClr val="lt1"/>
          </a:fillRef>
          <a:effectRef idx="0">
            <a:schemeClr val="accent4"/>
          </a:effectRef>
          <a:fontRef idx="minor">
            <a:schemeClr val="dk1"/>
          </a:fontRef>
        </dgm:style>
      </dgm:prSet>
      <dgm:spPr/>
      <dgm:t>
        <a:bodyPr/>
        <a:lstStyle/>
        <a:p>
          <a:r>
            <a:rPr lang="en-US" sz="2800" b="1" dirty="0" smtClean="0">
              <a:solidFill>
                <a:srgbClr val="002060"/>
              </a:solidFill>
            </a:rPr>
            <a:t>Intelligent 2D</a:t>
          </a:r>
          <a:r>
            <a:rPr lang="en-US" sz="2800" b="1" baseline="30000" dirty="0" smtClean="0">
              <a:solidFill>
                <a:srgbClr val="002060"/>
              </a:solidFill>
            </a:rPr>
            <a:t>™</a:t>
          </a:r>
          <a:r>
            <a:rPr lang="en-US" sz="2800" b="1" dirty="0" smtClean="0">
              <a:solidFill>
                <a:srgbClr val="002060"/>
              </a:solidFill>
            </a:rPr>
            <a:t> software is designed to:</a:t>
          </a:r>
          <a:endParaRPr lang="en-US" sz="2800" b="1" dirty="0"/>
        </a:p>
      </dgm:t>
    </dgm:pt>
    <dgm:pt modelId="{CB1A27F4-5D10-4754-99BA-87F4DD032C18}" type="parTrans" cxnId="{DAE1E51C-FEA0-4D3E-AA5B-F59C7090278A}">
      <dgm:prSet/>
      <dgm:spPr/>
      <dgm:t>
        <a:bodyPr/>
        <a:lstStyle/>
        <a:p>
          <a:endParaRPr lang="en-US"/>
        </a:p>
      </dgm:t>
    </dgm:pt>
    <dgm:pt modelId="{E8A8AB22-8141-4F40-A204-EBB73905D7C5}" type="sibTrans" cxnId="{DAE1E51C-FEA0-4D3E-AA5B-F59C7090278A}">
      <dgm:prSet/>
      <dgm:spPr/>
      <dgm:t>
        <a:bodyPr/>
        <a:lstStyle/>
        <a:p>
          <a:endParaRPr lang="en-US"/>
        </a:p>
      </dgm:t>
    </dgm:pt>
    <dgm:pt modelId="{E20ABABB-4AEC-45E0-B362-46A9D0E2A12B}">
      <dgm:prSet phldrT="[Text]" custT="1"/>
      <dgm:spPr/>
      <dgm:t>
        <a:bodyPr/>
        <a:lstStyle/>
        <a:p>
          <a:r>
            <a:rPr lang="en-US" sz="2400" dirty="0" smtClean="0">
              <a:solidFill>
                <a:srgbClr val="002060"/>
              </a:solidFill>
              <a:latin typeface="+mn-lt"/>
            </a:rPr>
            <a:t>Enhance the skin-line appearance</a:t>
          </a:r>
          <a:endParaRPr lang="en-US" sz="2400" dirty="0"/>
        </a:p>
      </dgm:t>
    </dgm:pt>
    <dgm:pt modelId="{F43E52BD-B6C9-4F1E-B387-029A518D9518}" type="parTrans" cxnId="{CFEF1EF4-D663-4ADD-A22B-335EEEA050F9}">
      <dgm:prSet/>
      <dgm:spPr/>
      <dgm:t>
        <a:bodyPr/>
        <a:lstStyle/>
        <a:p>
          <a:endParaRPr lang="en-US"/>
        </a:p>
      </dgm:t>
    </dgm:pt>
    <dgm:pt modelId="{DA400824-4D41-4BD5-8A19-351A82ACC2BC}" type="sibTrans" cxnId="{CFEF1EF4-D663-4ADD-A22B-335EEEA050F9}">
      <dgm:prSet/>
      <dgm:spPr/>
      <dgm:t>
        <a:bodyPr/>
        <a:lstStyle/>
        <a:p>
          <a:endParaRPr lang="en-US"/>
        </a:p>
      </dgm:t>
    </dgm:pt>
    <dgm:pt modelId="{FB13DE8D-15E8-499B-827C-502802A716C1}">
      <dgm:prSet phldrT="[Text]" custT="1"/>
      <dgm:spPr/>
      <dgm:t>
        <a:bodyPr/>
        <a:lstStyle/>
        <a:p>
          <a:r>
            <a:rPr lang="en-US" sz="2400" dirty="0" smtClean="0">
              <a:solidFill>
                <a:srgbClr val="002060"/>
              </a:solidFill>
              <a:latin typeface="+mn-lt"/>
            </a:rPr>
            <a:t>Improve overall image contrast</a:t>
          </a:r>
          <a:endParaRPr lang="en-US" sz="2400" dirty="0"/>
        </a:p>
      </dgm:t>
    </dgm:pt>
    <dgm:pt modelId="{CBEAC191-D59D-4644-A299-FB6BC4447F2D}" type="parTrans" cxnId="{3A57D4B2-8D00-4718-9141-7B805085AEB4}">
      <dgm:prSet/>
      <dgm:spPr/>
      <dgm:t>
        <a:bodyPr/>
        <a:lstStyle/>
        <a:p>
          <a:endParaRPr lang="en-US"/>
        </a:p>
      </dgm:t>
    </dgm:pt>
    <dgm:pt modelId="{FF48F9A7-0F42-4CA3-BEF7-0C1E191BE285}" type="sibTrans" cxnId="{3A57D4B2-8D00-4718-9141-7B805085AEB4}">
      <dgm:prSet/>
      <dgm:spPr/>
      <dgm:t>
        <a:bodyPr/>
        <a:lstStyle/>
        <a:p>
          <a:endParaRPr lang="en-US"/>
        </a:p>
      </dgm:t>
    </dgm:pt>
    <dgm:pt modelId="{833205C1-BF6F-41A4-B2EF-21F5B8FB142F}">
      <dgm:prSet phldrT="[Text]" custT="1">
        <dgm:style>
          <a:lnRef idx="2">
            <a:schemeClr val="accent4"/>
          </a:lnRef>
          <a:fillRef idx="1">
            <a:schemeClr val="lt1"/>
          </a:fillRef>
          <a:effectRef idx="0">
            <a:schemeClr val="accent4"/>
          </a:effectRef>
          <a:fontRef idx="minor">
            <a:schemeClr val="dk1"/>
          </a:fontRef>
        </dgm:style>
      </dgm:prSet>
      <dgm:spPr/>
      <dgm:t>
        <a:bodyPr/>
        <a:lstStyle/>
        <a:p>
          <a:r>
            <a:rPr lang="en-US" sz="2400" dirty="0" smtClean="0">
              <a:solidFill>
                <a:srgbClr val="002060"/>
              </a:solidFill>
            </a:rPr>
            <a:t>Creates an image similar to conventional FFDM images</a:t>
          </a:r>
          <a:endParaRPr lang="en-US" sz="2400" dirty="0">
            <a:solidFill>
              <a:srgbClr val="002060"/>
            </a:solidFill>
          </a:endParaRPr>
        </a:p>
      </dgm:t>
    </dgm:pt>
    <dgm:pt modelId="{1811DF06-EE10-4817-97F7-150CA858D3C0}" type="parTrans" cxnId="{3FF5D5AD-2656-4DEF-B5E1-D4658F2F9FE9}">
      <dgm:prSet/>
      <dgm:spPr/>
      <dgm:t>
        <a:bodyPr/>
        <a:lstStyle/>
        <a:p>
          <a:endParaRPr lang="en-US"/>
        </a:p>
      </dgm:t>
    </dgm:pt>
    <dgm:pt modelId="{EE13D916-A03A-4FEA-8119-8EDEF1770492}" type="sibTrans" cxnId="{3FF5D5AD-2656-4DEF-B5E1-D4658F2F9FE9}">
      <dgm:prSet/>
      <dgm:spPr/>
      <dgm:t>
        <a:bodyPr/>
        <a:lstStyle/>
        <a:p>
          <a:endParaRPr lang="en-US"/>
        </a:p>
      </dgm:t>
    </dgm:pt>
    <dgm:pt modelId="{6074C5D6-B692-4545-99F3-CD48D97C9182}" type="pres">
      <dgm:prSet presAssocID="{3BDD12FA-8019-4930-98F4-E120B21EFA3A}" presName="linear" presStyleCnt="0">
        <dgm:presLayoutVars>
          <dgm:animLvl val="lvl"/>
          <dgm:resizeHandles val="exact"/>
        </dgm:presLayoutVars>
      </dgm:prSet>
      <dgm:spPr/>
      <dgm:t>
        <a:bodyPr/>
        <a:lstStyle/>
        <a:p>
          <a:endParaRPr lang="en-US"/>
        </a:p>
      </dgm:t>
    </dgm:pt>
    <dgm:pt modelId="{C6EF5BDB-A8E9-497E-AA86-7247C930B846}" type="pres">
      <dgm:prSet presAssocID="{3786A2A8-9320-48D2-B578-636744AFAB03}" presName="parentText" presStyleLbl="node1" presStyleIdx="0" presStyleCnt="2">
        <dgm:presLayoutVars>
          <dgm:chMax val="0"/>
          <dgm:bulletEnabled val="1"/>
        </dgm:presLayoutVars>
      </dgm:prSet>
      <dgm:spPr/>
      <dgm:t>
        <a:bodyPr/>
        <a:lstStyle/>
        <a:p>
          <a:endParaRPr lang="en-US"/>
        </a:p>
      </dgm:t>
    </dgm:pt>
    <dgm:pt modelId="{7F77BC79-6A85-4F8F-8AFD-2058FE69CADF}" type="pres">
      <dgm:prSet presAssocID="{3786A2A8-9320-48D2-B578-636744AFAB03}" presName="childText" presStyleLbl="revTx" presStyleIdx="0" presStyleCnt="1">
        <dgm:presLayoutVars>
          <dgm:bulletEnabled val="1"/>
        </dgm:presLayoutVars>
      </dgm:prSet>
      <dgm:spPr/>
      <dgm:t>
        <a:bodyPr/>
        <a:lstStyle/>
        <a:p>
          <a:endParaRPr lang="en-US"/>
        </a:p>
      </dgm:t>
    </dgm:pt>
    <dgm:pt modelId="{A89E7F2D-A40F-49DB-8925-F004B84E2C35}" type="pres">
      <dgm:prSet presAssocID="{833205C1-BF6F-41A4-B2EF-21F5B8FB142F}" presName="parentText" presStyleLbl="node1" presStyleIdx="1" presStyleCnt="2">
        <dgm:presLayoutVars>
          <dgm:chMax val="0"/>
          <dgm:bulletEnabled val="1"/>
        </dgm:presLayoutVars>
      </dgm:prSet>
      <dgm:spPr/>
      <dgm:t>
        <a:bodyPr/>
        <a:lstStyle/>
        <a:p>
          <a:endParaRPr lang="en-US"/>
        </a:p>
      </dgm:t>
    </dgm:pt>
  </dgm:ptLst>
  <dgm:cxnLst>
    <dgm:cxn modelId="{0132D9C8-A067-445D-863C-A51DF78A2484}" type="presOf" srcId="{FB13DE8D-15E8-499B-827C-502802A716C1}" destId="{7F77BC79-6A85-4F8F-8AFD-2058FE69CADF}" srcOrd="0" destOrd="1" presId="urn:microsoft.com/office/officeart/2005/8/layout/vList2"/>
    <dgm:cxn modelId="{465BF2DF-6A72-4279-A38A-976713C373AC}" type="presOf" srcId="{3BDD12FA-8019-4930-98F4-E120B21EFA3A}" destId="{6074C5D6-B692-4545-99F3-CD48D97C9182}" srcOrd="0" destOrd="0" presId="urn:microsoft.com/office/officeart/2005/8/layout/vList2"/>
    <dgm:cxn modelId="{DAE1E51C-FEA0-4D3E-AA5B-F59C7090278A}" srcId="{3BDD12FA-8019-4930-98F4-E120B21EFA3A}" destId="{3786A2A8-9320-48D2-B578-636744AFAB03}" srcOrd="0" destOrd="0" parTransId="{CB1A27F4-5D10-4754-99BA-87F4DD032C18}" sibTransId="{E8A8AB22-8141-4F40-A204-EBB73905D7C5}"/>
    <dgm:cxn modelId="{5A24838E-8D27-499B-8A5C-D9630EB6DD47}" type="presOf" srcId="{3786A2A8-9320-48D2-B578-636744AFAB03}" destId="{C6EF5BDB-A8E9-497E-AA86-7247C930B846}" srcOrd="0" destOrd="0" presId="urn:microsoft.com/office/officeart/2005/8/layout/vList2"/>
    <dgm:cxn modelId="{3FF5D5AD-2656-4DEF-B5E1-D4658F2F9FE9}" srcId="{3BDD12FA-8019-4930-98F4-E120B21EFA3A}" destId="{833205C1-BF6F-41A4-B2EF-21F5B8FB142F}" srcOrd="1" destOrd="0" parTransId="{1811DF06-EE10-4817-97F7-150CA858D3C0}" sibTransId="{EE13D916-A03A-4FEA-8119-8EDEF1770492}"/>
    <dgm:cxn modelId="{ECCA5F91-EF05-4B0A-82DB-E910952CEAE4}" type="presOf" srcId="{833205C1-BF6F-41A4-B2EF-21F5B8FB142F}" destId="{A89E7F2D-A40F-49DB-8925-F004B84E2C35}" srcOrd="0" destOrd="0" presId="urn:microsoft.com/office/officeart/2005/8/layout/vList2"/>
    <dgm:cxn modelId="{3A57D4B2-8D00-4718-9141-7B805085AEB4}" srcId="{3786A2A8-9320-48D2-B578-636744AFAB03}" destId="{FB13DE8D-15E8-499B-827C-502802A716C1}" srcOrd="1" destOrd="0" parTransId="{CBEAC191-D59D-4644-A299-FB6BC4447F2D}" sibTransId="{FF48F9A7-0F42-4CA3-BEF7-0C1E191BE285}"/>
    <dgm:cxn modelId="{524F1366-23D2-42B1-99F8-0F5FD4E950C9}" type="presOf" srcId="{E20ABABB-4AEC-45E0-B362-46A9D0E2A12B}" destId="{7F77BC79-6A85-4F8F-8AFD-2058FE69CADF}" srcOrd="0" destOrd="0" presId="urn:microsoft.com/office/officeart/2005/8/layout/vList2"/>
    <dgm:cxn modelId="{CFEF1EF4-D663-4ADD-A22B-335EEEA050F9}" srcId="{3786A2A8-9320-48D2-B578-636744AFAB03}" destId="{E20ABABB-4AEC-45E0-B362-46A9D0E2A12B}" srcOrd="0" destOrd="0" parTransId="{F43E52BD-B6C9-4F1E-B387-029A518D9518}" sibTransId="{DA400824-4D41-4BD5-8A19-351A82ACC2BC}"/>
    <dgm:cxn modelId="{B506AB37-C763-45AE-8339-E48EB9EE5342}" type="presParOf" srcId="{6074C5D6-B692-4545-99F3-CD48D97C9182}" destId="{C6EF5BDB-A8E9-497E-AA86-7247C930B846}" srcOrd="0" destOrd="0" presId="urn:microsoft.com/office/officeart/2005/8/layout/vList2"/>
    <dgm:cxn modelId="{1DA4D348-E912-4B7B-B927-268ECC458A29}" type="presParOf" srcId="{6074C5D6-B692-4545-99F3-CD48D97C9182}" destId="{7F77BC79-6A85-4F8F-8AFD-2058FE69CADF}" srcOrd="1" destOrd="0" presId="urn:microsoft.com/office/officeart/2005/8/layout/vList2"/>
    <dgm:cxn modelId="{7B975985-0376-4762-A2DA-14BF290A5733}" type="presParOf" srcId="{6074C5D6-B692-4545-99F3-CD48D97C9182}" destId="{A89E7F2D-A40F-49DB-8925-F004B84E2C3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A26F24-FAC9-4F22-A157-4E3188B89DD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63C90B7-CF00-4AF3-B4DE-CEE370EF9F58}">
      <dgm:prSet phldrT="[Text]" custT="1">
        <dgm:style>
          <a:lnRef idx="2">
            <a:schemeClr val="accent4"/>
          </a:lnRef>
          <a:fillRef idx="1">
            <a:schemeClr val="lt1"/>
          </a:fillRef>
          <a:effectRef idx="0">
            <a:schemeClr val="accent4"/>
          </a:effectRef>
          <a:fontRef idx="minor">
            <a:schemeClr val="dk1"/>
          </a:fontRef>
        </dgm:style>
      </dgm:prSet>
      <dgm:spPr/>
      <dgm:t>
        <a:bodyPr/>
        <a:lstStyle/>
        <a:p>
          <a:r>
            <a:rPr lang="en-US" sz="2400" b="1" dirty="0" smtClean="0">
              <a:solidFill>
                <a:srgbClr val="002060"/>
              </a:solidFill>
            </a:rPr>
            <a:t>Intelligent 2D</a:t>
          </a:r>
          <a:r>
            <a:rPr lang="en-US" sz="2400" b="1" baseline="30000" dirty="0" smtClean="0">
              <a:solidFill>
                <a:srgbClr val="002060"/>
              </a:solidFill>
            </a:rPr>
            <a:t>™</a:t>
          </a:r>
          <a:r>
            <a:rPr lang="en-US" sz="2400" b="1" dirty="0" smtClean="0">
              <a:solidFill>
                <a:srgbClr val="002060"/>
              </a:solidFill>
            </a:rPr>
            <a:t> software is designed to:</a:t>
          </a:r>
          <a:endParaRPr lang="en-US" sz="2400" b="1" dirty="0"/>
        </a:p>
      </dgm:t>
    </dgm:pt>
    <dgm:pt modelId="{6F6EDEA5-E93D-4CB6-B99F-B072BA443423}" type="parTrans" cxnId="{2AC28C08-5005-4DC4-8ED2-9365B6EC54B5}">
      <dgm:prSet/>
      <dgm:spPr/>
      <dgm:t>
        <a:bodyPr/>
        <a:lstStyle/>
        <a:p>
          <a:endParaRPr lang="en-US"/>
        </a:p>
      </dgm:t>
    </dgm:pt>
    <dgm:pt modelId="{E8E2F9AD-7AEF-4913-A1A6-3E2258612784}" type="sibTrans" cxnId="{2AC28C08-5005-4DC4-8ED2-9365B6EC54B5}">
      <dgm:prSet/>
      <dgm:spPr/>
      <dgm:t>
        <a:bodyPr/>
        <a:lstStyle/>
        <a:p>
          <a:endParaRPr lang="en-US"/>
        </a:p>
      </dgm:t>
    </dgm:pt>
    <dgm:pt modelId="{FB5AEE4F-D01C-4C4D-9F4D-172EA43E0046}">
      <dgm:prSet phldrT="[Text]" custT="1"/>
      <dgm:spPr/>
      <dgm:t>
        <a:bodyPr/>
        <a:lstStyle/>
        <a:p>
          <a:r>
            <a:rPr lang="en-US" sz="2400" dirty="0" smtClean="0">
              <a:solidFill>
                <a:srgbClr val="002060"/>
              </a:solidFill>
            </a:rPr>
            <a:t>Decrease image artifacts around large calcifications and metal objects</a:t>
          </a:r>
          <a:endParaRPr lang="en-US" sz="2400" dirty="0">
            <a:solidFill>
              <a:srgbClr val="002060"/>
            </a:solidFill>
          </a:endParaRPr>
        </a:p>
      </dgm:t>
    </dgm:pt>
    <dgm:pt modelId="{D8684DE8-8D9D-456F-BEC8-A1EF46AE4E9B}" type="parTrans" cxnId="{D678F2F8-BD3F-4BC1-9701-421DE7EE93C3}">
      <dgm:prSet/>
      <dgm:spPr/>
      <dgm:t>
        <a:bodyPr/>
        <a:lstStyle/>
        <a:p>
          <a:endParaRPr lang="en-US"/>
        </a:p>
      </dgm:t>
    </dgm:pt>
    <dgm:pt modelId="{BF7E8886-C0D1-4380-BA77-70B21BD3E13B}" type="sibTrans" cxnId="{D678F2F8-BD3F-4BC1-9701-421DE7EE93C3}">
      <dgm:prSet/>
      <dgm:spPr/>
      <dgm:t>
        <a:bodyPr/>
        <a:lstStyle/>
        <a:p>
          <a:endParaRPr lang="en-US"/>
        </a:p>
      </dgm:t>
    </dgm:pt>
    <dgm:pt modelId="{A9AF6F4E-8747-4226-800F-12621B39E939}">
      <dgm:prSet/>
      <dgm:spPr/>
      <dgm:t>
        <a:bodyPr/>
        <a:lstStyle/>
        <a:p>
          <a:endParaRPr lang="en-US" sz="3600" dirty="0"/>
        </a:p>
      </dgm:t>
    </dgm:pt>
    <dgm:pt modelId="{5EABA9F7-061C-45C1-9E05-5284545344A0}" type="parTrans" cxnId="{2E55776C-7E20-48F0-94B0-DA4C7016D757}">
      <dgm:prSet/>
      <dgm:spPr/>
      <dgm:t>
        <a:bodyPr/>
        <a:lstStyle/>
        <a:p>
          <a:endParaRPr lang="en-US"/>
        </a:p>
      </dgm:t>
    </dgm:pt>
    <dgm:pt modelId="{80665044-1B45-417E-AB9F-C9ACCCB36D61}" type="sibTrans" cxnId="{2E55776C-7E20-48F0-94B0-DA4C7016D757}">
      <dgm:prSet/>
      <dgm:spPr/>
      <dgm:t>
        <a:bodyPr/>
        <a:lstStyle/>
        <a:p>
          <a:endParaRPr lang="en-US"/>
        </a:p>
      </dgm:t>
    </dgm:pt>
    <dgm:pt modelId="{DD7DA91A-FFCD-4F4C-99A0-1011B156B815}">
      <dgm:prSet phldrT="[Text]" custT="1"/>
      <dgm:spPr/>
      <dgm:t>
        <a:bodyPr/>
        <a:lstStyle/>
        <a:p>
          <a:endParaRPr lang="en-US" sz="2000" dirty="0">
            <a:solidFill>
              <a:srgbClr val="002060"/>
            </a:solidFill>
          </a:endParaRPr>
        </a:p>
      </dgm:t>
    </dgm:pt>
    <dgm:pt modelId="{943DD75A-D7C6-44F0-BD4D-F083B8BCAD96}" type="parTrans" cxnId="{8A500083-BA49-4774-B588-7312EA9BDFFE}">
      <dgm:prSet/>
      <dgm:spPr/>
      <dgm:t>
        <a:bodyPr/>
        <a:lstStyle/>
        <a:p>
          <a:endParaRPr lang="en-US"/>
        </a:p>
      </dgm:t>
    </dgm:pt>
    <dgm:pt modelId="{F3A1DE56-CE8D-4735-BBD9-4E97AAFE92DC}" type="sibTrans" cxnId="{8A500083-BA49-4774-B588-7312EA9BDFFE}">
      <dgm:prSet/>
      <dgm:spPr/>
      <dgm:t>
        <a:bodyPr/>
        <a:lstStyle/>
        <a:p>
          <a:endParaRPr lang="en-US"/>
        </a:p>
      </dgm:t>
    </dgm:pt>
    <dgm:pt modelId="{7A54B3F9-B933-4583-B666-D778B72FCC6A}">
      <dgm:prSet phldrT="[Text]" custT="1">
        <dgm:style>
          <a:lnRef idx="2">
            <a:schemeClr val="accent4"/>
          </a:lnRef>
          <a:fillRef idx="1">
            <a:schemeClr val="lt1"/>
          </a:fillRef>
          <a:effectRef idx="0">
            <a:schemeClr val="accent4"/>
          </a:effectRef>
          <a:fontRef idx="minor">
            <a:schemeClr val="dk1"/>
          </a:fontRef>
        </dgm:style>
      </dgm:prSet>
      <dgm:spPr/>
      <dgm:t>
        <a:bodyPr/>
        <a:lstStyle/>
        <a:p>
          <a:r>
            <a:rPr lang="en-US" sz="2400" dirty="0" smtClean="0">
              <a:solidFill>
                <a:srgbClr val="002060"/>
              </a:solidFill>
            </a:rPr>
            <a:t>Synthesized 2D image inherits certain image artifacts from the tomosynthesis limited angle acquisition and reconstruction</a:t>
          </a:r>
          <a:endParaRPr lang="en-US" sz="2400" dirty="0">
            <a:solidFill>
              <a:srgbClr val="002060"/>
            </a:solidFill>
          </a:endParaRPr>
        </a:p>
      </dgm:t>
    </dgm:pt>
    <dgm:pt modelId="{33159F96-FEF2-453E-B82E-E222E6D76872}" type="parTrans" cxnId="{BB5EFD40-2BCF-4F73-80CC-54899CD31260}">
      <dgm:prSet/>
      <dgm:spPr/>
      <dgm:t>
        <a:bodyPr/>
        <a:lstStyle/>
        <a:p>
          <a:endParaRPr lang="en-US"/>
        </a:p>
      </dgm:t>
    </dgm:pt>
    <dgm:pt modelId="{403584FC-9972-408A-BEEB-DDA3E8A1253B}" type="sibTrans" cxnId="{BB5EFD40-2BCF-4F73-80CC-54899CD31260}">
      <dgm:prSet/>
      <dgm:spPr/>
      <dgm:t>
        <a:bodyPr/>
        <a:lstStyle/>
        <a:p>
          <a:endParaRPr lang="en-US"/>
        </a:p>
      </dgm:t>
    </dgm:pt>
    <dgm:pt modelId="{AA6DEFA4-444A-46BD-8DD1-CC2D26439106}">
      <dgm:prSet custT="1">
        <dgm:style>
          <a:lnRef idx="2">
            <a:schemeClr val="accent1"/>
          </a:lnRef>
          <a:fillRef idx="1">
            <a:schemeClr val="lt1"/>
          </a:fillRef>
          <a:effectRef idx="0">
            <a:schemeClr val="accent1"/>
          </a:effectRef>
          <a:fontRef idx="minor">
            <a:schemeClr val="dk1"/>
          </a:fontRef>
        </dgm:style>
      </dgm:prSet>
      <dgm:spPr>
        <a:ln>
          <a:noFill/>
        </a:ln>
      </dgm:spPr>
      <dgm:t>
        <a:bodyPr/>
        <a:lstStyle/>
        <a:p>
          <a:pPr rtl="0"/>
          <a:r>
            <a:rPr lang="en-US" sz="2400" b="0" dirty="0" smtClean="0">
              <a:solidFill>
                <a:srgbClr val="002060"/>
              </a:solidFill>
            </a:rPr>
            <a:t>Artifacts are most prominent in the vicinity of bright objects:  large calcifications, surgical pins and clips</a:t>
          </a:r>
          <a:endParaRPr lang="en-US" sz="2400" dirty="0">
            <a:solidFill>
              <a:srgbClr val="002060"/>
            </a:solidFill>
          </a:endParaRPr>
        </a:p>
      </dgm:t>
    </dgm:pt>
    <dgm:pt modelId="{2108E9AE-96EF-476D-B728-95433193900F}" type="parTrans" cxnId="{3EE24A89-4B33-4186-8653-6272BA4D2989}">
      <dgm:prSet/>
      <dgm:spPr/>
      <dgm:t>
        <a:bodyPr/>
        <a:lstStyle/>
        <a:p>
          <a:endParaRPr lang="en-US"/>
        </a:p>
      </dgm:t>
    </dgm:pt>
    <dgm:pt modelId="{AEFA645C-2889-431C-A5C6-238733294E2E}" type="sibTrans" cxnId="{3EE24A89-4B33-4186-8653-6272BA4D2989}">
      <dgm:prSet/>
      <dgm:spPr/>
      <dgm:t>
        <a:bodyPr/>
        <a:lstStyle/>
        <a:p>
          <a:endParaRPr lang="en-US"/>
        </a:p>
      </dgm:t>
    </dgm:pt>
    <dgm:pt modelId="{DEA31886-0019-42FD-95D8-94B9B0B0AEA3}">
      <dgm:prSet phldrT="[Text]" custT="1"/>
      <dgm:spPr/>
      <dgm:t>
        <a:bodyPr/>
        <a:lstStyle/>
        <a:p>
          <a:endParaRPr lang="en-US" sz="2000" dirty="0">
            <a:solidFill>
              <a:srgbClr val="002060"/>
            </a:solidFill>
          </a:endParaRPr>
        </a:p>
      </dgm:t>
    </dgm:pt>
    <dgm:pt modelId="{08BE1A16-EABF-4057-9BC2-E850B0DFAE68}" type="parTrans" cxnId="{6EEF4B0C-ACD0-444F-97E9-290B8690B666}">
      <dgm:prSet/>
      <dgm:spPr/>
      <dgm:t>
        <a:bodyPr/>
        <a:lstStyle/>
        <a:p>
          <a:endParaRPr lang="en-US"/>
        </a:p>
      </dgm:t>
    </dgm:pt>
    <dgm:pt modelId="{1CBB8AB4-7E81-40D6-BA3B-91C75E465188}" type="sibTrans" cxnId="{6EEF4B0C-ACD0-444F-97E9-290B8690B666}">
      <dgm:prSet/>
      <dgm:spPr/>
      <dgm:t>
        <a:bodyPr/>
        <a:lstStyle/>
        <a:p>
          <a:endParaRPr lang="en-US"/>
        </a:p>
      </dgm:t>
    </dgm:pt>
    <dgm:pt modelId="{CDA5FF19-BAE3-43CE-9834-E485614E55DF}" type="pres">
      <dgm:prSet presAssocID="{46A26F24-FAC9-4F22-A157-4E3188B89DD2}" presName="linear" presStyleCnt="0">
        <dgm:presLayoutVars>
          <dgm:animLvl val="lvl"/>
          <dgm:resizeHandles val="exact"/>
        </dgm:presLayoutVars>
      </dgm:prSet>
      <dgm:spPr/>
      <dgm:t>
        <a:bodyPr/>
        <a:lstStyle/>
        <a:p>
          <a:endParaRPr lang="en-US"/>
        </a:p>
      </dgm:t>
    </dgm:pt>
    <dgm:pt modelId="{0075DC1F-C442-4BCC-AE0C-F73CD4511159}" type="pres">
      <dgm:prSet presAssocID="{7A54B3F9-B933-4583-B666-D778B72FCC6A}" presName="parentText" presStyleLbl="node1" presStyleIdx="0" presStyleCnt="2">
        <dgm:presLayoutVars>
          <dgm:chMax val="0"/>
          <dgm:bulletEnabled val="1"/>
        </dgm:presLayoutVars>
      </dgm:prSet>
      <dgm:spPr/>
      <dgm:t>
        <a:bodyPr/>
        <a:lstStyle/>
        <a:p>
          <a:endParaRPr lang="en-US"/>
        </a:p>
      </dgm:t>
    </dgm:pt>
    <dgm:pt modelId="{8199DA33-6FD0-4E8D-BB1A-569FEA18E500}" type="pres">
      <dgm:prSet presAssocID="{7A54B3F9-B933-4583-B666-D778B72FCC6A}" presName="childText" presStyleLbl="revTx" presStyleIdx="0" presStyleCnt="2">
        <dgm:presLayoutVars>
          <dgm:bulletEnabled val="1"/>
        </dgm:presLayoutVars>
      </dgm:prSet>
      <dgm:spPr/>
      <dgm:t>
        <a:bodyPr/>
        <a:lstStyle/>
        <a:p>
          <a:endParaRPr lang="en-US"/>
        </a:p>
      </dgm:t>
    </dgm:pt>
    <dgm:pt modelId="{C3058023-28F7-48B4-8E9B-02E86688453A}" type="pres">
      <dgm:prSet presAssocID="{663C90B7-CF00-4AF3-B4DE-CEE370EF9F58}" presName="parentText" presStyleLbl="node1" presStyleIdx="1" presStyleCnt="2" custLinFactNeighborY="9170">
        <dgm:presLayoutVars>
          <dgm:chMax val="0"/>
          <dgm:bulletEnabled val="1"/>
        </dgm:presLayoutVars>
      </dgm:prSet>
      <dgm:spPr/>
      <dgm:t>
        <a:bodyPr/>
        <a:lstStyle/>
        <a:p>
          <a:endParaRPr lang="en-US"/>
        </a:p>
      </dgm:t>
    </dgm:pt>
    <dgm:pt modelId="{0D13D709-015E-463B-BB72-1DD73DB3F7CC}" type="pres">
      <dgm:prSet presAssocID="{663C90B7-CF00-4AF3-B4DE-CEE370EF9F58}" presName="childText" presStyleLbl="revTx" presStyleIdx="1" presStyleCnt="2">
        <dgm:presLayoutVars>
          <dgm:bulletEnabled val="1"/>
        </dgm:presLayoutVars>
      </dgm:prSet>
      <dgm:spPr/>
      <dgm:t>
        <a:bodyPr/>
        <a:lstStyle/>
        <a:p>
          <a:endParaRPr lang="en-US"/>
        </a:p>
      </dgm:t>
    </dgm:pt>
  </dgm:ptLst>
  <dgm:cxnLst>
    <dgm:cxn modelId="{9C4A56A1-10F8-4380-89D0-ED5B8ECA54AE}" type="presOf" srcId="{A9AF6F4E-8747-4226-800F-12621B39E939}" destId="{0D13D709-015E-463B-BB72-1DD73DB3F7CC}" srcOrd="0" destOrd="3" presId="urn:microsoft.com/office/officeart/2005/8/layout/vList2"/>
    <dgm:cxn modelId="{A7B9F92A-E7C3-4C21-829E-6D85D2819F14}" type="presOf" srcId="{AA6DEFA4-444A-46BD-8DD1-CC2D26439106}" destId="{8199DA33-6FD0-4E8D-BB1A-569FEA18E500}" srcOrd="0" destOrd="0" presId="urn:microsoft.com/office/officeart/2005/8/layout/vList2"/>
    <dgm:cxn modelId="{CB6C4591-E1F1-4125-B29B-D6246239D7B7}" type="presOf" srcId="{7A54B3F9-B933-4583-B666-D778B72FCC6A}" destId="{0075DC1F-C442-4BCC-AE0C-F73CD4511159}" srcOrd="0" destOrd="0" presId="urn:microsoft.com/office/officeart/2005/8/layout/vList2"/>
    <dgm:cxn modelId="{2E55776C-7E20-48F0-94B0-DA4C7016D757}" srcId="{663C90B7-CF00-4AF3-B4DE-CEE370EF9F58}" destId="{A9AF6F4E-8747-4226-800F-12621B39E939}" srcOrd="3" destOrd="0" parTransId="{5EABA9F7-061C-45C1-9E05-5284545344A0}" sibTransId="{80665044-1B45-417E-AB9F-C9ACCCB36D61}"/>
    <dgm:cxn modelId="{5D1F2A30-E6C1-4281-A0B3-B7A9701CEC87}" type="presOf" srcId="{663C90B7-CF00-4AF3-B4DE-CEE370EF9F58}" destId="{C3058023-28F7-48B4-8E9B-02E86688453A}" srcOrd="0" destOrd="0" presId="urn:microsoft.com/office/officeart/2005/8/layout/vList2"/>
    <dgm:cxn modelId="{2AC28C08-5005-4DC4-8ED2-9365B6EC54B5}" srcId="{46A26F24-FAC9-4F22-A157-4E3188B89DD2}" destId="{663C90B7-CF00-4AF3-B4DE-CEE370EF9F58}" srcOrd="1" destOrd="0" parTransId="{6F6EDEA5-E93D-4CB6-B99F-B072BA443423}" sibTransId="{E8E2F9AD-7AEF-4913-A1A6-3E2258612784}"/>
    <dgm:cxn modelId="{6EEF4B0C-ACD0-444F-97E9-290B8690B666}" srcId="{663C90B7-CF00-4AF3-B4DE-CEE370EF9F58}" destId="{DEA31886-0019-42FD-95D8-94B9B0B0AEA3}" srcOrd="0" destOrd="0" parTransId="{08BE1A16-EABF-4057-9BC2-E850B0DFAE68}" sibTransId="{1CBB8AB4-7E81-40D6-BA3B-91C75E465188}"/>
    <dgm:cxn modelId="{1866CFFC-CD10-4291-95A1-31E4F6426878}" type="presOf" srcId="{46A26F24-FAC9-4F22-A157-4E3188B89DD2}" destId="{CDA5FF19-BAE3-43CE-9834-E485614E55DF}" srcOrd="0" destOrd="0" presId="urn:microsoft.com/office/officeart/2005/8/layout/vList2"/>
    <dgm:cxn modelId="{3EE24A89-4B33-4186-8653-6272BA4D2989}" srcId="{7A54B3F9-B933-4583-B666-D778B72FCC6A}" destId="{AA6DEFA4-444A-46BD-8DD1-CC2D26439106}" srcOrd="0" destOrd="0" parTransId="{2108E9AE-96EF-476D-B728-95433193900F}" sibTransId="{AEFA645C-2889-431C-A5C6-238733294E2E}"/>
    <dgm:cxn modelId="{BB5EFD40-2BCF-4F73-80CC-54899CD31260}" srcId="{46A26F24-FAC9-4F22-A157-4E3188B89DD2}" destId="{7A54B3F9-B933-4583-B666-D778B72FCC6A}" srcOrd="0" destOrd="0" parTransId="{33159F96-FEF2-453E-B82E-E222E6D76872}" sibTransId="{403584FC-9972-408A-BEEB-DDA3E8A1253B}"/>
    <dgm:cxn modelId="{8A500083-BA49-4774-B588-7312EA9BDFFE}" srcId="{663C90B7-CF00-4AF3-B4DE-CEE370EF9F58}" destId="{DD7DA91A-FFCD-4F4C-99A0-1011B156B815}" srcOrd="2" destOrd="0" parTransId="{943DD75A-D7C6-44F0-BD4D-F083B8BCAD96}" sibTransId="{F3A1DE56-CE8D-4735-BBD9-4E97AAFE92DC}"/>
    <dgm:cxn modelId="{4E3BD723-D154-4ED7-848E-E0BF59593934}" type="presOf" srcId="{DEA31886-0019-42FD-95D8-94B9B0B0AEA3}" destId="{0D13D709-015E-463B-BB72-1DD73DB3F7CC}" srcOrd="0" destOrd="0" presId="urn:microsoft.com/office/officeart/2005/8/layout/vList2"/>
    <dgm:cxn modelId="{D678F2F8-BD3F-4BC1-9701-421DE7EE93C3}" srcId="{663C90B7-CF00-4AF3-B4DE-CEE370EF9F58}" destId="{FB5AEE4F-D01C-4C4D-9F4D-172EA43E0046}" srcOrd="1" destOrd="0" parTransId="{D8684DE8-8D9D-456F-BEC8-A1EF46AE4E9B}" sibTransId="{BF7E8886-C0D1-4380-BA77-70B21BD3E13B}"/>
    <dgm:cxn modelId="{074C6DF2-7762-4E41-BE5F-14151D820D00}" type="presOf" srcId="{FB5AEE4F-D01C-4C4D-9F4D-172EA43E0046}" destId="{0D13D709-015E-463B-BB72-1DD73DB3F7CC}" srcOrd="0" destOrd="1" presId="urn:microsoft.com/office/officeart/2005/8/layout/vList2"/>
    <dgm:cxn modelId="{95ACB041-1366-4160-8168-3951B504F586}" type="presOf" srcId="{DD7DA91A-FFCD-4F4C-99A0-1011B156B815}" destId="{0D13D709-015E-463B-BB72-1DD73DB3F7CC}" srcOrd="0" destOrd="2" presId="urn:microsoft.com/office/officeart/2005/8/layout/vList2"/>
    <dgm:cxn modelId="{06735C7D-329A-488B-9B7A-549978E491AF}" type="presParOf" srcId="{CDA5FF19-BAE3-43CE-9834-E485614E55DF}" destId="{0075DC1F-C442-4BCC-AE0C-F73CD4511159}" srcOrd="0" destOrd="0" presId="urn:microsoft.com/office/officeart/2005/8/layout/vList2"/>
    <dgm:cxn modelId="{05C2DD32-590B-4D6C-951A-289055786636}" type="presParOf" srcId="{CDA5FF19-BAE3-43CE-9834-E485614E55DF}" destId="{8199DA33-6FD0-4E8D-BB1A-569FEA18E500}" srcOrd="1" destOrd="0" presId="urn:microsoft.com/office/officeart/2005/8/layout/vList2"/>
    <dgm:cxn modelId="{69F6B08A-DD59-40D2-8968-1641F4F19AB2}" type="presParOf" srcId="{CDA5FF19-BAE3-43CE-9834-E485614E55DF}" destId="{C3058023-28F7-48B4-8E9B-02E86688453A}" srcOrd="2" destOrd="0" presId="urn:microsoft.com/office/officeart/2005/8/layout/vList2"/>
    <dgm:cxn modelId="{06738773-6C80-48F2-838B-243B736040E2}" type="presParOf" srcId="{CDA5FF19-BAE3-43CE-9834-E485614E55DF}" destId="{0D13D709-015E-463B-BB72-1DD73DB3F7C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AC50DC3-1656-43DA-9363-B7FE3BD202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7A4E299-142B-414E-808E-4451F4ECF01F}">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1" dirty="0" smtClean="0">
              <a:solidFill>
                <a:srgbClr val="002060"/>
              </a:solidFill>
              <a:latin typeface="+mn-lt"/>
            </a:rPr>
            <a:t>Intelligent 2D</a:t>
          </a:r>
          <a:r>
            <a:rPr lang="en-US" sz="2400" b="1" baseline="30000" dirty="0" smtClean="0">
              <a:solidFill>
                <a:srgbClr val="002060"/>
              </a:solidFill>
              <a:latin typeface="+mn-lt"/>
              <a:cs typeface="Arial" panose="020B0604020202020204" pitchFamily="34" charset="0"/>
            </a:rPr>
            <a:t>™</a:t>
          </a:r>
          <a:r>
            <a:rPr lang="en-US" sz="2400" b="1" dirty="0" smtClean="0">
              <a:solidFill>
                <a:srgbClr val="002060"/>
              </a:solidFill>
              <a:latin typeface="+mn-lt"/>
            </a:rPr>
            <a:t> image is designed to:</a:t>
          </a:r>
          <a:endParaRPr lang="en-US" sz="2400" b="1" dirty="0">
            <a:solidFill>
              <a:srgbClr val="002060"/>
            </a:solidFill>
            <a:latin typeface="+mn-lt"/>
          </a:endParaRPr>
        </a:p>
      </dgm:t>
    </dgm:pt>
    <dgm:pt modelId="{A1B08DFB-B391-48DC-9E06-8F0C84AB7AAA}" type="parTrans" cxnId="{4C21869E-C619-47E9-AB13-B5703D2A731B}">
      <dgm:prSet/>
      <dgm:spPr/>
      <dgm:t>
        <a:bodyPr/>
        <a:lstStyle/>
        <a:p>
          <a:endParaRPr lang="en-US"/>
        </a:p>
      </dgm:t>
    </dgm:pt>
    <dgm:pt modelId="{6E276A1D-492F-4D37-8812-79D8EDBC92F0}" type="sibTrans" cxnId="{4C21869E-C619-47E9-AB13-B5703D2A731B}">
      <dgm:prSet/>
      <dgm:spPr>
        <a:solidFill>
          <a:schemeClr val="accent4">
            <a:lumMod val="20000"/>
            <a:lumOff val="80000"/>
            <a:alpha val="90000"/>
          </a:schemeClr>
        </a:solidFill>
        <a:ln>
          <a:solidFill>
            <a:schemeClr val="accent4">
              <a:alpha val="90000"/>
            </a:schemeClr>
          </a:solidFill>
        </a:ln>
      </dgm:spPr>
      <dgm:t>
        <a:bodyPr/>
        <a:lstStyle/>
        <a:p>
          <a:endParaRPr lang="en-US"/>
        </a:p>
      </dgm:t>
    </dgm:pt>
    <dgm:pt modelId="{D8069A00-F8CB-401F-9881-38D9962F5572}">
      <dgm:prSet custT="1">
        <dgm:style>
          <a:lnRef idx="2">
            <a:schemeClr val="accent1"/>
          </a:lnRef>
          <a:fillRef idx="1">
            <a:schemeClr val="lt1"/>
          </a:fillRef>
          <a:effectRef idx="0">
            <a:schemeClr val="accent1"/>
          </a:effectRef>
          <a:fontRef idx="minor">
            <a:schemeClr val="dk1"/>
          </a:fontRef>
        </dgm:style>
      </dgm:prSet>
      <dgm:spPr>
        <a:ln>
          <a:noFill/>
        </a:ln>
      </dgm:spPr>
      <dgm:t>
        <a:bodyPr/>
        <a:lstStyle/>
        <a:p>
          <a:pPr rtl="0"/>
          <a:r>
            <a:rPr lang="en-US" sz="2400" b="1" dirty="0" smtClean="0">
              <a:solidFill>
                <a:srgbClr val="002060"/>
              </a:solidFill>
            </a:rPr>
            <a:t>Improve visibility </a:t>
          </a:r>
          <a:r>
            <a:rPr lang="en-US" sz="2400" b="0" dirty="0" smtClean="0">
              <a:solidFill>
                <a:srgbClr val="002060"/>
              </a:solidFill>
            </a:rPr>
            <a:t>of certain subtle spiculated lesions and amorphous calcification clusters</a:t>
          </a:r>
          <a:endParaRPr lang="en-US" sz="2400" dirty="0">
            <a:solidFill>
              <a:srgbClr val="002060"/>
            </a:solidFill>
          </a:endParaRPr>
        </a:p>
      </dgm:t>
    </dgm:pt>
    <dgm:pt modelId="{8FB8043E-861A-4432-9054-19B605F93B71}" type="parTrans" cxnId="{F7A2932E-EDF9-4E08-B79E-A45DA2C4E551}">
      <dgm:prSet/>
      <dgm:spPr/>
      <dgm:t>
        <a:bodyPr/>
        <a:lstStyle/>
        <a:p>
          <a:endParaRPr lang="en-US"/>
        </a:p>
      </dgm:t>
    </dgm:pt>
    <dgm:pt modelId="{F7B6DFA1-68B2-4254-95B4-A703BD64CC51}" type="sibTrans" cxnId="{F7A2932E-EDF9-4E08-B79E-A45DA2C4E551}">
      <dgm:prSet/>
      <dgm:spPr>
        <a:solidFill>
          <a:schemeClr val="accent4">
            <a:lumMod val="20000"/>
            <a:lumOff val="80000"/>
            <a:alpha val="90000"/>
          </a:schemeClr>
        </a:solidFill>
        <a:ln>
          <a:solidFill>
            <a:schemeClr val="accent4">
              <a:alpha val="90000"/>
            </a:schemeClr>
          </a:solidFill>
        </a:ln>
      </dgm:spPr>
      <dgm:t>
        <a:bodyPr/>
        <a:lstStyle/>
        <a:p>
          <a:endParaRPr lang="en-US"/>
        </a:p>
      </dgm:t>
    </dgm:pt>
    <dgm:pt modelId="{9CD3EC82-67D8-47D8-9C0F-C3D76DB53A10}">
      <dgm:prSet custT="1">
        <dgm:style>
          <a:lnRef idx="2">
            <a:schemeClr val="accent1"/>
          </a:lnRef>
          <a:fillRef idx="1">
            <a:schemeClr val="lt1"/>
          </a:fillRef>
          <a:effectRef idx="0">
            <a:schemeClr val="accent1"/>
          </a:effectRef>
          <a:fontRef idx="minor">
            <a:schemeClr val="dk1"/>
          </a:fontRef>
        </dgm:style>
      </dgm:prSet>
      <dgm:spPr>
        <a:ln>
          <a:noFill/>
        </a:ln>
      </dgm:spPr>
      <dgm:t>
        <a:bodyPr/>
        <a:lstStyle/>
        <a:p>
          <a:pPr rtl="0"/>
          <a:r>
            <a:rPr lang="en-US" sz="2400" b="1" dirty="0" smtClean="0">
              <a:solidFill>
                <a:srgbClr val="002060"/>
              </a:solidFill>
            </a:rPr>
            <a:t>Increase conspicuity </a:t>
          </a:r>
          <a:r>
            <a:rPr lang="en-US" sz="2400" b="0" dirty="0" smtClean="0">
              <a:solidFill>
                <a:srgbClr val="002060"/>
              </a:solidFill>
            </a:rPr>
            <a:t>on some round and lobulated lesions that may have been partly obscured on C-View</a:t>
          </a:r>
          <a:r>
            <a:rPr lang="en-US" sz="2400" b="0" baseline="30000" dirty="0" smtClean="0">
              <a:solidFill>
                <a:srgbClr val="002060"/>
              </a:solidFill>
              <a:latin typeface="Arial" panose="020B0604020202020204" pitchFamily="34" charset="0"/>
              <a:cs typeface="Arial" panose="020B0604020202020204" pitchFamily="34" charset="0"/>
            </a:rPr>
            <a:t>™</a:t>
          </a:r>
          <a:r>
            <a:rPr lang="en-US" sz="2400" b="0" dirty="0" smtClean="0">
              <a:solidFill>
                <a:srgbClr val="002060"/>
              </a:solidFill>
            </a:rPr>
            <a:t> images</a:t>
          </a:r>
          <a:endParaRPr lang="en-US" sz="2400" dirty="0">
            <a:solidFill>
              <a:srgbClr val="002060"/>
            </a:solidFill>
          </a:endParaRPr>
        </a:p>
      </dgm:t>
    </dgm:pt>
    <dgm:pt modelId="{323DFF60-239B-4190-AE8E-F13F764FD95B}" type="parTrans" cxnId="{922A20BA-1FE8-41E1-8AB3-C2F1238186B5}">
      <dgm:prSet/>
      <dgm:spPr/>
      <dgm:t>
        <a:bodyPr/>
        <a:lstStyle/>
        <a:p>
          <a:endParaRPr lang="en-US"/>
        </a:p>
      </dgm:t>
    </dgm:pt>
    <dgm:pt modelId="{DEBC02F3-8144-4260-9598-20CB34847C9D}" type="sibTrans" cxnId="{922A20BA-1FE8-41E1-8AB3-C2F1238186B5}">
      <dgm:prSet/>
      <dgm:spPr/>
      <dgm:t>
        <a:bodyPr/>
        <a:lstStyle/>
        <a:p>
          <a:endParaRPr lang="en-US"/>
        </a:p>
      </dgm:t>
    </dgm:pt>
    <dgm:pt modelId="{B0E20E0A-7E9A-47EB-8C54-6FE585B807C6}">
      <dgm:prSet custT="1">
        <dgm:style>
          <a:lnRef idx="2">
            <a:schemeClr val="accent1"/>
          </a:lnRef>
          <a:fillRef idx="1">
            <a:schemeClr val="lt1"/>
          </a:fillRef>
          <a:effectRef idx="0">
            <a:schemeClr val="accent1"/>
          </a:effectRef>
          <a:fontRef idx="minor">
            <a:schemeClr val="dk1"/>
          </a:fontRef>
        </dgm:style>
      </dgm:prSet>
      <dgm:spPr>
        <a:ln>
          <a:noFill/>
        </a:ln>
      </dgm:spPr>
      <dgm:t>
        <a:bodyPr/>
        <a:lstStyle/>
        <a:p>
          <a:pPr rtl="0"/>
          <a:endParaRPr lang="en-US" sz="2400" dirty="0">
            <a:solidFill>
              <a:srgbClr val="002060"/>
            </a:solidFill>
          </a:endParaRPr>
        </a:p>
      </dgm:t>
    </dgm:pt>
    <dgm:pt modelId="{A64F0A88-209F-4323-92EB-55C8E80C4D62}" type="parTrans" cxnId="{AF57DFE3-50BF-49FC-AAC9-B2C708987B87}">
      <dgm:prSet/>
      <dgm:spPr/>
      <dgm:t>
        <a:bodyPr/>
        <a:lstStyle/>
        <a:p>
          <a:endParaRPr lang="en-US"/>
        </a:p>
      </dgm:t>
    </dgm:pt>
    <dgm:pt modelId="{914C8B1F-6961-4CAC-A5D3-B1BF177BE0A4}" type="sibTrans" cxnId="{AF57DFE3-50BF-49FC-AAC9-B2C708987B87}">
      <dgm:prSet/>
      <dgm:spPr/>
      <dgm:t>
        <a:bodyPr/>
        <a:lstStyle/>
        <a:p>
          <a:endParaRPr lang="en-US"/>
        </a:p>
      </dgm:t>
    </dgm:pt>
    <dgm:pt modelId="{2AA5492F-D899-44CC-98F0-B499ADBEE2EC}" type="pres">
      <dgm:prSet presAssocID="{1AC50DC3-1656-43DA-9363-B7FE3BD202B2}" presName="linear" presStyleCnt="0">
        <dgm:presLayoutVars>
          <dgm:animLvl val="lvl"/>
          <dgm:resizeHandles val="exact"/>
        </dgm:presLayoutVars>
      </dgm:prSet>
      <dgm:spPr/>
      <dgm:t>
        <a:bodyPr/>
        <a:lstStyle/>
        <a:p>
          <a:endParaRPr lang="en-US"/>
        </a:p>
      </dgm:t>
    </dgm:pt>
    <dgm:pt modelId="{63830869-0DE9-4D7E-A7FF-1DDB43C824EA}" type="pres">
      <dgm:prSet presAssocID="{77A4E299-142B-414E-808E-4451F4ECF01F}" presName="parentText" presStyleLbl="node1" presStyleIdx="0" presStyleCnt="1">
        <dgm:presLayoutVars>
          <dgm:chMax val="0"/>
          <dgm:bulletEnabled val="1"/>
        </dgm:presLayoutVars>
      </dgm:prSet>
      <dgm:spPr/>
      <dgm:t>
        <a:bodyPr/>
        <a:lstStyle/>
        <a:p>
          <a:endParaRPr lang="en-US"/>
        </a:p>
      </dgm:t>
    </dgm:pt>
    <dgm:pt modelId="{A9B9108B-3E15-4CBC-B214-A6FA1FF58472}" type="pres">
      <dgm:prSet presAssocID="{77A4E299-142B-414E-808E-4451F4ECF01F}" presName="childText" presStyleLbl="revTx" presStyleIdx="0" presStyleCnt="1">
        <dgm:presLayoutVars>
          <dgm:bulletEnabled val="1"/>
        </dgm:presLayoutVars>
      </dgm:prSet>
      <dgm:spPr/>
      <dgm:t>
        <a:bodyPr/>
        <a:lstStyle/>
        <a:p>
          <a:endParaRPr lang="en-US"/>
        </a:p>
      </dgm:t>
    </dgm:pt>
  </dgm:ptLst>
  <dgm:cxnLst>
    <dgm:cxn modelId="{8BEA26DD-2D06-4995-BE25-B20844AD9DD6}" type="presOf" srcId="{1AC50DC3-1656-43DA-9363-B7FE3BD202B2}" destId="{2AA5492F-D899-44CC-98F0-B499ADBEE2EC}" srcOrd="0" destOrd="0" presId="urn:microsoft.com/office/officeart/2005/8/layout/vList2"/>
    <dgm:cxn modelId="{F7A2932E-EDF9-4E08-B79E-A45DA2C4E551}" srcId="{77A4E299-142B-414E-808E-4451F4ECF01F}" destId="{D8069A00-F8CB-401F-9881-38D9962F5572}" srcOrd="2" destOrd="0" parTransId="{8FB8043E-861A-4432-9054-19B605F93B71}" sibTransId="{F7B6DFA1-68B2-4254-95B4-A703BD64CC51}"/>
    <dgm:cxn modelId="{E14AF55A-6D2C-400C-ABBC-545F410C7EEE}" type="presOf" srcId="{77A4E299-142B-414E-808E-4451F4ECF01F}" destId="{63830869-0DE9-4D7E-A7FF-1DDB43C824EA}" srcOrd="0" destOrd="0" presId="urn:microsoft.com/office/officeart/2005/8/layout/vList2"/>
    <dgm:cxn modelId="{087F3574-3BA5-43B1-BE0C-7320E86EA820}" type="presOf" srcId="{D8069A00-F8CB-401F-9881-38D9962F5572}" destId="{A9B9108B-3E15-4CBC-B214-A6FA1FF58472}" srcOrd="0" destOrd="2" presId="urn:microsoft.com/office/officeart/2005/8/layout/vList2"/>
    <dgm:cxn modelId="{4C21869E-C619-47E9-AB13-B5703D2A731B}" srcId="{1AC50DC3-1656-43DA-9363-B7FE3BD202B2}" destId="{77A4E299-142B-414E-808E-4451F4ECF01F}" srcOrd="0" destOrd="0" parTransId="{A1B08DFB-B391-48DC-9E06-8F0C84AB7AAA}" sibTransId="{6E276A1D-492F-4D37-8812-79D8EDBC92F0}"/>
    <dgm:cxn modelId="{AF57DFE3-50BF-49FC-AAC9-B2C708987B87}" srcId="{77A4E299-142B-414E-808E-4451F4ECF01F}" destId="{B0E20E0A-7E9A-47EB-8C54-6FE585B807C6}" srcOrd="1" destOrd="0" parTransId="{A64F0A88-209F-4323-92EB-55C8E80C4D62}" sibTransId="{914C8B1F-6961-4CAC-A5D3-B1BF177BE0A4}"/>
    <dgm:cxn modelId="{9A7372E5-7939-49B7-B8B9-73646E67DB7B}" type="presOf" srcId="{9CD3EC82-67D8-47D8-9C0F-C3D76DB53A10}" destId="{A9B9108B-3E15-4CBC-B214-A6FA1FF58472}" srcOrd="0" destOrd="0" presId="urn:microsoft.com/office/officeart/2005/8/layout/vList2"/>
    <dgm:cxn modelId="{922A20BA-1FE8-41E1-8AB3-C2F1238186B5}" srcId="{77A4E299-142B-414E-808E-4451F4ECF01F}" destId="{9CD3EC82-67D8-47D8-9C0F-C3D76DB53A10}" srcOrd="0" destOrd="0" parTransId="{323DFF60-239B-4190-AE8E-F13F764FD95B}" sibTransId="{DEBC02F3-8144-4260-9598-20CB34847C9D}"/>
    <dgm:cxn modelId="{96A8FE41-E300-4B42-8D8F-5845121AA75D}" type="presOf" srcId="{B0E20E0A-7E9A-47EB-8C54-6FE585B807C6}" destId="{A9B9108B-3E15-4CBC-B214-A6FA1FF58472}" srcOrd="0" destOrd="1" presId="urn:microsoft.com/office/officeart/2005/8/layout/vList2"/>
    <dgm:cxn modelId="{BA455619-3BA3-4DB0-8D1A-6288AF474141}" type="presParOf" srcId="{2AA5492F-D899-44CC-98F0-B499ADBEE2EC}" destId="{63830869-0DE9-4D7E-A7FF-1DDB43C824EA}" srcOrd="0" destOrd="0" presId="urn:microsoft.com/office/officeart/2005/8/layout/vList2"/>
    <dgm:cxn modelId="{69407BD6-847F-4187-8699-4DA25E6D1CD5}" type="presParOf" srcId="{2AA5492F-D899-44CC-98F0-B499ADBEE2EC}" destId="{A9B9108B-3E15-4CBC-B214-A6FA1FF5847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B9BACA1-ED64-4067-9A02-D80F6D65BE36}" type="doc">
      <dgm:prSet loTypeId="urn:microsoft.com/office/officeart/2005/8/layout/vList2" loCatId="list" qsTypeId="urn:microsoft.com/office/officeart/2005/8/quickstyle/simple2" qsCatId="simple" csTypeId="urn:microsoft.com/office/officeart/2005/8/colors/accent1_5" csCatId="accent1" phldr="1"/>
      <dgm:spPr/>
      <dgm:t>
        <a:bodyPr/>
        <a:lstStyle/>
        <a:p>
          <a:endParaRPr lang="en-US"/>
        </a:p>
      </dgm:t>
    </dgm:pt>
    <dgm:pt modelId="{9DBB6AF5-AD2B-4F15-B09F-15D2F67A5C76}">
      <dgm:prSet/>
      <dgm:spPr/>
      <dgm:t>
        <a:bodyPr/>
        <a:lstStyle/>
        <a:p>
          <a:pPr rtl="0"/>
          <a:r>
            <a:rPr lang="en-US" b="1" u="none" dirty="0" smtClean="0"/>
            <a:t>Overall image quality</a:t>
          </a:r>
          <a:endParaRPr lang="en-US" u="none" dirty="0"/>
        </a:p>
      </dgm:t>
    </dgm:pt>
    <dgm:pt modelId="{665BA595-099F-44C3-9D3D-50DD381AA746}" type="parTrans" cxnId="{03B841D7-A4E6-4BA4-AE7A-CC219A094099}">
      <dgm:prSet/>
      <dgm:spPr/>
      <dgm:t>
        <a:bodyPr/>
        <a:lstStyle/>
        <a:p>
          <a:endParaRPr lang="en-US"/>
        </a:p>
      </dgm:t>
    </dgm:pt>
    <dgm:pt modelId="{03083CF2-8575-4552-8F08-DE75B1B60D08}" type="sibTrans" cxnId="{03B841D7-A4E6-4BA4-AE7A-CC219A094099}">
      <dgm:prSet/>
      <dgm:spPr/>
      <dgm:t>
        <a:bodyPr/>
        <a:lstStyle/>
        <a:p>
          <a:endParaRPr lang="en-US"/>
        </a:p>
      </dgm:t>
    </dgm:pt>
    <dgm:pt modelId="{69529E36-93A3-4867-A7D1-9B10861EB59C}">
      <dgm:prSet/>
      <dgm:spPr/>
      <dgm:t>
        <a:bodyPr/>
        <a:lstStyle/>
        <a:p>
          <a:pPr rtl="0"/>
          <a:r>
            <a:rPr lang="en-US" dirty="0" smtClean="0">
              <a:solidFill>
                <a:srgbClr val="002060"/>
              </a:solidFill>
            </a:rPr>
            <a:t>Superior resolution (70</a:t>
          </a:r>
          <a:r>
            <a:rPr lang="en-US" dirty="0" smtClean="0">
              <a:solidFill>
                <a:srgbClr val="002060"/>
              </a:solidFill>
              <a:sym typeface="Symbol" panose="05050102010706020507" pitchFamily="18" charset="2"/>
            </a:rPr>
            <a:t></a:t>
          </a:r>
          <a:r>
            <a:rPr lang="en-US" dirty="0" smtClean="0">
              <a:solidFill>
                <a:srgbClr val="002060"/>
              </a:solidFill>
            </a:rPr>
            <a:t>)	</a:t>
          </a:r>
          <a:endParaRPr lang="en-US" dirty="0">
            <a:solidFill>
              <a:srgbClr val="002060"/>
            </a:solidFill>
          </a:endParaRPr>
        </a:p>
      </dgm:t>
    </dgm:pt>
    <dgm:pt modelId="{91AC7DF4-7F06-49FC-B7DC-41295C12FBDB}" type="parTrans" cxnId="{2CE1413B-1783-4228-B2C0-2592D76EAE34}">
      <dgm:prSet/>
      <dgm:spPr/>
      <dgm:t>
        <a:bodyPr/>
        <a:lstStyle/>
        <a:p>
          <a:endParaRPr lang="en-US"/>
        </a:p>
      </dgm:t>
    </dgm:pt>
    <dgm:pt modelId="{1137AF28-6311-455A-A257-5EBCE01F918D}" type="sibTrans" cxnId="{2CE1413B-1783-4228-B2C0-2592D76EAE34}">
      <dgm:prSet/>
      <dgm:spPr/>
      <dgm:t>
        <a:bodyPr/>
        <a:lstStyle/>
        <a:p>
          <a:endParaRPr lang="en-US"/>
        </a:p>
      </dgm:t>
    </dgm:pt>
    <dgm:pt modelId="{8B518269-DF66-44B8-B3B5-F15E3339B846}">
      <dgm:prSet/>
      <dgm:spPr/>
      <dgm:t>
        <a:bodyPr/>
        <a:lstStyle/>
        <a:p>
          <a:pPr rtl="0"/>
          <a:r>
            <a:rPr lang="en-US" dirty="0" smtClean="0">
              <a:solidFill>
                <a:srgbClr val="002060"/>
              </a:solidFill>
            </a:rPr>
            <a:t>Reduced image noise</a:t>
          </a:r>
          <a:endParaRPr lang="en-US" dirty="0">
            <a:solidFill>
              <a:srgbClr val="002060"/>
            </a:solidFill>
          </a:endParaRPr>
        </a:p>
      </dgm:t>
    </dgm:pt>
    <dgm:pt modelId="{FF0EC143-2D45-4EED-957A-12D8A3946D99}" type="parTrans" cxnId="{131E257A-F686-4AFE-BACD-BA65F5B52060}">
      <dgm:prSet/>
      <dgm:spPr/>
      <dgm:t>
        <a:bodyPr/>
        <a:lstStyle/>
        <a:p>
          <a:endParaRPr lang="en-US"/>
        </a:p>
      </dgm:t>
    </dgm:pt>
    <dgm:pt modelId="{17A158CE-CB2A-4D08-844C-77A001C887C2}" type="sibTrans" cxnId="{131E257A-F686-4AFE-BACD-BA65F5B52060}">
      <dgm:prSet/>
      <dgm:spPr/>
      <dgm:t>
        <a:bodyPr/>
        <a:lstStyle/>
        <a:p>
          <a:endParaRPr lang="en-US"/>
        </a:p>
      </dgm:t>
    </dgm:pt>
    <dgm:pt modelId="{D7121C4E-B5AA-423A-83AB-D799F7730014}">
      <dgm:prSet/>
      <dgm:spPr/>
      <dgm:t>
        <a:bodyPr/>
        <a:lstStyle/>
        <a:p>
          <a:pPr rtl="0"/>
          <a:r>
            <a:rPr lang="en-US" dirty="0" smtClean="0">
              <a:solidFill>
                <a:srgbClr val="002060"/>
              </a:solidFill>
            </a:rPr>
            <a:t>Reduced image blur</a:t>
          </a:r>
          <a:endParaRPr lang="en-US" dirty="0">
            <a:solidFill>
              <a:srgbClr val="002060"/>
            </a:solidFill>
          </a:endParaRPr>
        </a:p>
      </dgm:t>
    </dgm:pt>
    <dgm:pt modelId="{93F5090C-0571-4E76-9A38-9D8387414546}" type="parTrans" cxnId="{03612EE2-E364-4C16-8034-55D6F8649607}">
      <dgm:prSet/>
      <dgm:spPr/>
      <dgm:t>
        <a:bodyPr/>
        <a:lstStyle/>
        <a:p>
          <a:endParaRPr lang="en-US"/>
        </a:p>
      </dgm:t>
    </dgm:pt>
    <dgm:pt modelId="{EC6DCE21-A0E0-4FE6-B78C-3DCCB4E56C83}" type="sibTrans" cxnId="{03612EE2-E364-4C16-8034-55D6F8649607}">
      <dgm:prSet/>
      <dgm:spPr/>
      <dgm:t>
        <a:bodyPr/>
        <a:lstStyle/>
        <a:p>
          <a:endParaRPr lang="en-US"/>
        </a:p>
      </dgm:t>
    </dgm:pt>
    <dgm:pt modelId="{F2DB5746-56AE-4B63-B46D-58D39F464812}">
      <dgm:prSet/>
      <dgm:spPr/>
      <dgm:t>
        <a:bodyPr/>
        <a:lstStyle/>
        <a:p>
          <a:pPr rtl="0"/>
          <a:r>
            <a:rPr lang="en-US" dirty="0" smtClean="0">
              <a:solidFill>
                <a:srgbClr val="002060"/>
              </a:solidFill>
            </a:rPr>
            <a:t>Improved appearance of skin line</a:t>
          </a:r>
          <a:endParaRPr lang="en-US" dirty="0">
            <a:solidFill>
              <a:srgbClr val="002060"/>
            </a:solidFill>
          </a:endParaRPr>
        </a:p>
      </dgm:t>
    </dgm:pt>
    <dgm:pt modelId="{E63BEE6B-4411-4C7B-AFD2-15C8337616D4}" type="parTrans" cxnId="{0FC14DBD-EE6E-47B1-9A98-822D4BA4D774}">
      <dgm:prSet/>
      <dgm:spPr/>
      <dgm:t>
        <a:bodyPr/>
        <a:lstStyle/>
        <a:p>
          <a:endParaRPr lang="en-US"/>
        </a:p>
      </dgm:t>
    </dgm:pt>
    <dgm:pt modelId="{F1970A39-8CD6-48BC-8077-A4A22B3F40F2}" type="sibTrans" cxnId="{0FC14DBD-EE6E-47B1-9A98-822D4BA4D774}">
      <dgm:prSet/>
      <dgm:spPr/>
      <dgm:t>
        <a:bodyPr/>
        <a:lstStyle/>
        <a:p>
          <a:endParaRPr lang="en-US"/>
        </a:p>
      </dgm:t>
    </dgm:pt>
    <dgm:pt modelId="{4B3A266D-7051-43DB-B7AD-B5F278ABBF11}">
      <dgm:prSet/>
      <dgm:spPr/>
      <dgm:t>
        <a:bodyPr/>
        <a:lstStyle/>
        <a:p>
          <a:pPr rtl="0"/>
          <a:r>
            <a:rPr lang="en-US" smtClean="0">
              <a:solidFill>
                <a:srgbClr val="002060"/>
              </a:solidFill>
            </a:rPr>
            <a:t>Improvement in overall contrast</a:t>
          </a:r>
          <a:endParaRPr lang="en-US">
            <a:solidFill>
              <a:srgbClr val="002060"/>
            </a:solidFill>
          </a:endParaRPr>
        </a:p>
      </dgm:t>
    </dgm:pt>
    <dgm:pt modelId="{1B5DCA38-5446-49F0-A539-A10F0178A2EB}" type="parTrans" cxnId="{1D919CD0-EE63-498C-A861-B10BA2EF1737}">
      <dgm:prSet/>
      <dgm:spPr/>
      <dgm:t>
        <a:bodyPr/>
        <a:lstStyle/>
        <a:p>
          <a:endParaRPr lang="en-US"/>
        </a:p>
      </dgm:t>
    </dgm:pt>
    <dgm:pt modelId="{DC76F61B-6877-4EAD-89E2-72981DE5FF85}" type="sibTrans" cxnId="{1D919CD0-EE63-498C-A861-B10BA2EF1737}">
      <dgm:prSet/>
      <dgm:spPr/>
      <dgm:t>
        <a:bodyPr/>
        <a:lstStyle/>
        <a:p>
          <a:endParaRPr lang="en-US"/>
        </a:p>
      </dgm:t>
    </dgm:pt>
    <dgm:pt modelId="{E0CAA249-D62B-46E7-9BEC-64A8DCCDAB1C}">
      <dgm:prSet/>
      <dgm:spPr/>
      <dgm:t>
        <a:bodyPr/>
        <a:lstStyle/>
        <a:p>
          <a:pPr rtl="0"/>
          <a:r>
            <a:rPr lang="en-US" dirty="0" smtClean="0">
              <a:solidFill>
                <a:srgbClr val="002060"/>
              </a:solidFill>
            </a:rPr>
            <a:t>Reduction in bright object artifacts</a:t>
          </a:r>
          <a:endParaRPr lang="en-US" dirty="0">
            <a:solidFill>
              <a:srgbClr val="002060"/>
            </a:solidFill>
          </a:endParaRPr>
        </a:p>
      </dgm:t>
    </dgm:pt>
    <dgm:pt modelId="{B7878EFF-BFAC-429E-9B25-54A3883D69C3}" type="parTrans" cxnId="{9FA094E9-7EF8-46E7-BA70-77E9A51571BC}">
      <dgm:prSet/>
      <dgm:spPr/>
      <dgm:t>
        <a:bodyPr/>
        <a:lstStyle/>
        <a:p>
          <a:endParaRPr lang="en-US"/>
        </a:p>
      </dgm:t>
    </dgm:pt>
    <dgm:pt modelId="{F2B92D68-FD04-4E12-86F0-4B5746541882}" type="sibTrans" cxnId="{9FA094E9-7EF8-46E7-BA70-77E9A51571BC}">
      <dgm:prSet/>
      <dgm:spPr/>
      <dgm:t>
        <a:bodyPr/>
        <a:lstStyle/>
        <a:p>
          <a:endParaRPr lang="en-US"/>
        </a:p>
      </dgm:t>
    </dgm:pt>
    <dgm:pt modelId="{120FA542-7B6C-49AD-9596-9C16EE06A6B8}">
      <dgm:prSet/>
      <dgm:spPr/>
      <dgm:t>
        <a:bodyPr/>
        <a:lstStyle/>
        <a:p>
          <a:pPr rtl="0"/>
          <a:r>
            <a:rPr lang="en-US" b="1" u="none" dirty="0" smtClean="0"/>
            <a:t>Lesion visibility</a:t>
          </a:r>
          <a:endParaRPr lang="en-US" u="none" dirty="0"/>
        </a:p>
      </dgm:t>
    </dgm:pt>
    <dgm:pt modelId="{7831EE59-F28B-4417-BDD6-570C69A7D847}" type="parTrans" cxnId="{4AA28165-4573-45B3-8FFA-E0E9B63D9634}">
      <dgm:prSet/>
      <dgm:spPr/>
      <dgm:t>
        <a:bodyPr/>
        <a:lstStyle/>
        <a:p>
          <a:endParaRPr lang="en-US"/>
        </a:p>
      </dgm:t>
    </dgm:pt>
    <dgm:pt modelId="{F6BBC43C-95F8-4C9A-9FE6-C8B886C64654}" type="sibTrans" cxnId="{4AA28165-4573-45B3-8FFA-E0E9B63D9634}">
      <dgm:prSet/>
      <dgm:spPr/>
      <dgm:t>
        <a:bodyPr/>
        <a:lstStyle/>
        <a:p>
          <a:endParaRPr lang="en-US"/>
        </a:p>
      </dgm:t>
    </dgm:pt>
    <dgm:pt modelId="{6E62FBB1-2525-449F-9BBA-1544E4A80C3D}">
      <dgm:prSet/>
      <dgm:spPr/>
      <dgm:t>
        <a:bodyPr/>
        <a:lstStyle/>
        <a:p>
          <a:pPr rtl="0"/>
          <a:r>
            <a:rPr lang="en-US" dirty="0" smtClean="0">
              <a:solidFill>
                <a:srgbClr val="002060"/>
              </a:solidFill>
            </a:rPr>
            <a:t>Clearer delineation of mass margins</a:t>
          </a:r>
          <a:endParaRPr lang="en-US" dirty="0">
            <a:solidFill>
              <a:srgbClr val="002060"/>
            </a:solidFill>
          </a:endParaRPr>
        </a:p>
      </dgm:t>
    </dgm:pt>
    <dgm:pt modelId="{C0BB7EEF-14BF-4E49-A3BF-21360EE4C5C9}" type="parTrans" cxnId="{C6190A2D-75BA-459D-A99C-F563618AF1A6}">
      <dgm:prSet/>
      <dgm:spPr/>
      <dgm:t>
        <a:bodyPr/>
        <a:lstStyle/>
        <a:p>
          <a:endParaRPr lang="en-US"/>
        </a:p>
      </dgm:t>
    </dgm:pt>
    <dgm:pt modelId="{2B4FFADA-35E6-4A5E-83AE-DC80092B20DB}" type="sibTrans" cxnId="{C6190A2D-75BA-459D-A99C-F563618AF1A6}">
      <dgm:prSet/>
      <dgm:spPr/>
      <dgm:t>
        <a:bodyPr/>
        <a:lstStyle/>
        <a:p>
          <a:endParaRPr lang="en-US"/>
        </a:p>
      </dgm:t>
    </dgm:pt>
    <dgm:pt modelId="{BB112C3C-A1D2-4CD9-B6BE-4AC9B7456665}">
      <dgm:prSet/>
      <dgm:spPr/>
      <dgm:t>
        <a:bodyPr/>
        <a:lstStyle/>
        <a:p>
          <a:pPr rtl="0"/>
          <a:r>
            <a:rPr lang="en-US" dirty="0" smtClean="0">
              <a:solidFill>
                <a:srgbClr val="002060"/>
              </a:solidFill>
            </a:rPr>
            <a:t>Enhanced spiculations for certain subtle distortions</a:t>
          </a:r>
          <a:endParaRPr lang="en-US" dirty="0">
            <a:solidFill>
              <a:srgbClr val="002060"/>
            </a:solidFill>
          </a:endParaRPr>
        </a:p>
      </dgm:t>
    </dgm:pt>
    <dgm:pt modelId="{D0EE4CD1-A828-4E0A-B99F-0DABB0EC41A0}" type="parTrans" cxnId="{A078FC40-DACE-42CF-A1FE-A4B1B6C66217}">
      <dgm:prSet/>
      <dgm:spPr/>
      <dgm:t>
        <a:bodyPr/>
        <a:lstStyle/>
        <a:p>
          <a:endParaRPr lang="en-US"/>
        </a:p>
      </dgm:t>
    </dgm:pt>
    <dgm:pt modelId="{63A4C6AE-2314-4E95-8666-E70C620E11CD}" type="sibTrans" cxnId="{A078FC40-DACE-42CF-A1FE-A4B1B6C66217}">
      <dgm:prSet/>
      <dgm:spPr/>
      <dgm:t>
        <a:bodyPr/>
        <a:lstStyle/>
        <a:p>
          <a:endParaRPr lang="en-US"/>
        </a:p>
      </dgm:t>
    </dgm:pt>
    <dgm:pt modelId="{0108C902-74EE-456C-9CE7-5857F25F8457}">
      <dgm:prSet/>
      <dgm:spPr/>
      <dgm:t>
        <a:bodyPr/>
        <a:lstStyle/>
        <a:p>
          <a:pPr rtl="0"/>
          <a:r>
            <a:rPr lang="en-US" dirty="0" smtClean="0">
              <a:solidFill>
                <a:srgbClr val="002060"/>
              </a:solidFill>
            </a:rPr>
            <a:t>Improvement in visibility of small micro-calcifications</a:t>
          </a:r>
          <a:endParaRPr lang="en-US" dirty="0">
            <a:solidFill>
              <a:srgbClr val="002060"/>
            </a:solidFill>
          </a:endParaRPr>
        </a:p>
      </dgm:t>
    </dgm:pt>
    <dgm:pt modelId="{5C968227-3966-48FE-91BB-C4AC6F8E6192}" type="parTrans" cxnId="{32120B07-0523-41E3-8E32-4EE4D2A84D54}">
      <dgm:prSet/>
      <dgm:spPr/>
      <dgm:t>
        <a:bodyPr/>
        <a:lstStyle/>
        <a:p>
          <a:endParaRPr lang="en-US"/>
        </a:p>
      </dgm:t>
    </dgm:pt>
    <dgm:pt modelId="{9C216562-D73A-43BB-9EE0-5B665967B5F6}" type="sibTrans" cxnId="{32120B07-0523-41E3-8E32-4EE4D2A84D54}">
      <dgm:prSet/>
      <dgm:spPr/>
      <dgm:t>
        <a:bodyPr/>
        <a:lstStyle/>
        <a:p>
          <a:endParaRPr lang="en-US"/>
        </a:p>
      </dgm:t>
    </dgm:pt>
    <dgm:pt modelId="{A6100167-07F2-4483-86D8-47AB5C47DE42}" type="pres">
      <dgm:prSet presAssocID="{1B9BACA1-ED64-4067-9A02-D80F6D65BE36}" presName="linear" presStyleCnt="0">
        <dgm:presLayoutVars>
          <dgm:animLvl val="lvl"/>
          <dgm:resizeHandles val="exact"/>
        </dgm:presLayoutVars>
      </dgm:prSet>
      <dgm:spPr/>
      <dgm:t>
        <a:bodyPr/>
        <a:lstStyle/>
        <a:p>
          <a:endParaRPr lang="en-US"/>
        </a:p>
      </dgm:t>
    </dgm:pt>
    <dgm:pt modelId="{C3E44453-964C-492E-A5CB-0019F0F50B83}" type="pres">
      <dgm:prSet presAssocID="{9DBB6AF5-AD2B-4F15-B09F-15D2F67A5C76}" presName="parentText" presStyleLbl="node1" presStyleIdx="0" presStyleCnt="2">
        <dgm:presLayoutVars>
          <dgm:chMax val="0"/>
          <dgm:bulletEnabled val="1"/>
        </dgm:presLayoutVars>
      </dgm:prSet>
      <dgm:spPr/>
      <dgm:t>
        <a:bodyPr/>
        <a:lstStyle/>
        <a:p>
          <a:endParaRPr lang="en-US"/>
        </a:p>
      </dgm:t>
    </dgm:pt>
    <dgm:pt modelId="{59257996-E1A2-46CC-B6C0-74FB14A87441}" type="pres">
      <dgm:prSet presAssocID="{9DBB6AF5-AD2B-4F15-B09F-15D2F67A5C76}" presName="childText" presStyleLbl="revTx" presStyleIdx="0" presStyleCnt="2">
        <dgm:presLayoutVars>
          <dgm:bulletEnabled val="1"/>
        </dgm:presLayoutVars>
      </dgm:prSet>
      <dgm:spPr/>
      <dgm:t>
        <a:bodyPr/>
        <a:lstStyle/>
        <a:p>
          <a:endParaRPr lang="en-US"/>
        </a:p>
      </dgm:t>
    </dgm:pt>
    <dgm:pt modelId="{21D2E969-E428-4EE7-9187-0FDA3509DE5F}" type="pres">
      <dgm:prSet presAssocID="{120FA542-7B6C-49AD-9596-9C16EE06A6B8}" presName="parentText" presStyleLbl="node1" presStyleIdx="1" presStyleCnt="2">
        <dgm:presLayoutVars>
          <dgm:chMax val="0"/>
          <dgm:bulletEnabled val="1"/>
        </dgm:presLayoutVars>
      </dgm:prSet>
      <dgm:spPr/>
      <dgm:t>
        <a:bodyPr/>
        <a:lstStyle/>
        <a:p>
          <a:endParaRPr lang="en-US"/>
        </a:p>
      </dgm:t>
    </dgm:pt>
    <dgm:pt modelId="{1F4845DF-F0EB-49E4-B684-87B472AAC64F}" type="pres">
      <dgm:prSet presAssocID="{120FA542-7B6C-49AD-9596-9C16EE06A6B8}" presName="childText" presStyleLbl="revTx" presStyleIdx="1" presStyleCnt="2">
        <dgm:presLayoutVars>
          <dgm:bulletEnabled val="1"/>
        </dgm:presLayoutVars>
      </dgm:prSet>
      <dgm:spPr/>
      <dgm:t>
        <a:bodyPr/>
        <a:lstStyle/>
        <a:p>
          <a:endParaRPr lang="en-US"/>
        </a:p>
      </dgm:t>
    </dgm:pt>
  </dgm:ptLst>
  <dgm:cxnLst>
    <dgm:cxn modelId="{32120B07-0523-41E3-8E32-4EE4D2A84D54}" srcId="{120FA542-7B6C-49AD-9596-9C16EE06A6B8}" destId="{0108C902-74EE-456C-9CE7-5857F25F8457}" srcOrd="2" destOrd="0" parTransId="{5C968227-3966-48FE-91BB-C4AC6F8E6192}" sibTransId="{9C216562-D73A-43BB-9EE0-5B665967B5F6}"/>
    <dgm:cxn modelId="{842D52B5-D8BB-4928-AB03-991AE20E045C}" type="presOf" srcId="{4B3A266D-7051-43DB-B7AD-B5F278ABBF11}" destId="{59257996-E1A2-46CC-B6C0-74FB14A87441}" srcOrd="0" destOrd="4" presId="urn:microsoft.com/office/officeart/2005/8/layout/vList2"/>
    <dgm:cxn modelId="{AC119AC7-C39F-4D52-BFFD-485B5F56EA25}" type="presOf" srcId="{120FA542-7B6C-49AD-9596-9C16EE06A6B8}" destId="{21D2E969-E428-4EE7-9187-0FDA3509DE5F}" srcOrd="0" destOrd="0" presId="urn:microsoft.com/office/officeart/2005/8/layout/vList2"/>
    <dgm:cxn modelId="{C6190A2D-75BA-459D-A99C-F563618AF1A6}" srcId="{120FA542-7B6C-49AD-9596-9C16EE06A6B8}" destId="{6E62FBB1-2525-449F-9BBA-1544E4A80C3D}" srcOrd="0" destOrd="0" parTransId="{C0BB7EEF-14BF-4E49-A3BF-21360EE4C5C9}" sibTransId="{2B4FFADA-35E6-4A5E-83AE-DC80092B20DB}"/>
    <dgm:cxn modelId="{2CE1413B-1783-4228-B2C0-2592D76EAE34}" srcId="{9DBB6AF5-AD2B-4F15-B09F-15D2F67A5C76}" destId="{69529E36-93A3-4867-A7D1-9B10861EB59C}" srcOrd="0" destOrd="0" parTransId="{91AC7DF4-7F06-49FC-B7DC-41295C12FBDB}" sibTransId="{1137AF28-6311-455A-A257-5EBCE01F918D}"/>
    <dgm:cxn modelId="{761B5770-7B9B-4DF6-8796-8E42E8ABBF85}" type="presOf" srcId="{0108C902-74EE-456C-9CE7-5857F25F8457}" destId="{1F4845DF-F0EB-49E4-B684-87B472AAC64F}" srcOrd="0" destOrd="2" presId="urn:microsoft.com/office/officeart/2005/8/layout/vList2"/>
    <dgm:cxn modelId="{A5013BC2-CB55-40A3-B600-58FE5645DB27}" type="presOf" srcId="{69529E36-93A3-4867-A7D1-9B10861EB59C}" destId="{59257996-E1A2-46CC-B6C0-74FB14A87441}" srcOrd="0" destOrd="0" presId="urn:microsoft.com/office/officeart/2005/8/layout/vList2"/>
    <dgm:cxn modelId="{A078FC40-DACE-42CF-A1FE-A4B1B6C66217}" srcId="{120FA542-7B6C-49AD-9596-9C16EE06A6B8}" destId="{BB112C3C-A1D2-4CD9-B6BE-4AC9B7456665}" srcOrd="1" destOrd="0" parTransId="{D0EE4CD1-A828-4E0A-B99F-0DABB0EC41A0}" sibTransId="{63A4C6AE-2314-4E95-8666-E70C620E11CD}"/>
    <dgm:cxn modelId="{A6C30BBF-31E7-401D-B23B-4AA88DCAD2F7}" type="presOf" srcId="{BB112C3C-A1D2-4CD9-B6BE-4AC9B7456665}" destId="{1F4845DF-F0EB-49E4-B684-87B472AAC64F}" srcOrd="0" destOrd="1" presId="urn:microsoft.com/office/officeart/2005/8/layout/vList2"/>
    <dgm:cxn modelId="{DF09B691-99F3-4934-8775-9A3C74ADA08F}" type="presOf" srcId="{E0CAA249-D62B-46E7-9BEC-64A8DCCDAB1C}" destId="{59257996-E1A2-46CC-B6C0-74FB14A87441}" srcOrd="0" destOrd="5" presId="urn:microsoft.com/office/officeart/2005/8/layout/vList2"/>
    <dgm:cxn modelId="{E8DF02D0-7081-4462-AC07-05AE733D8E92}" type="presOf" srcId="{9DBB6AF5-AD2B-4F15-B09F-15D2F67A5C76}" destId="{C3E44453-964C-492E-A5CB-0019F0F50B83}" srcOrd="0" destOrd="0" presId="urn:microsoft.com/office/officeart/2005/8/layout/vList2"/>
    <dgm:cxn modelId="{890B3914-A975-4955-BB62-C0BDA4FB24D3}" type="presOf" srcId="{F2DB5746-56AE-4B63-B46D-58D39F464812}" destId="{59257996-E1A2-46CC-B6C0-74FB14A87441}" srcOrd="0" destOrd="3" presId="urn:microsoft.com/office/officeart/2005/8/layout/vList2"/>
    <dgm:cxn modelId="{131E257A-F686-4AFE-BACD-BA65F5B52060}" srcId="{9DBB6AF5-AD2B-4F15-B09F-15D2F67A5C76}" destId="{8B518269-DF66-44B8-B3B5-F15E3339B846}" srcOrd="1" destOrd="0" parTransId="{FF0EC143-2D45-4EED-957A-12D8A3946D99}" sibTransId="{17A158CE-CB2A-4D08-844C-77A001C887C2}"/>
    <dgm:cxn modelId="{4328D152-B5DF-4FCC-B12D-3594A2E4EA60}" type="presOf" srcId="{1B9BACA1-ED64-4067-9A02-D80F6D65BE36}" destId="{A6100167-07F2-4483-86D8-47AB5C47DE42}" srcOrd="0" destOrd="0" presId="urn:microsoft.com/office/officeart/2005/8/layout/vList2"/>
    <dgm:cxn modelId="{03B841D7-A4E6-4BA4-AE7A-CC219A094099}" srcId="{1B9BACA1-ED64-4067-9A02-D80F6D65BE36}" destId="{9DBB6AF5-AD2B-4F15-B09F-15D2F67A5C76}" srcOrd="0" destOrd="0" parTransId="{665BA595-099F-44C3-9D3D-50DD381AA746}" sibTransId="{03083CF2-8575-4552-8F08-DE75B1B60D08}"/>
    <dgm:cxn modelId="{03612EE2-E364-4C16-8034-55D6F8649607}" srcId="{9DBB6AF5-AD2B-4F15-B09F-15D2F67A5C76}" destId="{D7121C4E-B5AA-423A-83AB-D799F7730014}" srcOrd="2" destOrd="0" parTransId="{93F5090C-0571-4E76-9A38-9D8387414546}" sibTransId="{EC6DCE21-A0E0-4FE6-B78C-3DCCB4E56C83}"/>
    <dgm:cxn modelId="{8B5B376E-CF76-498F-8C90-602906519B8C}" type="presOf" srcId="{6E62FBB1-2525-449F-9BBA-1544E4A80C3D}" destId="{1F4845DF-F0EB-49E4-B684-87B472AAC64F}" srcOrd="0" destOrd="0" presId="urn:microsoft.com/office/officeart/2005/8/layout/vList2"/>
    <dgm:cxn modelId="{4AA28165-4573-45B3-8FFA-E0E9B63D9634}" srcId="{1B9BACA1-ED64-4067-9A02-D80F6D65BE36}" destId="{120FA542-7B6C-49AD-9596-9C16EE06A6B8}" srcOrd="1" destOrd="0" parTransId="{7831EE59-F28B-4417-BDD6-570C69A7D847}" sibTransId="{F6BBC43C-95F8-4C9A-9FE6-C8B886C64654}"/>
    <dgm:cxn modelId="{A41221AD-D1BA-4B67-AFEC-83952F7E9188}" type="presOf" srcId="{D7121C4E-B5AA-423A-83AB-D799F7730014}" destId="{59257996-E1A2-46CC-B6C0-74FB14A87441}" srcOrd="0" destOrd="2" presId="urn:microsoft.com/office/officeart/2005/8/layout/vList2"/>
    <dgm:cxn modelId="{1D919CD0-EE63-498C-A861-B10BA2EF1737}" srcId="{9DBB6AF5-AD2B-4F15-B09F-15D2F67A5C76}" destId="{4B3A266D-7051-43DB-B7AD-B5F278ABBF11}" srcOrd="4" destOrd="0" parTransId="{1B5DCA38-5446-49F0-A539-A10F0178A2EB}" sibTransId="{DC76F61B-6877-4EAD-89E2-72981DE5FF85}"/>
    <dgm:cxn modelId="{59FECD5D-F179-484C-B5D5-E35548B0E431}" type="presOf" srcId="{8B518269-DF66-44B8-B3B5-F15E3339B846}" destId="{59257996-E1A2-46CC-B6C0-74FB14A87441}" srcOrd="0" destOrd="1" presId="urn:microsoft.com/office/officeart/2005/8/layout/vList2"/>
    <dgm:cxn modelId="{9FA094E9-7EF8-46E7-BA70-77E9A51571BC}" srcId="{9DBB6AF5-AD2B-4F15-B09F-15D2F67A5C76}" destId="{E0CAA249-D62B-46E7-9BEC-64A8DCCDAB1C}" srcOrd="5" destOrd="0" parTransId="{B7878EFF-BFAC-429E-9B25-54A3883D69C3}" sibTransId="{F2B92D68-FD04-4E12-86F0-4B5746541882}"/>
    <dgm:cxn modelId="{0FC14DBD-EE6E-47B1-9A98-822D4BA4D774}" srcId="{9DBB6AF5-AD2B-4F15-B09F-15D2F67A5C76}" destId="{F2DB5746-56AE-4B63-B46D-58D39F464812}" srcOrd="3" destOrd="0" parTransId="{E63BEE6B-4411-4C7B-AFD2-15C8337616D4}" sibTransId="{F1970A39-8CD6-48BC-8077-A4A22B3F40F2}"/>
    <dgm:cxn modelId="{80FC4D29-113F-4F1E-AFF1-DF8E91C64083}" type="presParOf" srcId="{A6100167-07F2-4483-86D8-47AB5C47DE42}" destId="{C3E44453-964C-492E-A5CB-0019F0F50B83}" srcOrd="0" destOrd="0" presId="urn:microsoft.com/office/officeart/2005/8/layout/vList2"/>
    <dgm:cxn modelId="{0D776926-0285-4FF7-8E99-9E82DC9BD22A}" type="presParOf" srcId="{A6100167-07F2-4483-86D8-47AB5C47DE42}" destId="{59257996-E1A2-46CC-B6C0-74FB14A87441}" srcOrd="1" destOrd="0" presId="urn:microsoft.com/office/officeart/2005/8/layout/vList2"/>
    <dgm:cxn modelId="{1D488EA1-4EC6-469F-B7B4-7A3A09217C44}" type="presParOf" srcId="{A6100167-07F2-4483-86D8-47AB5C47DE42}" destId="{21D2E969-E428-4EE7-9187-0FDA3509DE5F}" srcOrd="2" destOrd="0" presId="urn:microsoft.com/office/officeart/2005/8/layout/vList2"/>
    <dgm:cxn modelId="{FBF3A72F-7CB5-4AC0-A800-2894E67E1A9F}" type="presParOf" srcId="{A6100167-07F2-4483-86D8-47AB5C47DE42}" destId="{1F4845DF-F0EB-49E4-B684-87B472AAC64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B9BACA1-ED64-4067-9A02-D80F6D65BE36}" type="doc">
      <dgm:prSet loTypeId="urn:microsoft.com/office/officeart/2005/8/layout/vList2" loCatId="list" qsTypeId="urn:microsoft.com/office/officeart/2005/8/quickstyle/simple2" qsCatId="simple" csTypeId="urn:microsoft.com/office/officeart/2005/8/colors/accent1_5" csCatId="accent1" phldr="1"/>
      <dgm:spPr/>
      <dgm:t>
        <a:bodyPr/>
        <a:lstStyle/>
        <a:p>
          <a:endParaRPr lang="en-US"/>
        </a:p>
      </dgm:t>
    </dgm:pt>
    <dgm:pt modelId="{9DBB6AF5-AD2B-4F15-B09F-15D2F67A5C76}">
      <dgm:prSet/>
      <dgm:spPr/>
      <dgm:t>
        <a:bodyPr/>
        <a:lstStyle/>
        <a:p>
          <a:pPr rtl="0"/>
          <a:r>
            <a:rPr lang="en-US" b="1" u="none" dirty="0" smtClean="0"/>
            <a:t>Overall image quality</a:t>
          </a:r>
          <a:endParaRPr lang="en-US" u="none" dirty="0"/>
        </a:p>
      </dgm:t>
    </dgm:pt>
    <dgm:pt modelId="{665BA595-099F-44C3-9D3D-50DD381AA746}" type="parTrans" cxnId="{03B841D7-A4E6-4BA4-AE7A-CC219A094099}">
      <dgm:prSet/>
      <dgm:spPr/>
      <dgm:t>
        <a:bodyPr/>
        <a:lstStyle/>
        <a:p>
          <a:endParaRPr lang="en-US"/>
        </a:p>
      </dgm:t>
    </dgm:pt>
    <dgm:pt modelId="{03083CF2-8575-4552-8F08-DE75B1B60D08}" type="sibTrans" cxnId="{03B841D7-A4E6-4BA4-AE7A-CC219A094099}">
      <dgm:prSet/>
      <dgm:spPr/>
      <dgm:t>
        <a:bodyPr/>
        <a:lstStyle/>
        <a:p>
          <a:endParaRPr lang="en-US"/>
        </a:p>
      </dgm:t>
    </dgm:pt>
    <dgm:pt modelId="{69529E36-93A3-4867-A7D1-9B10861EB59C}">
      <dgm:prSet/>
      <dgm:spPr/>
      <dgm:t>
        <a:bodyPr/>
        <a:lstStyle/>
        <a:p>
          <a:pPr rtl="0"/>
          <a:r>
            <a:rPr lang="en-US" dirty="0" smtClean="0">
              <a:solidFill>
                <a:srgbClr val="002060"/>
              </a:solidFill>
            </a:rPr>
            <a:t>Superior resolution (70</a:t>
          </a:r>
          <a:r>
            <a:rPr lang="en-US" dirty="0" smtClean="0">
              <a:solidFill>
                <a:srgbClr val="002060"/>
              </a:solidFill>
              <a:sym typeface="Symbol" panose="05050102010706020507" pitchFamily="18" charset="2"/>
            </a:rPr>
            <a:t></a:t>
          </a:r>
          <a:r>
            <a:rPr lang="en-US" dirty="0" smtClean="0">
              <a:solidFill>
                <a:srgbClr val="002060"/>
              </a:solidFill>
            </a:rPr>
            <a:t>)	</a:t>
          </a:r>
          <a:endParaRPr lang="en-US" dirty="0">
            <a:solidFill>
              <a:srgbClr val="002060"/>
            </a:solidFill>
          </a:endParaRPr>
        </a:p>
      </dgm:t>
    </dgm:pt>
    <dgm:pt modelId="{91AC7DF4-7F06-49FC-B7DC-41295C12FBDB}" type="parTrans" cxnId="{2CE1413B-1783-4228-B2C0-2592D76EAE34}">
      <dgm:prSet/>
      <dgm:spPr/>
      <dgm:t>
        <a:bodyPr/>
        <a:lstStyle/>
        <a:p>
          <a:endParaRPr lang="en-US"/>
        </a:p>
      </dgm:t>
    </dgm:pt>
    <dgm:pt modelId="{1137AF28-6311-455A-A257-5EBCE01F918D}" type="sibTrans" cxnId="{2CE1413B-1783-4228-B2C0-2592D76EAE34}">
      <dgm:prSet/>
      <dgm:spPr/>
      <dgm:t>
        <a:bodyPr/>
        <a:lstStyle/>
        <a:p>
          <a:endParaRPr lang="en-US"/>
        </a:p>
      </dgm:t>
    </dgm:pt>
    <dgm:pt modelId="{8B518269-DF66-44B8-B3B5-F15E3339B846}">
      <dgm:prSet/>
      <dgm:spPr/>
      <dgm:t>
        <a:bodyPr/>
        <a:lstStyle/>
        <a:p>
          <a:pPr rtl="0"/>
          <a:r>
            <a:rPr lang="en-US" dirty="0" smtClean="0">
              <a:solidFill>
                <a:srgbClr val="002060"/>
              </a:solidFill>
            </a:rPr>
            <a:t>Reduced image noise</a:t>
          </a:r>
          <a:endParaRPr lang="en-US" dirty="0">
            <a:solidFill>
              <a:srgbClr val="002060"/>
            </a:solidFill>
          </a:endParaRPr>
        </a:p>
      </dgm:t>
    </dgm:pt>
    <dgm:pt modelId="{FF0EC143-2D45-4EED-957A-12D8A3946D99}" type="parTrans" cxnId="{131E257A-F686-4AFE-BACD-BA65F5B52060}">
      <dgm:prSet/>
      <dgm:spPr/>
      <dgm:t>
        <a:bodyPr/>
        <a:lstStyle/>
        <a:p>
          <a:endParaRPr lang="en-US"/>
        </a:p>
      </dgm:t>
    </dgm:pt>
    <dgm:pt modelId="{17A158CE-CB2A-4D08-844C-77A001C887C2}" type="sibTrans" cxnId="{131E257A-F686-4AFE-BACD-BA65F5B52060}">
      <dgm:prSet/>
      <dgm:spPr/>
      <dgm:t>
        <a:bodyPr/>
        <a:lstStyle/>
        <a:p>
          <a:endParaRPr lang="en-US"/>
        </a:p>
      </dgm:t>
    </dgm:pt>
    <dgm:pt modelId="{D7121C4E-B5AA-423A-83AB-D799F7730014}">
      <dgm:prSet/>
      <dgm:spPr/>
      <dgm:t>
        <a:bodyPr/>
        <a:lstStyle/>
        <a:p>
          <a:pPr rtl="0"/>
          <a:r>
            <a:rPr lang="en-US" dirty="0" smtClean="0">
              <a:solidFill>
                <a:srgbClr val="002060"/>
              </a:solidFill>
            </a:rPr>
            <a:t>Reduced image blur</a:t>
          </a:r>
          <a:endParaRPr lang="en-US" dirty="0">
            <a:solidFill>
              <a:srgbClr val="002060"/>
            </a:solidFill>
          </a:endParaRPr>
        </a:p>
      </dgm:t>
    </dgm:pt>
    <dgm:pt modelId="{93F5090C-0571-4E76-9A38-9D8387414546}" type="parTrans" cxnId="{03612EE2-E364-4C16-8034-55D6F8649607}">
      <dgm:prSet/>
      <dgm:spPr/>
      <dgm:t>
        <a:bodyPr/>
        <a:lstStyle/>
        <a:p>
          <a:endParaRPr lang="en-US"/>
        </a:p>
      </dgm:t>
    </dgm:pt>
    <dgm:pt modelId="{EC6DCE21-A0E0-4FE6-B78C-3DCCB4E56C83}" type="sibTrans" cxnId="{03612EE2-E364-4C16-8034-55D6F8649607}">
      <dgm:prSet/>
      <dgm:spPr/>
      <dgm:t>
        <a:bodyPr/>
        <a:lstStyle/>
        <a:p>
          <a:endParaRPr lang="en-US"/>
        </a:p>
      </dgm:t>
    </dgm:pt>
    <dgm:pt modelId="{F2DB5746-56AE-4B63-B46D-58D39F464812}">
      <dgm:prSet/>
      <dgm:spPr/>
      <dgm:t>
        <a:bodyPr/>
        <a:lstStyle/>
        <a:p>
          <a:pPr rtl="0"/>
          <a:r>
            <a:rPr lang="en-US" dirty="0" smtClean="0">
              <a:solidFill>
                <a:srgbClr val="002060"/>
              </a:solidFill>
            </a:rPr>
            <a:t>Improved appearance of skin line</a:t>
          </a:r>
          <a:endParaRPr lang="en-US" dirty="0">
            <a:solidFill>
              <a:srgbClr val="002060"/>
            </a:solidFill>
          </a:endParaRPr>
        </a:p>
      </dgm:t>
    </dgm:pt>
    <dgm:pt modelId="{E63BEE6B-4411-4C7B-AFD2-15C8337616D4}" type="parTrans" cxnId="{0FC14DBD-EE6E-47B1-9A98-822D4BA4D774}">
      <dgm:prSet/>
      <dgm:spPr/>
      <dgm:t>
        <a:bodyPr/>
        <a:lstStyle/>
        <a:p>
          <a:endParaRPr lang="en-US"/>
        </a:p>
      </dgm:t>
    </dgm:pt>
    <dgm:pt modelId="{F1970A39-8CD6-48BC-8077-A4A22B3F40F2}" type="sibTrans" cxnId="{0FC14DBD-EE6E-47B1-9A98-822D4BA4D774}">
      <dgm:prSet/>
      <dgm:spPr/>
      <dgm:t>
        <a:bodyPr/>
        <a:lstStyle/>
        <a:p>
          <a:endParaRPr lang="en-US"/>
        </a:p>
      </dgm:t>
    </dgm:pt>
    <dgm:pt modelId="{4B3A266D-7051-43DB-B7AD-B5F278ABBF11}">
      <dgm:prSet/>
      <dgm:spPr/>
      <dgm:t>
        <a:bodyPr/>
        <a:lstStyle/>
        <a:p>
          <a:pPr rtl="0"/>
          <a:r>
            <a:rPr lang="en-US" smtClean="0">
              <a:solidFill>
                <a:srgbClr val="002060"/>
              </a:solidFill>
            </a:rPr>
            <a:t>Improvement in overall contrast</a:t>
          </a:r>
          <a:endParaRPr lang="en-US">
            <a:solidFill>
              <a:srgbClr val="002060"/>
            </a:solidFill>
          </a:endParaRPr>
        </a:p>
      </dgm:t>
    </dgm:pt>
    <dgm:pt modelId="{1B5DCA38-5446-49F0-A539-A10F0178A2EB}" type="parTrans" cxnId="{1D919CD0-EE63-498C-A861-B10BA2EF1737}">
      <dgm:prSet/>
      <dgm:spPr/>
      <dgm:t>
        <a:bodyPr/>
        <a:lstStyle/>
        <a:p>
          <a:endParaRPr lang="en-US"/>
        </a:p>
      </dgm:t>
    </dgm:pt>
    <dgm:pt modelId="{DC76F61B-6877-4EAD-89E2-72981DE5FF85}" type="sibTrans" cxnId="{1D919CD0-EE63-498C-A861-B10BA2EF1737}">
      <dgm:prSet/>
      <dgm:spPr/>
      <dgm:t>
        <a:bodyPr/>
        <a:lstStyle/>
        <a:p>
          <a:endParaRPr lang="en-US"/>
        </a:p>
      </dgm:t>
    </dgm:pt>
    <dgm:pt modelId="{E0CAA249-D62B-46E7-9BEC-64A8DCCDAB1C}">
      <dgm:prSet/>
      <dgm:spPr/>
      <dgm:t>
        <a:bodyPr/>
        <a:lstStyle/>
        <a:p>
          <a:pPr rtl="0"/>
          <a:r>
            <a:rPr lang="en-US" dirty="0" smtClean="0">
              <a:solidFill>
                <a:srgbClr val="002060"/>
              </a:solidFill>
            </a:rPr>
            <a:t>Reduction in bright object artifacts</a:t>
          </a:r>
          <a:endParaRPr lang="en-US" dirty="0">
            <a:solidFill>
              <a:srgbClr val="002060"/>
            </a:solidFill>
          </a:endParaRPr>
        </a:p>
      </dgm:t>
    </dgm:pt>
    <dgm:pt modelId="{B7878EFF-BFAC-429E-9B25-54A3883D69C3}" type="parTrans" cxnId="{9FA094E9-7EF8-46E7-BA70-77E9A51571BC}">
      <dgm:prSet/>
      <dgm:spPr/>
      <dgm:t>
        <a:bodyPr/>
        <a:lstStyle/>
        <a:p>
          <a:endParaRPr lang="en-US"/>
        </a:p>
      </dgm:t>
    </dgm:pt>
    <dgm:pt modelId="{F2B92D68-FD04-4E12-86F0-4B5746541882}" type="sibTrans" cxnId="{9FA094E9-7EF8-46E7-BA70-77E9A51571BC}">
      <dgm:prSet/>
      <dgm:spPr/>
      <dgm:t>
        <a:bodyPr/>
        <a:lstStyle/>
        <a:p>
          <a:endParaRPr lang="en-US"/>
        </a:p>
      </dgm:t>
    </dgm:pt>
    <dgm:pt modelId="{120FA542-7B6C-49AD-9596-9C16EE06A6B8}">
      <dgm:prSet/>
      <dgm:spPr/>
      <dgm:t>
        <a:bodyPr/>
        <a:lstStyle/>
        <a:p>
          <a:pPr rtl="0"/>
          <a:r>
            <a:rPr lang="en-US" b="1" u="none" dirty="0" smtClean="0"/>
            <a:t>Lesion visibility</a:t>
          </a:r>
          <a:endParaRPr lang="en-US" u="none" dirty="0"/>
        </a:p>
      </dgm:t>
    </dgm:pt>
    <dgm:pt modelId="{7831EE59-F28B-4417-BDD6-570C69A7D847}" type="parTrans" cxnId="{4AA28165-4573-45B3-8FFA-E0E9B63D9634}">
      <dgm:prSet/>
      <dgm:spPr/>
      <dgm:t>
        <a:bodyPr/>
        <a:lstStyle/>
        <a:p>
          <a:endParaRPr lang="en-US"/>
        </a:p>
      </dgm:t>
    </dgm:pt>
    <dgm:pt modelId="{F6BBC43C-95F8-4C9A-9FE6-C8B886C64654}" type="sibTrans" cxnId="{4AA28165-4573-45B3-8FFA-E0E9B63D9634}">
      <dgm:prSet/>
      <dgm:spPr/>
      <dgm:t>
        <a:bodyPr/>
        <a:lstStyle/>
        <a:p>
          <a:endParaRPr lang="en-US"/>
        </a:p>
      </dgm:t>
    </dgm:pt>
    <dgm:pt modelId="{6E62FBB1-2525-449F-9BBA-1544E4A80C3D}">
      <dgm:prSet/>
      <dgm:spPr/>
      <dgm:t>
        <a:bodyPr/>
        <a:lstStyle/>
        <a:p>
          <a:pPr rtl="0"/>
          <a:r>
            <a:rPr lang="en-US" dirty="0" smtClean="0">
              <a:solidFill>
                <a:srgbClr val="002060"/>
              </a:solidFill>
            </a:rPr>
            <a:t>Clearer delineation of mass margins</a:t>
          </a:r>
          <a:endParaRPr lang="en-US" dirty="0">
            <a:solidFill>
              <a:srgbClr val="002060"/>
            </a:solidFill>
          </a:endParaRPr>
        </a:p>
      </dgm:t>
    </dgm:pt>
    <dgm:pt modelId="{C0BB7EEF-14BF-4E49-A3BF-21360EE4C5C9}" type="parTrans" cxnId="{C6190A2D-75BA-459D-A99C-F563618AF1A6}">
      <dgm:prSet/>
      <dgm:spPr/>
      <dgm:t>
        <a:bodyPr/>
        <a:lstStyle/>
        <a:p>
          <a:endParaRPr lang="en-US"/>
        </a:p>
      </dgm:t>
    </dgm:pt>
    <dgm:pt modelId="{2B4FFADA-35E6-4A5E-83AE-DC80092B20DB}" type="sibTrans" cxnId="{C6190A2D-75BA-459D-A99C-F563618AF1A6}">
      <dgm:prSet/>
      <dgm:spPr/>
      <dgm:t>
        <a:bodyPr/>
        <a:lstStyle/>
        <a:p>
          <a:endParaRPr lang="en-US"/>
        </a:p>
      </dgm:t>
    </dgm:pt>
    <dgm:pt modelId="{BB112C3C-A1D2-4CD9-B6BE-4AC9B7456665}">
      <dgm:prSet/>
      <dgm:spPr/>
      <dgm:t>
        <a:bodyPr/>
        <a:lstStyle/>
        <a:p>
          <a:pPr rtl="0"/>
          <a:r>
            <a:rPr lang="en-US" dirty="0" smtClean="0">
              <a:solidFill>
                <a:srgbClr val="002060"/>
              </a:solidFill>
            </a:rPr>
            <a:t>Enhanced spiculations for certain subtle distortions</a:t>
          </a:r>
          <a:endParaRPr lang="en-US" dirty="0">
            <a:solidFill>
              <a:srgbClr val="002060"/>
            </a:solidFill>
          </a:endParaRPr>
        </a:p>
      </dgm:t>
    </dgm:pt>
    <dgm:pt modelId="{D0EE4CD1-A828-4E0A-B99F-0DABB0EC41A0}" type="parTrans" cxnId="{A078FC40-DACE-42CF-A1FE-A4B1B6C66217}">
      <dgm:prSet/>
      <dgm:spPr/>
      <dgm:t>
        <a:bodyPr/>
        <a:lstStyle/>
        <a:p>
          <a:endParaRPr lang="en-US"/>
        </a:p>
      </dgm:t>
    </dgm:pt>
    <dgm:pt modelId="{63A4C6AE-2314-4E95-8666-E70C620E11CD}" type="sibTrans" cxnId="{A078FC40-DACE-42CF-A1FE-A4B1B6C66217}">
      <dgm:prSet/>
      <dgm:spPr/>
      <dgm:t>
        <a:bodyPr/>
        <a:lstStyle/>
        <a:p>
          <a:endParaRPr lang="en-US"/>
        </a:p>
      </dgm:t>
    </dgm:pt>
    <dgm:pt modelId="{0108C902-74EE-456C-9CE7-5857F25F8457}">
      <dgm:prSet/>
      <dgm:spPr/>
      <dgm:t>
        <a:bodyPr/>
        <a:lstStyle/>
        <a:p>
          <a:pPr rtl="0"/>
          <a:r>
            <a:rPr lang="en-US" dirty="0" smtClean="0">
              <a:solidFill>
                <a:srgbClr val="002060"/>
              </a:solidFill>
            </a:rPr>
            <a:t>Improvement in visibility of small micro-calcifications</a:t>
          </a:r>
          <a:endParaRPr lang="en-US" dirty="0">
            <a:solidFill>
              <a:srgbClr val="002060"/>
            </a:solidFill>
          </a:endParaRPr>
        </a:p>
      </dgm:t>
    </dgm:pt>
    <dgm:pt modelId="{5C968227-3966-48FE-91BB-C4AC6F8E6192}" type="parTrans" cxnId="{32120B07-0523-41E3-8E32-4EE4D2A84D54}">
      <dgm:prSet/>
      <dgm:spPr/>
      <dgm:t>
        <a:bodyPr/>
        <a:lstStyle/>
        <a:p>
          <a:endParaRPr lang="en-US"/>
        </a:p>
      </dgm:t>
    </dgm:pt>
    <dgm:pt modelId="{9C216562-D73A-43BB-9EE0-5B665967B5F6}" type="sibTrans" cxnId="{32120B07-0523-41E3-8E32-4EE4D2A84D54}">
      <dgm:prSet/>
      <dgm:spPr/>
      <dgm:t>
        <a:bodyPr/>
        <a:lstStyle/>
        <a:p>
          <a:endParaRPr lang="en-US"/>
        </a:p>
      </dgm:t>
    </dgm:pt>
    <dgm:pt modelId="{A6100167-07F2-4483-86D8-47AB5C47DE42}" type="pres">
      <dgm:prSet presAssocID="{1B9BACA1-ED64-4067-9A02-D80F6D65BE36}" presName="linear" presStyleCnt="0">
        <dgm:presLayoutVars>
          <dgm:animLvl val="lvl"/>
          <dgm:resizeHandles val="exact"/>
        </dgm:presLayoutVars>
      </dgm:prSet>
      <dgm:spPr/>
      <dgm:t>
        <a:bodyPr/>
        <a:lstStyle/>
        <a:p>
          <a:endParaRPr lang="en-US"/>
        </a:p>
      </dgm:t>
    </dgm:pt>
    <dgm:pt modelId="{C3E44453-964C-492E-A5CB-0019F0F50B83}" type="pres">
      <dgm:prSet presAssocID="{9DBB6AF5-AD2B-4F15-B09F-15D2F67A5C76}" presName="parentText" presStyleLbl="node1" presStyleIdx="0" presStyleCnt="2">
        <dgm:presLayoutVars>
          <dgm:chMax val="0"/>
          <dgm:bulletEnabled val="1"/>
        </dgm:presLayoutVars>
      </dgm:prSet>
      <dgm:spPr/>
      <dgm:t>
        <a:bodyPr/>
        <a:lstStyle/>
        <a:p>
          <a:endParaRPr lang="en-US"/>
        </a:p>
      </dgm:t>
    </dgm:pt>
    <dgm:pt modelId="{59257996-E1A2-46CC-B6C0-74FB14A87441}" type="pres">
      <dgm:prSet presAssocID="{9DBB6AF5-AD2B-4F15-B09F-15D2F67A5C76}" presName="childText" presStyleLbl="revTx" presStyleIdx="0" presStyleCnt="2">
        <dgm:presLayoutVars>
          <dgm:bulletEnabled val="1"/>
        </dgm:presLayoutVars>
      </dgm:prSet>
      <dgm:spPr/>
      <dgm:t>
        <a:bodyPr/>
        <a:lstStyle/>
        <a:p>
          <a:endParaRPr lang="en-US"/>
        </a:p>
      </dgm:t>
    </dgm:pt>
    <dgm:pt modelId="{21D2E969-E428-4EE7-9187-0FDA3509DE5F}" type="pres">
      <dgm:prSet presAssocID="{120FA542-7B6C-49AD-9596-9C16EE06A6B8}" presName="parentText" presStyleLbl="node1" presStyleIdx="1" presStyleCnt="2">
        <dgm:presLayoutVars>
          <dgm:chMax val="0"/>
          <dgm:bulletEnabled val="1"/>
        </dgm:presLayoutVars>
      </dgm:prSet>
      <dgm:spPr/>
      <dgm:t>
        <a:bodyPr/>
        <a:lstStyle/>
        <a:p>
          <a:endParaRPr lang="en-US"/>
        </a:p>
      </dgm:t>
    </dgm:pt>
    <dgm:pt modelId="{1F4845DF-F0EB-49E4-B684-87B472AAC64F}" type="pres">
      <dgm:prSet presAssocID="{120FA542-7B6C-49AD-9596-9C16EE06A6B8}" presName="childText" presStyleLbl="revTx" presStyleIdx="1" presStyleCnt="2">
        <dgm:presLayoutVars>
          <dgm:bulletEnabled val="1"/>
        </dgm:presLayoutVars>
      </dgm:prSet>
      <dgm:spPr/>
      <dgm:t>
        <a:bodyPr/>
        <a:lstStyle/>
        <a:p>
          <a:endParaRPr lang="en-US"/>
        </a:p>
      </dgm:t>
    </dgm:pt>
  </dgm:ptLst>
  <dgm:cxnLst>
    <dgm:cxn modelId="{32120B07-0523-41E3-8E32-4EE4D2A84D54}" srcId="{120FA542-7B6C-49AD-9596-9C16EE06A6B8}" destId="{0108C902-74EE-456C-9CE7-5857F25F8457}" srcOrd="2" destOrd="0" parTransId="{5C968227-3966-48FE-91BB-C4AC6F8E6192}" sibTransId="{9C216562-D73A-43BB-9EE0-5B665967B5F6}"/>
    <dgm:cxn modelId="{C6190A2D-75BA-459D-A99C-F563618AF1A6}" srcId="{120FA542-7B6C-49AD-9596-9C16EE06A6B8}" destId="{6E62FBB1-2525-449F-9BBA-1544E4A80C3D}" srcOrd="0" destOrd="0" parTransId="{C0BB7EEF-14BF-4E49-A3BF-21360EE4C5C9}" sibTransId="{2B4FFADA-35E6-4A5E-83AE-DC80092B20DB}"/>
    <dgm:cxn modelId="{2CE1413B-1783-4228-B2C0-2592D76EAE34}" srcId="{9DBB6AF5-AD2B-4F15-B09F-15D2F67A5C76}" destId="{69529E36-93A3-4867-A7D1-9B10861EB59C}" srcOrd="0" destOrd="0" parTransId="{91AC7DF4-7F06-49FC-B7DC-41295C12FBDB}" sibTransId="{1137AF28-6311-455A-A257-5EBCE01F918D}"/>
    <dgm:cxn modelId="{FFDBAB07-1693-4C06-A85B-2C21882E0E52}" type="presOf" srcId="{6E62FBB1-2525-449F-9BBA-1544E4A80C3D}" destId="{1F4845DF-F0EB-49E4-B684-87B472AAC64F}" srcOrd="0" destOrd="0" presId="urn:microsoft.com/office/officeart/2005/8/layout/vList2"/>
    <dgm:cxn modelId="{A078FC40-DACE-42CF-A1FE-A4B1B6C66217}" srcId="{120FA542-7B6C-49AD-9596-9C16EE06A6B8}" destId="{BB112C3C-A1D2-4CD9-B6BE-4AC9B7456665}" srcOrd="1" destOrd="0" parTransId="{D0EE4CD1-A828-4E0A-B99F-0DABB0EC41A0}" sibTransId="{63A4C6AE-2314-4E95-8666-E70C620E11CD}"/>
    <dgm:cxn modelId="{740E57ED-93C8-4AF6-9ACE-29C8A6A4ACCD}" type="presOf" srcId="{120FA542-7B6C-49AD-9596-9C16EE06A6B8}" destId="{21D2E969-E428-4EE7-9187-0FDA3509DE5F}" srcOrd="0" destOrd="0" presId="urn:microsoft.com/office/officeart/2005/8/layout/vList2"/>
    <dgm:cxn modelId="{8F631721-D74A-48DD-A670-192D14B20816}" type="presOf" srcId="{0108C902-74EE-456C-9CE7-5857F25F8457}" destId="{1F4845DF-F0EB-49E4-B684-87B472AAC64F}" srcOrd="0" destOrd="2" presId="urn:microsoft.com/office/officeart/2005/8/layout/vList2"/>
    <dgm:cxn modelId="{394B9CE1-19D5-4BBE-85EF-6D04F4B01454}" type="presOf" srcId="{1B9BACA1-ED64-4067-9A02-D80F6D65BE36}" destId="{A6100167-07F2-4483-86D8-47AB5C47DE42}" srcOrd="0" destOrd="0" presId="urn:microsoft.com/office/officeart/2005/8/layout/vList2"/>
    <dgm:cxn modelId="{131E257A-F686-4AFE-BACD-BA65F5B52060}" srcId="{9DBB6AF5-AD2B-4F15-B09F-15D2F67A5C76}" destId="{8B518269-DF66-44B8-B3B5-F15E3339B846}" srcOrd="1" destOrd="0" parTransId="{FF0EC143-2D45-4EED-957A-12D8A3946D99}" sibTransId="{17A158CE-CB2A-4D08-844C-77A001C887C2}"/>
    <dgm:cxn modelId="{03B841D7-A4E6-4BA4-AE7A-CC219A094099}" srcId="{1B9BACA1-ED64-4067-9A02-D80F6D65BE36}" destId="{9DBB6AF5-AD2B-4F15-B09F-15D2F67A5C76}" srcOrd="0" destOrd="0" parTransId="{665BA595-099F-44C3-9D3D-50DD381AA746}" sibTransId="{03083CF2-8575-4552-8F08-DE75B1B60D08}"/>
    <dgm:cxn modelId="{3BB483D2-95F8-4500-AA9C-44F4933DC080}" type="presOf" srcId="{4B3A266D-7051-43DB-B7AD-B5F278ABBF11}" destId="{59257996-E1A2-46CC-B6C0-74FB14A87441}" srcOrd="0" destOrd="4" presId="urn:microsoft.com/office/officeart/2005/8/layout/vList2"/>
    <dgm:cxn modelId="{93BD3EB5-4DB7-490F-85B9-CFFC81093353}" type="presOf" srcId="{9DBB6AF5-AD2B-4F15-B09F-15D2F67A5C76}" destId="{C3E44453-964C-492E-A5CB-0019F0F50B83}" srcOrd="0" destOrd="0" presId="urn:microsoft.com/office/officeart/2005/8/layout/vList2"/>
    <dgm:cxn modelId="{03612EE2-E364-4C16-8034-55D6F8649607}" srcId="{9DBB6AF5-AD2B-4F15-B09F-15D2F67A5C76}" destId="{D7121C4E-B5AA-423A-83AB-D799F7730014}" srcOrd="2" destOrd="0" parTransId="{93F5090C-0571-4E76-9A38-9D8387414546}" sibTransId="{EC6DCE21-A0E0-4FE6-B78C-3DCCB4E56C83}"/>
    <dgm:cxn modelId="{4AA28165-4573-45B3-8FFA-E0E9B63D9634}" srcId="{1B9BACA1-ED64-4067-9A02-D80F6D65BE36}" destId="{120FA542-7B6C-49AD-9596-9C16EE06A6B8}" srcOrd="1" destOrd="0" parTransId="{7831EE59-F28B-4417-BDD6-570C69A7D847}" sibTransId="{F6BBC43C-95F8-4C9A-9FE6-C8B886C64654}"/>
    <dgm:cxn modelId="{1D919CD0-EE63-498C-A861-B10BA2EF1737}" srcId="{9DBB6AF5-AD2B-4F15-B09F-15D2F67A5C76}" destId="{4B3A266D-7051-43DB-B7AD-B5F278ABBF11}" srcOrd="4" destOrd="0" parTransId="{1B5DCA38-5446-49F0-A539-A10F0178A2EB}" sibTransId="{DC76F61B-6877-4EAD-89E2-72981DE5FF85}"/>
    <dgm:cxn modelId="{EEB6FB76-F9C4-492A-975E-4907567B8413}" type="presOf" srcId="{E0CAA249-D62B-46E7-9BEC-64A8DCCDAB1C}" destId="{59257996-E1A2-46CC-B6C0-74FB14A87441}" srcOrd="0" destOrd="5" presId="urn:microsoft.com/office/officeart/2005/8/layout/vList2"/>
    <dgm:cxn modelId="{2260545A-3050-4B50-9DD8-858F86C7811F}" type="presOf" srcId="{D7121C4E-B5AA-423A-83AB-D799F7730014}" destId="{59257996-E1A2-46CC-B6C0-74FB14A87441}" srcOrd="0" destOrd="2" presId="urn:microsoft.com/office/officeart/2005/8/layout/vList2"/>
    <dgm:cxn modelId="{9FA094E9-7EF8-46E7-BA70-77E9A51571BC}" srcId="{9DBB6AF5-AD2B-4F15-B09F-15D2F67A5C76}" destId="{E0CAA249-D62B-46E7-9BEC-64A8DCCDAB1C}" srcOrd="5" destOrd="0" parTransId="{B7878EFF-BFAC-429E-9B25-54A3883D69C3}" sibTransId="{F2B92D68-FD04-4E12-86F0-4B5746541882}"/>
    <dgm:cxn modelId="{F5FBC9BF-253C-431E-BC7D-9A61EFF91FCD}" type="presOf" srcId="{69529E36-93A3-4867-A7D1-9B10861EB59C}" destId="{59257996-E1A2-46CC-B6C0-74FB14A87441}" srcOrd="0" destOrd="0" presId="urn:microsoft.com/office/officeart/2005/8/layout/vList2"/>
    <dgm:cxn modelId="{9A34D97A-F5A7-482A-9D8A-90ABBDBADF59}" type="presOf" srcId="{BB112C3C-A1D2-4CD9-B6BE-4AC9B7456665}" destId="{1F4845DF-F0EB-49E4-B684-87B472AAC64F}" srcOrd="0" destOrd="1" presId="urn:microsoft.com/office/officeart/2005/8/layout/vList2"/>
    <dgm:cxn modelId="{0FC14DBD-EE6E-47B1-9A98-822D4BA4D774}" srcId="{9DBB6AF5-AD2B-4F15-B09F-15D2F67A5C76}" destId="{F2DB5746-56AE-4B63-B46D-58D39F464812}" srcOrd="3" destOrd="0" parTransId="{E63BEE6B-4411-4C7B-AFD2-15C8337616D4}" sibTransId="{F1970A39-8CD6-48BC-8077-A4A22B3F40F2}"/>
    <dgm:cxn modelId="{F7FB4E34-C2D4-4131-B00C-3C5E94143FDC}" type="presOf" srcId="{F2DB5746-56AE-4B63-B46D-58D39F464812}" destId="{59257996-E1A2-46CC-B6C0-74FB14A87441}" srcOrd="0" destOrd="3" presId="urn:microsoft.com/office/officeart/2005/8/layout/vList2"/>
    <dgm:cxn modelId="{52FB0D6B-3AB9-4816-9F1F-A307C14DE9E5}" type="presOf" srcId="{8B518269-DF66-44B8-B3B5-F15E3339B846}" destId="{59257996-E1A2-46CC-B6C0-74FB14A87441}" srcOrd="0" destOrd="1" presId="urn:microsoft.com/office/officeart/2005/8/layout/vList2"/>
    <dgm:cxn modelId="{00F8E4DE-916D-4C17-B59C-4D632A9D09D3}" type="presParOf" srcId="{A6100167-07F2-4483-86D8-47AB5C47DE42}" destId="{C3E44453-964C-492E-A5CB-0019F0F50B83}" srcOrd="0" destOrd="0" presId="urn:microsoft.com/office/officeart/2005/8/layout/vList2"/>
    <dgm:cxn modelId="{ED079AEF-AC6E-42BE-BAEB-3F63C39A5D9A}" type="presParOf" srcId="{A6100167-07F2-4483-86D8-47AB5C47DE42}" destId="{59257996-E1A2-46CC-B6C0-74FB14A87441}" srcOrd="1" destOrd="0" presId="urn:microsoft.com/office/officeart/2005/8/layout/vList2"/>
    <dgm:cxn modelId="{A7D27969-0F31-4EE4-B13C-A39CE1DBBEB3}" type="presParOf" srcId="{A6100167-07F2-4483-86D8-47AB5C47DE42}" destId="{21D2E969-E428-4EE7-9187-0FDA3509DE5F}" srcOrd="2" destOrd="0" presId="urn:microsoft.com/office/officeart/2005/8/layout/vList2"/>
    <dgm:cxn modelId="{DDC0EABC-66A6-46E5-AE1B-6955123C4C4A}" type="presParOf" srcId="{A6100167-07F2-4483-86D8-47AB5C47DE42}" destId="{1F4845DF-F0EB-49E4-B684-87B472AAC64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D2FEB5E-14A9-418E-BCF6-76C971512E36}"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2F09D6A4-D90E-4FAD-884A-FF41E6026313}">
      <dgm:prSet phldrT="[Text]">
        <dgm:style>
          <a:lnRef idx="2">
            <a:schemeClr val="accent4"/>
          </a:lnRef>
          <a:fillRef idx="1">
            <a:schemeClr val="lt1"/>
          </a:fillRef>
          <a:effectRef idx="0">
            <a:schemeClr val="accent4"/>
          </a:effectRef>
          <a:fontRef idx="minor">
            <a:schemeClr val="dk1"/>
          </a:fontRef>
        </dgm:style>
      </dgm:prSet>
      <dgm:spPr/>
      <dgm:t>
        <a:bodyPr/>
        <a:lstStyle/>
        <a:p>
          <a:pPr algn="l"/>
          <a:r>
            <a:rPr lang="en-US" b="1" spc="113" dirty="0" smtClean="0">
              <a:solidFill>
                <a:srgbClr val="002060"/>
              </a:solidFill>
              <a:ea typeface="Open Sans" panose="020B0606030504020204" pitchFamily="34" charset="0"/>
              <a:cs typeface="Roboto Regular"/>
            </a:rPr>
            <a:t>Clarity HD is higher resolution than Hologic Standard Tomo</a:t>
          </a:r>
          <a:endParaRPr lang="en-US" dirty="0"/>
        </a:p>
      </dgm:t>
    </dgm:pt>
    <dgm:pt modelId="{3583AABC-0C6B-4EE9-A943-7C6652A014EB}" type="parTrans" cxnId="{030816A1-9D08-4137-8F07-94AA8664B475}">
      <dgm:prSet/>
      <dgm:spPr/>
      <dgm:t>
        <a:bodyPr/>
        <a:lstStyle/>
        <a:p>
          <a:endParaRPr lang="en-US"/>
        </a:p>
      </dgm:t>
    </dgm:pt>
    <dgm:pt modelId="{B3804262-DB73-4984-AC9C-26F6AAC79D58}" type="sibTrans" cxnId="{030816A1-9D08-4137-8F07-94AA8664B475}">
      <dgm:prSet/>
      <dgm:spPr/>
      <dgm:t>
        <a:bodyPr/>
        <a:lstStyle/>
        <a:p>
          <a:endParaRPr lang="en-US"/>
        </a:p>
      </dgm:t>
    </dgm:pt>
    <dgm:pt modelId="{C4959D1B-3120-4E0F-A34F-8DA27D7BA0FD}">
      <dgm:prSet phldrT="[Text]">
        <dgm:style>
          <a:lnRef idx="2">
            <a:schemeClr val="accent4"/>
          </a:lnRef>
          <a:fillRef idx="1">
            <a:schemeClr val="lt1"/>
          </a:fillRef>
          <a:effectRef idx="0">
            <a:schemeClr val="accent4"/>
          </a:effectRef>
          <a:fontRef idx="minor">
            <a:schemeClr val="dk1"/>
          </a:fontRef>
        </dgm:style>
      </dgm:prSet>
      <dgm:spPr/>
      <dgm:t>
        <a:bodyPr/>
        <a:lstStyle/>
        <a:p>
          <a:pPr algn="l"/>
          <a:r>
            <a:rPr lang="en-US" b="1" spc="113" dirty="0" smtClean="0">
              <a:solidFill>
                <a:srgbClr val="002060"/>
              </a:solidFill>
              <a:ea typeface="Open Sans" panose="020B0606030504020204" pitchFamily="34" charset="0"/>
              <a:cs typeface="Roboto Regular"/>
            </a:rPr>
            <a:t>Intelligent 2D</a:t>
          </a:r>
          <a:r>
            <a:rPr lang="en-US" b="1" spc="113" baseline="30000" dirty="0" smtClean="0">
              <a:solidFill>
                <a:srgbClr val="002060"/>
              </a:solidFill>
              <a:latin typeface="Arial" panose="020B0604020202020204" pitchFamily="34" charset="0"/>
              <a:ea typeface="Open Sans" panose="020B0606030504020204" pitchFamily="34" charset="0"/>
              <a:cs typeface="Arial" panose="020B0604020202020204" pitchFamily="34" charset="0"/>
            </a:rPr>
            <a:t>™</a:t>
          </a:r>
          <a:r>
            <a:rPr lang="en-US" b="1" spc="113" dirty="0" smtClean="0">
              <a:solidFill>
                <a:srgbClr val="002060"/>
              </a:solidFill>
              <a:ea typeface="Open Sans" panose="020B0606030504020204" pitchFamily="34" charset="0"/>
              <a:cs typeface="Roboto Regular"/>
            </a:rPr>
            <a:t> takes advantage of the high resolution of Clarity HD</a:t>
          </a:r>
          <a:r>
            <a:rPr lang="en-US" b="1" spc="113" baseline="30000" dirty="0" smtClean="0">
              <a:solidFill>
                <a:srgbClr val="002060"/>
              </a:solidFill>
              <a:latin typeface="Arial" panose="020B0604020202020204" pitchFamily="34" charset="0"/>
              <a:ea typeface="Open Sans" panose="020B0606030504020204" pitchFamily="34" charset="0"/>
              <a:cs typeface="Arial" panose="020B0604020202020204" pitchFamily="34" charset="0"/>
            </a:rPr>
            <a:t>™</a:t>
          </a:r>
          <a:endParaRPr lang="en-US" baseline="30000" dirty="0"/>
        </a:p>
      </dgm:t>
    </dgm:pt>
    <dgm:pt modelId="{37B2E7E6-987B-4488-941E-485C43304D90}" type="parTrans" cxnId="{E5020AAF-7BD3-4D6B-8C99-8FFB689FB08A}">
      <dgm:prSet/>
      <dgm:spPr/>
      <dgm:t>
        <a:bodyPr/>
        <a:lstStyle/>
        <a:p>
          <a:endParaRPr lang="en-US"/>
        </a:p>
      </dgm:t>
    </dgm:pt>
    <dgm:pt modelId="{532C98A5-6672-4C13-9570-8ACF2F2AD9B3}" type="sibTrans" cxnId="{E5020AAF-7BD3-4D6B-8C99-8FFB689FB08A}">
      <dgm:prSet/>
      <dgm:spPr/>
      <dgm:t>
        <a:bodyPr/>
        <a:lstStyle/>
        <a:p>
          <a:endParaRPr lang="en-US"/>
        </a:p>
      </dgm:t>
    </dgm:pt>
    <dgm:pt modelId="{2355706D-1520-4EC7-8435-ABC6778C0A7A}">
      <dgm:prSet phldrT="[Text]">
        <dgm:style>
          <a:lnRef idx="2">
            <a:schemeClr val="accent4"/>
          </a:lnRef>
          <a:fillRef idx="1">
            <a:schemeClr val="lt1"/>
          </a:fillRef>
          <a:effectRef idx="0">
            <a:schemeClr val="accent4"/>
          </a:effectRef>
          <a:fontRef idx="minor">
            <a:schemeClr val="dk1"/>
          </a:fontRef>
        </dgm:style>
      </dgm:prSet>
      <dgm:spPr/>
      <dgm:t>
        <a:bodyPr/>
        <a:lstStyle/>
        <a:p>
          <a:pPr algn="l"/>
          <a:r>
            <a:rPr lang="en-US" b="1" dirty="0" smtClean="0">
              <a:solidFill>
                <a:srgbClr val="002060"/>
              </a:solidFill>
            </a:rPr>
            <a:t>The improvement in image quality with the higher resolution tomo and synthesized 2D can be demonstrated</a:t>
          </a:r>
          <a:endParaRPr lang="en-US" b="1" dirty="0">
            <a:solidFill>
              <a:srgbClr val="002060"/>
            </a:solidFill>
          </a:endParaRPr>
        </a:p>
      </dgm:t>
    </dgm:pt>
    <dgm:pt modelId="{D5583BBC-3DE0-407E-9395-A5699D732CFB}" type="parTrans" cxnId="{F4AE005C-D350-44EC-BC47-B442B0F3F940}">
      <dgm:prSet/>
      <dgm:spPr/>
      <dgm:t>
        <a:bodyPr/>
        <a:lstStyle/>
        <a:p>
          <a:endParaRPr lang="en-US"/>
        </a:p>
      </dgm:t>
    </dgm:pt>
    <dgm:pt modelId="{772C3419-625F-4441-BEC5-C35C01ED2BC5}" type="sibTrans" cxnId="{F4AE005C-D350-44EC-BC47-B442B0F3F940}">
      <dgm:prSet/>
      <dgm:spPr/>
      <dgm:t>
        <a:bodyPr/>
        <a:lstStyle/>
        <a:p>
          <a:endParaRPr lang="en-US"/>
        </a:p>
      </dgm:t>
    </dgm:pt>
    <dgm:pt modelId="{867D571D-8B80-4B86-8068-786BD6BE52F1}" type="pres">
      <dgm:prSet presAssocID="{8D2FEB5E-14A9-418E-BCF6-76C971512E36}" presName="linearFlow" presStyleCnt="0">
        <dgm:presLayoutVars>
          <dgm:dir/>
          <dgm:resizeHandles val="exact"/>
        </dgm:presLayoutVars>
      </dgm:prSet>
      <dgm:spPr/>
      <dgm:t>
        <a:bodyPr/>
        <a:lstStyle/>
        <a:p>
          <a:endParaRPr lang="en-US"/>
        </a:p>
      </dgm:t>
    </dgm:pt>
    <dgm:pt modelId="{FAAE0AE5-1529-4C1C-B48E-5FD8154A26C1}" type="pres">
      <dgm:prSet presAssocID="{2F09D6A4-D90E-4FAD-884A-FF41E6026313}" presName="composite" presStyleCnt="0"/>
      <dgm:spPr/>
    </dgm:pt>
    <dgm:pt modelId="{02798C9A-6378-4E95-BE40-A4D12621EB87}" type="pres">
      <dgm:prSet presAssocID="{2F09D6A4-D90E-4FAD-884A-FF41E6026313}" presName="imgShp" presStyleLbl="fgImgPlace1" presStyleIdx="0" presStyleCnt="3"/>
      <dgm:spPr>
        <a:blipFill rotWithShape="1">
          <a:blip xmlns:r="http://schemas.openxmlformats.org/officeDocument/2006/relationships" r:embed="rId1"/>
          <a:stretch>
            <a:fillRect/>
          </a:stretch>
        </a:blipFill>
      </dgm:spPr>
    </dgm:pt>
    <dgm:pt modelId="{BC8C07D8-1146-4C19-B77F-CE994EA90139}" type="pres">
      <dgm:prSet presAssocID="{2F09D6A4-D90E-4FAD-884A-FF41E6026313}" presName="txShp" presStyleLbl="node1" presStyleIdx="0" presStyleCnt="3">
        <dgm:presLayoutVars>
          <dgm:bulletEnabled val="1"/>
        </dgm:presLayoutVars>
      </dgm:prSet>
      <dgm:spPr/>
      <dgm:t>
        <a:bodyPr/>
        <a:lstStyle/>
        <a:p>
          <a:endParaRPr lang="en-US"/>
        </a:p>
      </dgm:t>
    </dgm:pt>
    <dgm:pt modelId="{9C891F03-582C-452A-B5DE-555F93E57C73}" type="pres">
      <dgm:prSet presAssocID="{B3804262-DB73-4984-AC9C-26F6AAC79D58}" presName="spacing" presStyleCnt="0"/>
      <dgm:spPr/>
    </dgm:pt>
    <dgm:pt modelId="{C1ADD23B-5204-47D3-BC09-44F8414B32E9}" type="pres">
      <dgm:prSet presAssocID="{C4959D1B-3120-4E0F-A34F-8DA27D7BA0FD}" presName="composite" presStyleCnt="0"/>
      <dgm:spPr/>
    </dgm:pt>
    <dgm:pt modelId="{999E09C5-8C11-4E03-AF68-5186188C3860}" type="pres">
      <dgm:prSet presAssocID="{C4959D1B-3120-4E0F-A34F-8DA27D7BA0FD}" presName="imgShp" presStyleLbl="fgImgPlace1" presStyleIdx="1" presStyleCnt="3"/>
      <dgm:spPr>
        <a:blipFill rotWithShape="1">
          <a:blip xmlns:r="http://schemas.openxmlformats.org/officeDocument/2006/relationships" r:embed="rId1"/>
          <a:stretch>
            <a:fillRect/>
          </a:stretch>
        </a:blipFill>
      </dgm:spPr>
    </dgm:pt>
    <dgm:pt modelId="{8463C57B-70F8-4C54-8F81-5F46A21359F6}" type="pres">
      <dgm:prSet presAssocID="{C4959D1B-3120-4E0F-A34F-8DA27D7BA0FD}" presName="txShp" presStyleLbl="node1" presStyleIdx="1" presStyleCnt="3">
        <dgm:presLayoutVars>
          <dgm:bulletEnabled val="1"/>
        </dgm:presLayoutVars>
      </dgm:prSet>
      <dgm:spPr/>
      <dgm:t>
        <a:bodyPr/>
        <a:lstStyle/>
        <a:p>
          <a:endParaRPr lang="en-US"/>
        </a:p>
      </dgm:t>
    </dgm:pt>
    <dgm:pt modelId="{A8E4EBA8-1733-4C5B-9D00-A208654DC152}" type="pres">
      <dgm:prSet presAssocID="{532C98A5-6672-4C13-9570-8ACF2F2AD9B3}" presName="spacing" presStyleCnt="0"/>
      <dgm:spPr/>
    </dgm:pt>
    <dgm:pt modelId="{B988D262-E5C0-44C2-B6BA-42391A4B9F10}" type="pres">
      <dgm:prSet presAssocID="{2355706D-1520-4EC7-8435-ABC6778C0A7A}" presName="composite" presStyleCnt="0"/>
      <dgm:spPr/>
    </dgm:pt>
    <dgm:pt modelId="{E8969D91-D98F-4749-9D41-4B3A876F5930}" type="pres">
      <dgm:prSet presAssocID="{2355706D-1520-4EC7-8435-ABC6778C0A7A}" presName="imgShp" presStyleLbl="fgImgPlace1" presStyleIdx="2" presStyleCnt="3"/>
      <dgm:spPr>
        <a:blipFill rotWithShape="1">
          <a:blip xmlns:r="http://schemas.openxmlformats.org/officeDocument/2006/relationships" r:embed="rId1"/>
          <a:stretch>
            <a:fillRect/>
          </a:stretch>
        </a:blipFill>
      </dgm:spPr>
    </dgm:pt>
    <dgm:pt modelId="{A7601907-4D3D-443B-88DA-2A22D3ACD27A}" type="pres">
      <dgm:prSet presAssocID="{2355706D-1520-4EC7-8435-ABC6778C0A7A}" presName="txShp" presStyleLbl="node1" presStyleIdx="2" presStyleCnt="3">
        <dgm:presLayoutVars>
          <dgm:bulletEnabled val="1"/>
        </dgm:presLayoutVars>
      </dgm:prSet>
      <dgm:spPr/>
      <dgm:t>
        <a:bodyPr/>
        <a:lstStyle/>
        <a:p>
          <a:endParaRPr lang="en-US"/>
        </a:p>
      </dgm:t>
    </dgm:pt>
  </dgm:ptLst>
  <dgm:cxnLst>
    <dgm:cxn modelId="{E5020AAF-7BD3-4D6B-8C99-8FFB689FB08A}" srcId="{8D2FEB5E-14A9-418E-BCF6-76C971512E36}" destId="{C4959D1B-3120-4E0F-A34F-8DA27D7BA0FD}" srcOrd="1" destOrd="0" parTransId="{37B2E7E6-987B-4488-941E-485C43304D90}" sibTransId="{532C98A5-6672-4C13-9570-8ACF2F2AD9B3}"/>
    <dgm:cxn modelId="{DA4CEC7B-5912-494F-8B30-BE006A899FC4}" type="presOf" srcId="{8D2FEB5E-14A9-418E-BCF6-76C971512E36}" destId="{867D571D-8B80-4B86-8068-786BD6BE52F1}" srcOrd="0" destOrd="0" presId="urn:microsoft.com/office/officeart/2005/8/layout/vList3"/>
    <dgm:cxn modelId="{78B285C1-D9AF-4FD6-8867-4262E29D0F13}" type="presOf" srcId="{2F09D6A4-D90E-4FAD-884A-FF41E6026313}" destId="{BC8C07D8-1146-4C19-B77F-CE994EA90139}" srcOrd="0" destOrd="0" presId="urn:microsoft.com/office/officeart/2005/8/layout/vList3"/>
    <dgm:cxn modelId="{20FD19DD-AE23-49C9-8449-7262CA7119CB}" type="presOf" srcId="{2355706D-1520-4EC7-8435-ABC6778C0A7A}" destId="{A7601907-4D3D-443B-88DA-2A22D3ACD27A}" srcOrd="0" destOrd="0" presId="urn:microsoft.com/office/officeart/2005/8/layout/vList3"/>
    <dgm:cxn modelId="{F8684AC9-85A2-4B81-A646-473124018F48}" type="presOf" srcId="{C4959D1B-3120-4E0F-A34F-8DA27D7BA0FD}" destId="{8463C57B-70F8-4C54-8F81-5F46A21359F6}" srcOrd="0" destOrd="0" presId="urn:microsoft.com/office/officeart/2005/8/layout/vList3"/>
    <dgm:cxn modelId="{030816A1-9D08-4137-8F07-94AA8664B475}" srcId="{8D2FEB5E-14A9-418E-BCF6-76C971512E36}" destId="{2F09D6A4-D90E-4FAD-884A-FF41E6026313}" srcOrd="0" destOrd="0" parTransId="{3583AABC-0C6B-4EE9-A943-7C6652A014EB}" sibTransId="{B3804262-DB73-4984-AC9C-26F6AAC79D58}"/>
    <dgm:cxn modelId="{F4AE005C-D350-44EC-BC47-B442B0F3F940}" srcId="{8D2FEB5E-14A9-418E-BCF6-76C971512E36}" destId="{2355706D-1520-4EC7-8435-ABC6778C0A7A}" srcOrd="2" destOrd="0" parTransId="{D5583BBC-3DE0-407E-9395-A5699D732CFB}" sibTransId="{772C3419-625F-4441-BEC5-C35C01ED2BC5}"/>
    <dgm:cxn modelId="{0EFF1D65-F891-4BB6-85A3-9BF73B19AA2B}" type="presParOf" srcId="{867D571D-8B80-4B86-8068-786BD6BE52F1}" destId="{FAAE0AE5-1529-4C1C-B48E-5FD8154A26C1}" srcOrd="0" destOrd="0" presId="urn:microsoft.com/office/officeart/2005/8/layout/vList3"/>
    <dgm:cxn modelId="{3A2C3B9A-45D7-416B-BFED-EE16C1BD93C2}" type="presParOf" srcId="{FAAE0AE5-1529-4C1C-B48E-5FD8154A26C1}" destId="{02798C9A-6378-4E95-BE40-A4D12621EB87}" srcOrd="0" destOrd="0" presId="urn:microsoft.com/office/officeart/2005/8/layout/vList3"/>
    <dgm:cxn modelId="{ED3822F5-2FC0-4B12-9127-D40A198176FE}" type="presParOf" srcId="{FAAE0AE5-1529-4C1C-B48E-5FD8154A26C1}" destId="{BC8C07D8-1146-4C19-B77F-CE994EA90139}" srcOrd="1" destOrd="0" presId="urn:microsoft.com/office/officeart/2005/8/layout/vList3"/>
    <dgm:cxn modelId="{F90AB3D1-D45D-4FD2-BD36-CC3C50C103FF}" type="presParOf" srcId="{867D571D-8B80-4B86-8068-786BD6BE52F1}" destId="{9C891F03-582C-452A-B5DE-555F93E57C73}" srcOrd="1" destOrd="0" presId="urn:microsoft.com/office/officeart/2005/8/layout/vList3"/>
    <dgm:cxn modelId="{3C3C2FA2-727A-4A9F-ABCF-436D076FDE87}" type="presParOf" srcId="{867D571D-8B80-4B86-8068-786BD6BE52F1}" destId="{C1ADD23B-5204-47D3-BC09-44F8414B32E9}" srcOrd="2" destOrd="0" presId="urn:microsoft.com/office/officeart/2005/8/layout/vList3"/>
    <dgm:cxn modelId="{C705E043-ECD2-4BFD-B9F4-7C4B13A25C7C}" type="presParOf" srcId="{C1ADD23B-5204-47D3-BC09-44F8414B32E9}" destId="{999E09C5-8C11-4E03-AF68-5186188C3860}" srcOrd="0" destOrd="0" presId="urn:microsoft.com/office/officeart/2005/8/layout/vList3"/>
    <dgm:cxn modelId="{7F3F3B20-0FBD-4101-AD9D-3908E1A98B6F}" type="presParOf" srcId="{C1ADD23B-5204-47D3-BC09-44F8414B32E9}" destId="{8463C57B-70F8-4C54-8F81-5F46A21359F6}" srcOrd="1" destOrd="0" presId="urn:microsoft.com/office/officeart/2005/8/layout/vList3"/>
    <dgm:cxn modelId="{17281AD8-58B0-49AE-90B1-AE9C4FF4D94A}" type="presParOf" srcId="{867D571D-8B80-4B86-8068-786BD6BE52F1}" destId="{A8E4EBA8-1733-4C5B-9D00-A208654DC152}" srcOrd="3" destOrd="0" presId="urn:microsoft.com/office/officeart/2005/8/layout/vList3"/>
    <dgm:cxn modelId="{BC16FA9E-AB47-43D2-B3B4-0148A16B0CA1}" type="presParOf" srcId="{867D571D-8B80-4B86-8068-786BD6BE52F1}" destId="{B988D262-E5C0-44C2-B6BA-42391A4B9F10}" srcOrd="4" destOrd="0" presId="urn:microsoft.com/office/officeart/2005/8/layout/vList3"/>
    <dgm:cxn modelId="{C3AE063E-7D34-4B94-8C91-E1B01289A5A3}" type="presParOf" srcId="{B988D262-E5C0-44C2-B6BA-42391A4B9F10}" destId="{E8969D91-D98F-4749-9D41-4B3A876F5930}" srcOrd="0" destOrd="0" presId="urn:microsoft.com/office/officeart/2005/8/layout/vList3"/>
    <dgm:cxn modelId="{B91FB2CC-09E1-4753-AC43-8CBC3A32D850}" type="presParOf" srcId="{B988D262-E5C0-44C2-B6BA-42391A4B9F10}" destId="{A7601907-4D3D-443B-88DA-2A22D3ACD27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E0275E-F693-4FA4-BCA3-F8F5653DD48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EDE4CC0-32FC-49C1-9600-143898DA9FB2}">
      <dgm:prSet phldrT="[Text]" custT="1">
        <dgm:style>
          <a:lnRef idx="2">
            <a:schemeClr val="accent4"/>
          </a:lnRef>
          <a:fillRef idx="1">
            <a:schemeClr val="lt1"/>
          </a:fillRef>
          <a:effectRef idx="0">
            <a:schemeClr val="accent4"/>
          </a:effectRef>
          <a:fontRef idx="minor">
            <a:schemeClr val="dk1"/>
          </a:fontRef>
        </dgm:style>
      </dgm:prSet>
      <dgm:spPr/>
      <dgm:t>
        <a:bodyPr/>
        <a:lstStyle/>
        <a:p>
          <a:r>
            <a:rPr lang="en-US" sz="2400" b="1" dirty="0" smtClean="0">
              <a:solidFill>
                <a:srgbClr val="002060"/>
              </a:solidFill>
            </a:rPr>
            <a:t>Tomo scan acquired first</a:t>
          </a:r>
          <a:endParaRPr lang="en-US" sz="2400" b="1" dirty="0">
            <a:solidFill>
              <a:srgbClr val="002060"/>
            </a:solidFill>
          </a:endParaRPr>
        </a:p>
      </dgm:t>
    </dgm:pt>
    <dgm:pt modelId="{F97E234A-7F45-494C-BDB8-143D7B94C16D}" type="parTrans" cxnId="{9E0E1633-E8EB-4EB2-B7EC-79249A2677A3}">
      <dgm:prSet/>
      <dgm:spPr/>
      <dgm:t>
        <a:bodyPr/>
        <a:lstStyle/>
        <a:p>
          <a:endParaRPr lang="en-US"/>
        </a:p>
      </dgm:t>
    </dgm:pt>
    <dgm:pt modelId="{5FCBF0EB-14EA-497B-96D3-18CDD572B2F6}" type="sibTrans" cxnId="{9E0E1633-E8EB-4EB2-B7EC-79249A2677A3}">
      <dgm:prSet/>
      <dgm:spPr/>
      <dgm:t>
        <a:bodyPr/>
        <a:lstStyle/>
        <a:p>
          <a:endParaRPr lang="en-US"/>
        </a:p>
      </dgm:t>
    </dgm:pt>
    <dgm:pt modelId="{B5689CFD-0DCA-496B-A527-1DA12287CAC5}">
      <dgm:prSet phldrT="[Text]" custT="1"/>
      <dgm:spPr>
        <a:ln>
          <a:noFill/>
        </a:ln>
      </dgm:spPr>
      <dgm:t>
        <a:bodyPr/>
        <a:lstStyle/>
        <a:p>
          <a:r>
            <a:rPr lang="en-US" sz="2000" dirty="0" smtClean="0">
              <a:solidFill>
                <a:srgbClr val="002060"/>
              </a:solidFill>
            </a:rPr>
            <a:t>X-ray tube back to center</a:t>
          </a:r>
          <a:endParaRPr lang="en-US" sz="2000" dirty="0">
            <a:solidFill>
              <a:srgbClr val="002060"/>
            </a:solidFill>
          </a:endParaRPr>
        </a:p>
      </dgm:t>
    </dgm:pt>
    <dgm:pt modelId="{0FEC9E7B-A9B2-4D73-B30A-2E4B5EBF484B}" type="parTrans" cxnId="{9F7D46AE-CC87-44B1-A613-7720646F7709}">
      <dgm:prSet/>
      <dgm:spPr/>
      <dgm:t>
        <a:bodyPr/>
        <a:lstStyle/>
        <a:p>
          <a:endParaRPr lang="en-US"/>
        </a:p>
      </dgm:t>
    </dgm:pt>
    <dgm:pt modelId="{EC3109C2-252B-4BA3-8AC3-73508056873A}" type="sibTrans" cxnId="{9F7D46AE-CC87-44B1-A613-7720646F7709}">
      <dgm:prSet/>
      <dgm:spPr/>
      <dgm:t>
        <a:bodyPr/>
        <a:lstStyle/>
        <a:p>
          <a:endParaRPr lang="en-US"/>
        </a:p>
      </dgm:t>
    </dgm:pt>
    <dgm:pt modelId="{99052E4B-AA3D-4CCB-8EE3-D0689ECDFFF7}">
      <dgm:prSet phldrT="[Text]" custT="1">
        <dgm:style>
          <a:lnRef idx="2">
            <a:schemeClr val="accent4"/>
          </a:lnRef>
          <a:fillRef idx="1">
            <a:schemeClr val="lt1"/>
          </a:fillRef>
          <a:effectRef idx="0">
            <a:schemeClr val="accent4"/>
          </a:effectRef>
          <a:fontRef idx="minor">
            <a:schemeClr val="dk1"/>
          </a:fontRef>
        </dgm:style>
      </dgm:prSet>
      <dgm:spPr>
        <a:ln>
          <a:solidFill>
            <a:schemeClr val="accent4"/>
          </a:solidFill>
        </a:ln>
      </dgm:spPr>
      <dgm:t>
        <a:bodyPr/>
        <a:lstStyle/>
        <a:p>
          <a:r>
            <a:rPr lang="en-US" sz="2400" b="1" dirty="0" smtClean="0">
              <a:solidFill>
                <a:srgbClr val="002060"/>
              </a:solidFill>
            </a:rPr>
            <a:t>2D exposure</a:t>
          </a:r>
          <a:endParaRPr lang="en-US" sz="2400" b="1" dirty="0">
            <a:solidFill>
              <a:srgbClr val="002060"/>
            </a:solidFill>
          </a:endParaRPr>
        </a:p>
      </dgm:t>
    </dgm:pt>
    <dgm:pt modelId="{CFE2369E-E624-43E2-A96B-79058588E426}" type="parTrans" cxnId="{B115D8D3-73D6-4418-A37F-F911F0FA7EA5}">
      <dgm:prSet/>
      <dgm:spPr/>
      <dgm:t>
        <a:bodyPr/>
        <a:lstStyle/>
        <a:p>
          <a:endParaRPr lang="en-US"/>
        </a:p>
      </dgm:t>
    </dgm:pt>
    <dgm:pt modelId="{B2D37813-EEB2-48F0-9EF0-12A57A252CD5}" type="sibTrans" cxnId="{B115D8D3-73D6-4418-A37F-F911F0FA7EA5}">
      <dgm:prSet/>
      <dgm:spPr/>
      <dgm:t>
        <a:bodyPr/>
        <a:lstStyle/>
        <a:p>
          <a:endParaRPr lang="en-US"/>
        </a:p>
      </dgm:t>
    </dgm:pt>
    <dgm:pt modelId="{374E4A72-975B-4ACB-96BD-9E3383F77D53}">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r>
            <a:rPr lang="en-US" sz="2000" dirty="0" smtClean="0">
              <a:solidFill>
                <a:srgbClr val="002060"/>
              </a:solidFill>
            </a:rPr>
            <a:t>X-ray tube 15</a:t>
          </a:r>
          <a:r>
            <a:rPr lang="en-US" sz="2000" dirty="0" smtClean="0">
              <a:solidFill>
                <a:srgbClr val="002060"/>
              </a:solidFill>
              <a:latin typeface="Arial" panose="020B0604020202020204" pitchFamily="34" charset="0"/>
              <a:cs typeface="Arial" panose="020B0604020202020204" pitchFamily="34" charset="0"/>
            </a:rPr>
            <a:t>°</a:t>
          </a:r>
          <a:r>
            <a:rPr lang="en-US" sz="2000" dirty="0" smtClean="0">
              <a:solidFill>
                <a:srgbClr val="002060"/>
              </a:solidFill>
            </a:rPr>
            <a:t> sweep</a:t>
          </a:r>
          <a:endParaRPr lang="en-US" sz="2000" dirty="0">
            <a:solidFill>
              <a:srgbClr val="002060"/>
            </a:solidFill>
          </a:endParaRPr>
        </a:p>
      </dgm:t>
    </dgm:pt>
    <dgm:pt modelId="{C6CBF2B2-961C-4161-A505-87371773961C}" type="parTrans" cxnId="{FE8A0190-43A8-4988-B971-8394965E19F0}">
      <dgm:prSet/>
      <dgm:spPr/>
      <dgm:t>
        <a:bodyPr/>
        <a:lstStyle/>
        <a:p>
          <a:endParaRPr lang="en-US"/>
        </a:p>
      </dgm:t>
    </dgm:pt>
    <dgm:pt modelId="{74E09262-6CD0-4257-AA97-3D5D6D1FA8A6}" type="sibTrans" cxnId="{FE8A0190-43A8-4988-B971-8394965E19F0}">
      <dgm:prSet/>
      <dgm:spPr/>
      <dgm:t>
        <a:bodyPr/>
        <a:lstStyle/>
        <a:p>
          <a:endParaRPr lang="en-US"/>
        </a:p>
      </dgm:t>
    </dgm:pt>
    <dgm:pt modelId="{DBF25EE0-43D5-42F0-A58E-5848047446E3}">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r>
            <a:rPr lang="en-US" sz="2000" dirty="0" smtClean="0">
              <a:solidFill>
                <a:srgbClr val="002060"/>
              </a:solidFill>
            </a:rPr>
            <a:t>Grid retracted</a:t>
          </a:r>
          <a:endParaRPr lang="en-US" sz="2000" dirty="0">
            <a:solidFill>
              <a:srgbClr val="002060"/>
            </a:solidFill>
          </a:endParaRPr>
        </a:p>
      </dgm:t>
    </dgm:pt>
    <dgm:pt modelId="{DC3CFA8E-DB2B-4127-BE3C-A9FF7A3931A9}" type="parTrans" cxnId="{2570C737-117A-4DBB-96A7-636C89122D16}">
      <dgm:prSet/>
      <dgm:spPr/>
      <dgm:t>
        <a:bodyPr/>
        <a:lstStyle/>
        <a:p>
          <a:endParaRPr lang="en-US"/>
        </a:p>
      </dgm:t>
    </dgm:pt>
    <dgm:pt modelId="{DC06436A-E789-46B8-B5EB-E5D3A88D75C9}" type="sibTrans" cxnId="{2570C737-117A-4DBB-96A7-636C89122D16}">
      <dgm:prSet/>
      <dgm:spPr/>
      <dgm:t>
        <a:bodyPr/>
        <a:lstStyle/>
        <a:p>
          <a:endParaRPr lang="en-US"/>
        </a:p>
      </dgm:t>
    </dgm:pt>
    <dgm:pt modelId="{A52C1583-FC44-43DE-9241-F9AC5A7C0764}">
      <dgm:prSet phldrT="[Text]" custT="1">
        <dgm:style>
          <a:lnRef idx="2">
            <a:schemeClr val="accent4"/>
          </a:lnRef>
          <a:fillRef idx="1">
            <a:schemeClr val="lt1"/>
          </a:fillRef>
          <a:effectRef idx="0">
            <a:schemeClr val="accent4"/>
          </a:effectRef>
          <a:fontRef idx="minor">
            <a:schemeClr val="dk1"/>
          </a:fontRef>
        </dgm:style>
      </dgm:prSet>
      <dgm:spPr/>
      <dgm:t>
        <a:bodyPr/>
        <a:lstStyle/>
        <a:p>
          <a:r>
            <a:rPr lang="en-US" sz="2400" b="1" dirty="0" smtClean="0">
              <a:solidFill>
                <a:srgbClr val="002060"/>
              </a:solidFill>
            </a:rPr>
            <a:t>Under a single compression</a:t>
          </a:r>
          <a:endParaRPr lang="en-US" sz="2400" b="1" dirty="0">
            <a:solidFill>
              <a:srgbClr val="002060"/>
            </a:solidFill>
          </a:endParaRPr>
        </a:p>
      </dgm:t>
    </dgm:pt>
    <dgm:pt modelId="{E4F32AC6-9D82-4690-A7F9-B3D4D97098CA}" type="parTrans" cxnId="{4B6BECF3-0879-46B1-88AD-7A94C1ADBAB3}">
      <dgm:prSet/>
      <dgm:spPr/>
      <dgm:t>
        <a:bodyPr/>
        <a:lstStyle/>
        <a:p>
          <a:endParaRPr lang="en-US"/>
        </a:p>
      </dgm:t>
    </dgm:pt>
    <dgm:pt modelId="{83A8AB3E-3D9E-45CC-882C-5BE1AA826AAE}" type="sibTrans" cxnId="{4B6BECF3-0879-46B1-88AD-7A94C1ADBAB3}">
      <dgm:prSet/>
      <dgm:spPr/>
      <dgm:t>
        <a:bodyPr/>
        <a:lstStyle/>
        <a:p>
          <a:endParaRPr lang="en-US"/>
        </a:p>
      </dgm:t>
    </dgm:pt>
    <dgm:pt modelId="{5CEC53E1-325A-4F8D-89B3-997155187A6E}">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r>
            <a:rPr lang="en-US" sz="2000" dirty="0" smtClean="0">
              <a:solidFill>
                <a:srgbClr val="002060"/>
              </a:solidFill>
            </a:rPr>
            <a:t>Single exposure with grid</a:t>
          </a:r>
          <a:endParaRPr lang="en-US" sz="2000" dirty="0">
            <a:solidFill>
              <a:srgbClr val="002060"/>
            </a:solidFill>
          </a:endParaRPr>
        </a:p>
      </dgm:t>
    </dgm:pt>
    <dgm:pt modelId="{3916D493-7385-4330-B876-5B6E2A2B2BEF}" type="parTrans" cxnId="{713ACF64-6425-4EE5-9750-F5C380F1C900}">
      <dgm:prSet/>
      <dgm:spPr/>
      <dgm:t>
        <a:bodyPr/>
        <a:lstStyle/>
        <a:p>
          <a:endParaRPr lang="en-US"/>
        </a:p>
      </dgm:t>
    </dgm:pt>
    <dgm:pt modelId="{018C55D2-6903-4353-BD63-A67C42C3108A}" type="sibTrans" cxnId="{713ACF64-6425-4EE5-9750-F5C380F1C900}">
      <dgm:prSet/>
      <dgm:spPr/>
      <dgm:t>
        <a:bodyPr/>
        <a:lstStyle/>
        <a:p>
          <a:endParaRPr lang="en-US"/>
        </a:p>
      </dgm:t>
    </dgm:pt>
    <dgm:pt modelId="{84D0E381-BD3C-48C0-B04D-5C146ECE913A}" type="pres">
      <dgm:prSet presAssocID="{43E0275E-F693-4FA4-BCA3-F8F5653DD482}" presName="linear" presStyleCnt="0">
        <dgm:presLayoutVars>
          <dgm:animLvl val="lvl"/>
          <dgm:resizeHandles val="exact"/>
        </dgm:presLayoutVars>
      </dgm:prSet>
      <dgm:spPr/>
      <dgm:t>
        <a:bodyPr/>
        <a:lstStyle/>
        <a:p>
          <a:endParaRPr lang="en-US"/>
        </a:p>
      </dgm:t>
    </dgm:pt>
    <dgm:pt modelId="{51299D10-022B-46ED-B00C-E310CAFB3B40}" type="pres">
      <dgm:prSet presAssocID="{A52C1583-FC44-43DE-9241-F9AC5A7C0764}" presName="parentText" presStyleLbl="node1" presStyleIdx="0" presStyleCnt="3" custScaleY="69179">
        <dgm:presLayoutVars>
          <dgm:chMax val="0"/>
          <dgm:bulletEnabled val="1"/>
        </dgm:presLayoutVars>
      </dgm:prSet>
      <dgm:spPr/>
      <dgm:t>
        <a:bodyPr/>
        <a:lstStyle/>
        <a:p>
          <a:endParaRPr lang="en-US"/>
        </a:p>
      </dgm:t>
    </dgm:pt>
    <dgm:pt modelId="{6D7F2790-58CF-4A52-80B5-0A61C760EF81}" type="pres">
      <dgm:prSet presAssocID="{83A8AB3E-3D9E-45CC-882C-5BE1AA826AAE}" presName="spacer" presStyleCnt="0"/>
      <dgm:spPr/>
    </dgm:pt>
    <dgm:pt modelId="{8295F1B3-F255-4256-83AA-93E1C9232EC3}" type="pres">
      <dgm:prSet presAssocID="{DEDE4CC0-32FC-49C1-9600-143898DA9FB2}" presName="parentText" presStyleLbl="node1" presStyleIdx="1" presStyleCnt="3" custScaleY="68467">
        <dgm:presLayoutVars>
          <dgm:chMax val="0"/>
          <dgm:bulletEnabled val="1"/>
        </dgm:presLayoutVars>
      </dgm:prSet>
      <dgm:spPr/>
      <dgm:t>
        <a:bodyPr/>
        <a:lstStyle/>
        <a:p>
          <a:endParaRPr lang="en-US"/>
        </a:p>
      </dgm:t>
    </dgm:pt>
    <dgm:pt modelId="{6B4F8258-5103-4F9C-BA43-DD40749B4E40}" type="pres">
      <dgm:prSet presAssocID="{DEDE4CC0-32FC-49C1-9600-143898DA9FB2}" presName="childText" presStyleLbl="revTx" presStyleIdx="0" presStyleCnt="2" custLinFactNeighborX="-1581" custLinFactNeighborY="8162">
        <dgm:presLayoutVars>
          <dgm:bulletEnabled val="1"/>
        </dgm:presLayoutVars>
      </dgm:prSet>
      <dgm:spPr/>
      <dgm:t>
        <a:bodyPr/>
        <a:lstStyle/>
        <a:p>
          <a:endParaRPr lang="en-US"/>
        </a:p>
      </dgm:t>
    </dgm:pt>
    <dgm:pt modelId="{8DE1DC34-0E4F-46EF-B18D-F3449E512F0C}" type="pres">
      <dgm:prSet presAssocID="{99052E4B-AA3D-4CCB-8EE3-D0689ECDFFF7}" presName="parentText" presStyleLbl="node1" presStyleIdx="2" presStyleCnt="3" custScaleY="62583" custLinFactNeighborY="10496">
        <dgm:presLayoutVars>
          <dgm:chMax val="0"/>
          <dgm:bulletEnabled val="1"/>
        </dgm:presLayoutVars>
      </dgm:prSet>
      <dgm:spPr/>
      <dgm:t>
        <a:bodyPr/>
        <a:lstStyle/>
        <a:p>
          <a:endParaRPr lang="en-US"/>
        </a:p>
      </dgm:t>
    </dgm:pt>
    <dgm:pt modelId="{7BAB4B16-2289-4D69-86FF-31E21CA7B68C}" type="pres">
      <dgm:prSet presAssocID="{99052E4B-AA3D-4CCB-8EE3-D0689ECDFFF7}" presName="childText" presStyleLbl="revTx" presStyleIdx="1" presStyleCnt="2" custScaleY="16432" custLinFactNeighborY="15599">
        <dgm:presLayoutVars>
          <dgm:bulletEnabled val="1"/>
        </dgm:presLayoutVars>
      </dgm:prSet>
      <dgm:spPr/>
      <dgm:t>
        <a:bodyPr/>
        <a:lstStyle/>
        <a:p>
          <a:endParaRPr lang="en-US"/>
        </a:p>
      </dgm:t>
    </dgm:pt>
  </dgm:ptLst>
  <dgm:cxnLst>
    <dgm:cxn modelId="{9E0E1633-E8EB-4EB2-B7EC-79249A2677A3}" srcId="{43E0275E-F693-4FA4-BCA3-F8F5653DD482}" destId="{DEDE4CC0-32FC-49C1-9600-143898DA9FB2}" srcOrd="1" destOrd="0" parTransId="{F97E234A-7F45-494C-BDB8-143D7B94C16D}" sibTransId="{5FCBF0EB-14EA-497B-96D3-18CDD572B2F6}"/>
    <dgm:cxn modelId="{713ACF64-6425-4EE5-9750-F5C380F1C900}" srcId="{99052E4B-AA3D-4CCB-8EE3-D0689ECDFFF7}" destId="{5CEC53E1-325A-4F8D-89B3-997155187A6E}" srcOrd="0" destOrd="0" parTransId="{3916D493-7385-4330-B876-5B6E2A2B2BEF}" sibTransId="{018C55D2-6903-4353-BD63-A67C42C3108A}"/>
    <dgm:cxn modelId="{0C2599DE-0C86-4644-8D40-447C50DD04FA}" type="presOf" srcId="{DEDE4CC0-32FC-49C1-9600-143898DA9FB2}" destId="{8295F1B3-F255-4256-83AA-93E1C9232EC3}" srcOrd="0" destOrd="0" presId="urn:microsoft.com/office/officeart/2005/8/layout/vList2"/>
    <dgm:cxn modelId="{C89EA36C-F42A-4FDC-8D20-69B503EA78F4}" type="presOf" srcId="{B5689CFD-0DCA-496B-A527-1DA12287CAC5}" destId="{6B4F8258-5103-4F9C-BA43-DD40749B4E40}" srcOrd="0" destOrd="2" presId="urn:microsoft.com/office/officeart/2005/8/layout/vList2"/>
    <dgm:cxn modelId="{2AD9BC78-10B4-472F-81D2-F69917C58BC5}" type="presOf" srcId="{374E4A72-975B-4ACB-96BD-9E3383F77D53}" destId="{6B4F8258-5103-4F9C-BA43-DD40749B4E40}" srcOrd="0" destOrd="1" presId="urn:microsoft.com/office/officeart/2005/8/layout/vList2"/>
    <dgm:cxn modelId="{FCBD4BE1-946E-4DE7-9C24-0914A516A5FB}" type="presOf" srcId="{43E0275E-F693-4FA4-BCA3-F8F5653DD482}" destId="{84D0E381-BD3C-48C0-B04D-5C146ECE913A}" srcOrd="0" destOrd="0" presId="urn:microsoft.com/office/officeart/2005/8/layout/vList2"/>
    <dgm:cxn modelId="{2570C737-117A-4DBB-96A7-636C89122D16}" srcId="{DEDE4CC0-32FC-49C1-9600-143898DA9FB2}" destId="{DBF25EE0-43D5-42F0-A58E-5848047446E3}" srcOrd="0" destOrd="0" parTransId="{DC3CFA8E-DB2B-4127-BE3C-A9FF7A3931A9}" sibTransId="{DC06436A-E789-46B8-B5EB-E5D3A88D75C9}"/>
    <dgm:cxn modelId="{4B6BECF3-0879-46B1-88AD-7A94C1ADBAB3}" srcId="{43E0275E-F693-4FA4-BCA3-F8F5653DD482}" destId="{A52C1583-FC44-43DE-9241-F9AC5A7C0764}" srcOrd="0" destOrd="0" parTransId="{E4F32AC6-9D82-4690-A7F9-B3D4D97098CA}" sibTransId="{83A8AB3E-3D9E-45CC-882C-5BE1AA826AAE}"/>
    <dgm:cxn modelId="{C6F1CDC9-A3AC-4F54-8E1B-96F32F9997B9}" type="presOf" srcId="{A52C1583-FC44-43DE-9241-F9AC5A7C0764}" destId="{51299D10-022B-46ED-B00C-E310CAFB3B40}" srcOrd="0" destOrd="0" presId="urn:microsoft.com/office/officeart/2005/8/layout/vList2"/>
    <dgm:cxn modelId="{9F7D46AE-CC87-44B1-A613-7720646F7709}" srcId="{DEDE4CC0-32FC-49C1-9600-143898DA9FB2}" destId="{B5689CFD-0DCA-496B-A527-1DA12287CAC5}" srcOrd="2" destOrd="0" parTransId="{0FEC9E7B-A9B2-4D73-B30A-2E4B5EBF484B}" sibTransId="{EC3109C2-252B-4BA3-8AC3-73508056873A}"/>
    <dgm:cxn modelId="{5346AA48-191F-4C7E-A603-F05C60697726}" type="presOf" srcId="{DBF25EE0-43D5-42F0-A58E-5848047446E3}" destId="{6B4F8258-5103-4F9C-BA43-DD40749B4E40}" srcOrd="0" destOrd="0" presId="urn:microsoft.com/office/officeart/2005/8/layout/vList2"/>
    <dgm:cxn modelId="{70533A1C-87B3-4852-B7DA-9E24D96A59C7}" type="presOf" srcId="{99052E4B-AA3D-4CCB-8EE3-D0689ECDFFF7}" destId="{8DE1DC34-0E4F-46EF-B18D-F3449E512F0C}" srcOrd="0" destOrd="0" presId="urn:microsoft.com/office/officeart/2005/8/layout/vList2"/>
    <dgm:cxn modelId="{B115D8D3-73D6-4418-A37F-F911F0FA7EA5}" srcId="{43E0275E-F693-4FA4-BCA3-F8F5653DD482}" destId="{99052E4B-AA3D-4CCB-8EE3-D0689ECDFFF7}" srcOrd="2" destOrd="0" parTransId="{CFE2369E-E624-43E2-A96B-79058588E426}" sibTransId="{B2D37813-EEB2-48F0-9EF0-12A57A252CD5}"/>
    <dgm:cxn modelId="{FE8A0190-43A8-4988-B971-8394965E19F0}" srcId="{DEDE4CC0-32FC-49C1-9600-143898DA9FB2}" destId="{374E4A72-975B-4ACB-96BD-9E3383F77D53}" srcOrd="1" destOrd="0" parTransId="{C6CBF2B2-961C-4161-A505-87371773961C}" sibTransId="{74E09262-6CD0-4257-AA97-3D5D6D1FA8A6}"/>
    <dgm:cxn modelId="{9D5B620A-2762-4512-A990-1E02409232C9}" type="presOf" srcId="{5CEC53E1-325A-4F8D-89B3-997155187A6E}" destId="{7BAB4B16-2289-4D69-86FF-31E21CA7B68C}" srcOrd="0" destOrd="0" presId="urn:microsoft.com/office/officeart/2005/8/layout/vList2"/>
    <dgm:cxn modelId="{E35C805B-8A94-43B4-A6A2-371DB81E4AB9}" type="presParOf" srcId="{84D0E381-BD3C-48C0-B04D-5C146ECE913A}" destId="{51299D10-022B-46ED-B00C-E310CAFB3B40}" srcOrd="0" destOrd="0" presId="urn:microsoft.com/office/officeart/2005/8/layout/vList2"/>
    <dgm:cxn modelId="{BF83113C-3FED-4A2C-B3F1-E02189B93EE8}" type="presParOf" srcId="{84D0E381-BD3C-48C0-B04D-5C146ECE913A}" destId="{6D7F2790-58CF-4A52-80B5-0A61C760EF81}" srcOrd="1" destOrd="0" presId="urn:microsoft.com/office/officeart/2005/8/layout/vList2"/>
    <dgm:cxn modelId="{7860BA9C-DE05-476A-B242-22802B3E6904}" type="presParOf" srcId="{84D0E381-BD3C-48C0-B04D-5C146ECE913A}" destId="{8295F1B3-F255-4256-83AA-93E1C9232EC3}" srcOrd="2" destOrd="0" presId="urn:microsoft.com/office/officeart/2005/8/layout/vList2"/>
    <dgm:cxn modelId="{A254F89A-419B-47FC-90A5-994F4B5DB003}" type="presParOf" srcId="{84D0E381-BD3C-48C0-B04D-5C146ECE913A}" destId="{6B4F8258-5103-4F9C-BA43-DD40749B4E40}" srcOrd="3" destOrd="0" presId="urn:microsoft.com/office/officeart/2005/8/layout/vList2"/>
    <dgm:cxn modelId="{2C5E1C0F-5AD3-414C-A602-AB81750F2039}" type="presParOf" srcId="{84D0E381-BD3C-48C0-B04D-5C146ECE913A}" destId="{8DE1DC34-0E4F-46EF-B18D-F3449E512F0C}" srcOrd="4" destOrd="0" presId="urn:microsoft.com/office/officeart/2005/8/layout/vList2"/>
    <dgm:cxn modelId="{5682C94F-CC00-4515-A393-C06CB549C87A}" type="presParOf" srcId="{84D0E381-BD3C-48C0-B04D-5C146ECE913A}" destId="{7BAB4B16-2289-4D69-86FF-31E21CA7B68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7FB799-41C0-4399-ADD8-3F46BD68950C}" type="doc">
      <dgm:prSet loTypeId="urn:microsoft.com/office/officeart/2005/8/layout/process2" loCatId="process" qsTypeId="urn:microsoft.com/office/officeart/2005/8/quickstyle/simple2" qsCatId="simple" csTypeId="urn:microsoft.com/office/officeart/2005/8/colors/accent4_1" csCatId="accent4" phldr="1"/>
      <dgm:spPr/>
      <dgm:t>
        <a:bodyPr/>
        <a:lstStyle/>
        <a:p>
          <a:endParaRPr lang="en-US"/>
        </a:p>
      </dgm:t>
    </dgm:pt>
    <dgm:pt modelId="{23FEAEF8-DC75-4EF3-A1EF-71985730D52B}">
      <dgm:prSet custT="1"/>
      <dgm:spPr/>
      <dgm:t>
        <a:bodyPr/>
        <a:lstStyle/>
        <a:p>
          <a:pPr rtl="0"/>
          <a:r>
            <a:rPr lang="en-US" sz="2000" b="1" dirty="0" smtClean="0">
              <a:solidFill>
                <a:srgbClr val="002060"/>
              </a:solidFill>
            </a:rPr>
            <a:t>Not read alone – always  with 3D</a:t>
          </a:r>
          <a:r>
            <a:rPr lang="en-US" sz="2000" b="1" baseline="30000" dirty="0" smtClean="0">
              <a:solidFill>
                <a:srgbClr val="002060"/>
              </a:solidFill>
            </a:rPr>
            <a:t>™</a:t>
          </a:r>
          <a:r>
            <a:rPr lang="en-US" sz="2000" b="1" dirty="0" smtClean="0">
              <a:solidFill>
                <a:srgbClr val="002060"/>
              </a:solidFill>
            </a:rPr>
            <a:t> image set</a:t>
          </a:r>
          <a:endParaRPr lang="en-US" sz="2000" dirty="0">
            <a:solidFill>
              <a:srgbClr val="002060"/>
            </a:solidFill>
          </a:endParaRPr>
        </a:p>
      </dgm:t>
    </dgm:pt>
    <dgm:pt modelId="{C1BDE432-50B0-45AA-B363-8BB0306D7BA6}" type="parTrans" cxnId="{6B106036-2752-4F15-A637-B10D5AD65D49}">
      <dgm:prSet/>
      <dgm:spPr/>
      <dgm:t>
        <a:bodyPr/>
        <a:lstStyle/>
        <a:p>
          <a:endParaRPr lang="en-US"/>
        </a:p>
      </dgm:t>
    </dgm:pt>
    <dgm:pt modelId="{B25EC6FE-6CB0-4624-BBB5-F2D0E040B002}" type="sibTrans" cxnId="{6B106036-2752-4F15-A637-B10D5AD65D49}">
      <dgm:prSet/>
      <dgm:spPr>
        <a:ln>
          <a:solidFill>
            <a:schemeClr val="accent4"/>
          </a:solidFill>
        </a:ln>
      </dgm:spPr>
      <dgm:t>
        <a:bodyPr/>
        <a:lstStyle/>
        <a:p>
          <a:endParaRPr lang="en-US"/>
        </a:p>
      </dgm:t>
    </dgm:pt>
    <dgm:pt modelId="{A48DCF9B-CB27-4DD4-97BD-9BCAF259B837}">
      <dgm:prSet custT="1"/>
      <dgm:spPr/>
      <dgm:t>
        <a:bodyPr/>
        <a:lstStyle/>
        <a:p>
          <a:pPr rtl="0"/>
          <a:r>
            <a:rPr lang="en-US" sz="2000" b="1" dirty="0" smtClean="0">
              <a:solidFill>
                <a:srgbClr val="002060"/>
              </a:solidFill>
            </a:rPr>
            <a:t>Image is identified as synthesized image – avoids  confusion with FFDM image</a:t>
          </a:r>
          <a:endParaRPr lang="en-US" sz="2000" dirty="0">
            <a:solidFill>
              <a:srgbClr val="002060"/>
            </a:solidFill>
          </a:endParaRPr>
        </a:p>
      </dgm:t>
    </dgm:pt>
    <dgm:pt modelId="{7C6816CB-A3B6-45C4-B557-80CB4DC4F21D}" type="parTrans" cxnId="{A5A4D908-CAE8-4CC4-A9F7-7244396663C2}">
      <dgm:prSet/>
      <dgm:spPr/>
      <dgm:t>
        <a:bodyPr/>
        <a:lstStyle/>
        <a:p>
          <a:endParaRPr lang="en-US"/>
        </a:p>
      </dgm:t>
    </dgm:pt>
    <dgm:pt modelId="{7BCFD303-D591-44BD-BF5B-55A624F240FD}" type="sibTrans" cxnId="{A5A4D908-CAE8-4CC4-A9F7-7244396663C2}">
      <dgm:prSet/>
      <dgm:spPr>
        <a:ln>
          <a:solidFill>
            <a:schemeClr val="accent4"/>
          </a:solidFill>
        </a:ln>
      </dgm:spPr>
      <dgm:t>
        <a:bodyPr/>
        <a:lstStyle/>
        <a:p>
          <a:endParaRPr lang="en-US"/>
        </a:p>
      </dgm:t>
    </dgm:pt>
    <dgm:pt modelId="{4A550301-1B8B-4DA7-B9B2-59AB74176E7E}">
      <dgm:prSet custT="1"/>
      <dgm:spPr/>
      <dgm:t>
        <a:bodyPr/>
        <a:lstStyle/>
        <a:p>
          <a:pPr rtl="0"/>
          <a:r>
            <a:rPr lang="en-US" sz="2000" b="1" dirty="0" smtClean="0">
              <a:solidFill>
                <a:srgbClr val="002060"/>
              </a:solidFill>
            </a:rPr>
            <a:t>Intended to be used without the FFDM image</a:t>
          </a:r>
          <a:endParaRPr lang="en-US" sz="2000" dirty="0">
            <a:solidFill>
              <a:srgbClr val="002060"/>
            </a:solidFill>
          </a:endParaRPr>
        </a:p>
      </dgm:t>
    </dgm:pt>
    <dgm:pt modelId="{CFC3F969-8944-4270-83DA-A18255F56A5A}" type="parTrans" cxnId="{B462A71B-6F51-4691-A2B1-C5B5AEC4BA3A}">
      <dgm:prSet/>
      <dgm:spPr/>
      <dgm:t>
        <a:bodyPr/>
        <a:lstStyle/>
        <a:p>
          <a:endParaRPr lang="en-US"/>
        </a:p>
      </dgm:t>
    </dgm:pt>
    <dgm:pt modelId="{F3B85B6E-3D31-417D-8E47-679D25B4056E}" type="sibTrans" cxnId="{B462A71B-6F51-4691-A2B1-C5B5AEC4BA3A}">
      <dgm:prSet/>
      <dgm:spPr/>
      <dgm:t>
        <a:bodyPr/>
        <a:lstStyle/>
        <a:p>
          <a:endParaRPr lang="en-US"/>
        </a:p>
      </dgm:t>
    </dgm:pt>
    <dgm:pt modelId="{9A0763A5-F2E3-486A-8850-35F9825502B9}" type="pres">
      <dgm:prSet presAssocID="{097FB799-41C0-4399-ADD8-3F46BD68950C}" presName="linearFlow" presStyleCnt="0">
        <dgm:presLayoutVars>
          <dgm:resizeHandles val="exact"/>
        </dgm:presLayoutVars>
      </dgm:prSet>
      <dgm:spPr/>
      <dgm:t>
        <a:bodyPr/>
        <a:lstStyle/>
        <a:p>
          <a:endParaRPr lang="en-US"/>
        </a:p>
      </dgm:t>
    </dgm:pt>
    <dgm:pt modelId="{20F9E4BE-FF7C-48E6-9FFF-4925B2D4A7A8}" type="pres">
      <dgm:prSet presAssocID="{23FEAEF8-DC75-4EF3-A1EF-71985730D52B}" presName="node" presStyleLbl="node1" presStyleIdx="0" presStyleCnt="3">
        <dgm:presLayoutVars>
          <dgm:bulletEnabled val="1"/>
        </dgm:presLayoutVars>
      </dgm:prSet>
      <dgm:spPr/>
      <dgm:t>
        <a:bodyPr/>
        <a:lstStyle/>
        <a:p>
          <a:endParaRPr lang="en-US"/>
        </a:p>
      </dgm:t>
    </dgm:pt>
    <dgm:pt modelId="{EBC69716-6376-44E1-BCDE-7B9CEB039D85}" type="pres">
      <dgm:prSet presAssocID="{B25EC6FE-6CB0-4624-BBB5-F2D0E040B002}" presName="sibTrans" presStyleLbl="sibTrans2D1" presStyleIdx="0" presStyleCnt="2"/>
      <dgm:spPr/>
      <dgm:t>
        <a:bodyPr/>
        <a:lstStyle/>
        <a:p>
          <a:endParaRPr lang="en-US"/>
        </a:p>
      </dgm:t>
    </dgm:pt>
    <dgm:pt modelId="{55F38B37-6C6E-4722-9160-7EC5F1D7C968}" type="pres">
      <dgm:prSet presAssocID="{B25EC6FE-6CB0-4624-BBB5-F2D0E040B002}" presName="connectorText" presStyleLbl="sibTrans2D1" presStyleIdx="0" presStyleCnt="2"/>
      <dgm:spPr/>
      <dgm:t>
        <a:bodyPr/>
        <a:lstStyle/>
        <a:p>
          <a:endParaRPr lang="en-US"/>
        </a:p>
      </dgm:t>
    </dgm:pt>
    <dgm:pt modelId="{02FF71E9-CFA4-44F0-B95B-8B3B7F22A359}" type="pres">
      <dgm:prSet presAssocID="{A48DCF9B-CB27-4DD4-97BD-9BCAF259B837}" presName="node" presStyleLbl="node1" presStyleIdx="1" presStyleCnt="3">
        <dgm:presLayoutVars>
          <dgm:bulletEnabled val="1"/>
        </dgm:presLayoutVars>
      </dgm:prSet>
      <dgm:spPr/>
      <dgm:t>
        <a:bodyPr/>
        <a:lstStyle/>
        <a:p>
          <a:endParaRPr lang="en-US"/>
        </a:p>
      </dgm:t>
    </dgm:pt>
    <dgm:pt modelId="{F434B845-B538-4204-9D90-787F32605536}" type="pres">
      <dgm:prSet presAssocID="{7BCFD303-D591-44BD-BF5B-55A624F240FD}" presName="sibTrans" presStyleLbl="sibTrans2D1" presStyleIdx="1" presStyleCnt="2"/>
      <dgm:spPr/>
      <dgm:t>
        <a:bodyPr/>
        <a:lstStyle/>
        <a:p>
          <a:endParaRPr lang="en-US"/>
        </a:p>
      </dgm:t>
    </dgm:pt>
    <dgm:pt modelId="{10133FE6-8504-4F37-92CE-1D1B9B43CA29}" type="pres">
      <dgm:prSet presAssocID="{7BCFD303-D591-44BD-BF5B-55A624F240FD}" presName="connectorText" presStyleLbl="sibTrans2D1" presStyleIdx="1" presStyleCnt="2"/>
      <dgm:spPr/>
      <dgm:t>
        <a:bodyPr/>
        <a:lstStyle/>
        <a:p>
          <a:endParaRPr lang="en-US"/>
        </a:p>
      </dgm:t>
    </dgm:pt>
    <dgm:pt modelId="{2E49D565-AFC8-442B-85E2-E5B2C5135267}" type="pres">
      <dgm:prSet presAssocID="{4A550301-1B8B-4DA7-B9B2-59AB74176E7E}" presName="node" presStyleLbl="node1" presStyleIdx="2" presStyleCnt="3">
        <dgm:presLayoutVars>
          <dgm:bulletEnabled val="1"/>
        </dgm:presLayoutVars>
      </dgm:prSet>
      <dgm:spPr/>
      <dgm:t>
        <a:bodyPr/>
        <a:lstStyle/>
        <a:p>
          <a:endParaRPr lang="en-US"/>
        </a:p>
      </dgm:t>
    </dgm:pt>
  </dgm:ptLst>
  <dgm:cxnLst>
    <dgm:cxn modelId="{A5A4D908-CAE8-4CC4-A9F7-7244396663C2}" srcId="{097FB799-41C0-4399-ADD8-3F46BD68950C}" destId="{A48DCF9B-CB27-4DD4-97BD-9BCAF259B837}" srcOrd="1" destOrd="0" parTransId="{7C6816CB-A3B6-45C4-B557-80CB4DC4F21D}" sibTransId="{7BCFD303-D591-44BD-BF5B-55A624F240FD}"/>
    <dgm:cxn modelId="{A110654D-8785-432F-B815-9D1E906CB945}" type="presOf" srcId="{B25EC6FE-6CB0-4624-BBB5-F2D0E040B002}" destId="{55F38B37-6C6E-4722-9160-7EC5F1D7C968}" srcOrd="1" destOrd="0" presId="urn:microsoft.com/office/officeart/2005/8/layout/process2"/>
    <dgm:cxn modelId="{E942BA52-89AC-4DA1-90DD-119C3B222CEC}" type="presOf" srcId="{7BCFD303-D591-44BD-BF5B-55A624F240FD}" destId="{F434B845-B538-4204-9D90-787F32605536}" srcOrd="0" destOrd="0" presId="urn:microsoft.com/office/officeart/2005/8/layout/process2"/>
    <dgm:cxn modelId="{EFB84072-971F-410B-AB5A-3B4ED429E238}" type="presOf" srcId="{4A550301-1B8B-4DA7-B9B2-59AB74176E7E}" destId="{2E49D565-AFC8-442B-85E2-E5B2C5135267}" srcOrd="0" destOrd="0" presId="urn:microsoft.com/office/officeart/2005/8/layout/process2"/>
    <dgm:cxn modelId="{8749F0AF-C767-4908-A6BE-DC5560CE11B2}" type="presOf" srcId="{B25EC6FE-6CB0-4624-BBB5-F2D0E040B002}" destId="{EBC69716-6376-44E1-BCDE-7B9CEB039D85}" srcOrd="0" destOrd="0" presId="urn:microsoft.com/office/officeart/2005/8/layout/process2"/>
    <dgm:cxn modelId="{B462A71B-6F51-4691-A2B1-C5B5AEC4BA3A}" srcId="{097FB799-41C0-4399-ADD8-3F46BD68950C}" destId="{4A550301-1B8B-4DA7-B9B2-59AB74176E7E}" srcOrd="2" destOrd="0" parTransId="{CFC3F969-8944-4270-83DA-A18255F56A5A}" sibTransId="{F3B85B6E-3D31-417D-8E47-679D25B4056E}"/>
    <dgm:cxn modelId="{100FBFC3-7223-4A37-99FF-85D76A0E7B44}" type="presOf" srcId="{097FB799-41C0-4399-ADD8-3F46BD68950C}" destId="{9A0763A5-F2E3-486A-8850-35F9825502B9}" srcOrd="0" destOrd="0" presId="urn:microsoft.com/office/officeart/2005/8/layout/process2"/>
    <dgm:cxn modelId="{5427870F-0B0D-4DA0-9384-52B977116EA5}" type="presOf" srcId="{A48DCF9B-CB27-4DD4-97BD-9BCAF259B837}" destId="{02FF71E9-CFA4-44F0-B95B-8B3B7F22A359}" srcOrd="0" destOrd="0" presId="urn:microsoft.com/office/officeart/2005/8/layout/process2"/>
    <dgm:cxn modelId="{6B106036-2752-4F15-A637-B10D5AD65D49}" srcId="{097FB799-41C0-4399-ADD8-3F46BD68950C}" destId="{23FEAEF8-DC75-4EF3-A1EF-71985730D52B}" srcOrd="0" destOrd="0" parTransId="{C1BDE432-50B0-45AA-B363-8BB0306D7BA6}" sibTransId="{B25EC6FE-6CB0-4624-BBB5-F2D0E040B002}"/>
    <dgm:cxn modelId="{D224FB7D-36BA-4FBD-B37C-A1E6174D52F3}" type="presOf" srcId="{7BCFD303-D591-44BD-BF5B-55A624F240FD}" destId="{10133FE6-8504-4F37-92CE-1D1B9B43CA29}" srcOrd="1" destOrd="0" presId="urn:microsoft.com/office/officeart/2005/8/layout/process2"/>
    <dgm:cxn modelId="{F5DC6980-3285-40D1-8663-3886505EF7B2}" type="presOf" srcId="{23FEAEF8-DC75-4EF3-A1EF-71985730D52B}" destId="{20F9E4BE-FF7C-48E6-9FFF-4925B2D4A7A8}" srcOrd="0" destOrd="0" presId="urn:microsoft.com/office/officeart/2005/8/layout/process2"/>
    <dgm:cxn modelId="{9B0D3516-3FED-4887-A0BB-7E0BE27879FD}" type="presParOf" srcId="{9A0763A5-F2E3-486A-8850-35F9825502B9}" destId="{20F9E4BE-FF7C-48E6-9FFF-4925B2D4A7A8}" srcOrd="0" destOrd="0" presId="urn:microsoft.com/office/officeart/2005/8/layout/process2"/>
    <dgm:cxn modelId="{09C983FD-75BC-463F-8B97-C7A0E2CF1E8C}" type="presParOf" srcId="{9A0763A5-F2E3-486A-8850-35F9825502B9}" destId="{EBC69716-6376-44E1-BCDE-7B9CEB039D85}" srcOrd="1" destOrd="0" presId="urn:microsoft.com/office/officeart/2005/8/layout/process2"/>
    <dgm:cxn modelId="{688002C8-97BF-4BF6-B2AA-211A1768CE5F}" type="presParOf" srcId="{EBC69716-6376-44E1-BCDE-7B9CEB039D85}" destId="{55F38B37-6C6E-4722-9160-7EC5F1D7C968}" srcOrd="0" destOrd="0" presId="urn:microsoft.com/office/officeart/2005/8/layout/process2"/>
    <dgm:cxn modelId="{94372971-0597-4BB6-9F3D-F85F8BBB5EC0}" type="presParOf" srcId="{9A0763A5-F2E3-486A-8850-35F9825502B9}" destId="{02FF71E9-CFA4-44F0-B95B-8B3B7F22A359}" srcOrd="2" destOrd="0" presId="urn:microsoft.com/office/officeart/2005/8/layout/process2"/>
    <dgm:cxn modelId="{A307C61E-1F43-4559-8A57-6F4DA2A72263}" type="presParOf" srcId="{9A0763A5-F2E3-486A-8850-35F9825502B9}" destId="{F434B845-B538-4204-9D90-787F32605536}" srcOrd="3" destOrd="0" presId="urn:microsoft.com/office/officeart/2005/8/layout/process2"/>
    <dgm:cxn modelId="{0CCAA6BF-FA17-428A-9B91-3D25DB501693}" type="presParOf" srcId="{F434B845-B538-4204-9D90-787F32605536}" destId="{10133FE6-8504-4F37-92CE-1D1B9B43CA29}" srcOrd="0" destOrd="0" presId="urn:microsoft.com/office/officeart/2005/8/layout/process2"/>
    <dgm:cxn modelId="{558110EE-5E30-4D84-AFAD-592973A618DA}" type="presParOf" srcId="{9A0763A5-F2E3-486A-8850-35F9825502B9}" destId="{2E49D565-AFC8-442B-85E2-E5B2C5135267}"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43085B-66AD-49D0-B509-0B56CEECD820}"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EBB9472D-2EB2-4C70-B0FA-3A026E9E1E3A}">
      <dgm:prSet phldrT="[Text]" custT="1">
        <dgm:style>
          <a:lnRef idx="2">
            <a:schemeClr val="accent4"/>
          </a:lnRef>
          <a:fillRef idx="1">
            <a:schemeClr val="lt1"/>
          </a:fillRef>
          <a:effectRef idx="0">
            <a:schemeClr val="accent4"/>
          </a:effectRef>
          <a:fontRef idx="minor">
            <a:schemeClr val="dk1"/>
          </a:fontRef>
        </dgm:style>
      </dgm:prSet>
      <dgm:spPr>
        <a:ln w="6350"/>
      </dgm:spPr>
      <dgm:t>
        <a:bodyPr/>
        <a:lstStyle/>
        <a:p>
          <a:r>
            <a:rPr lang="en-US" sz="2400" dirty="0" smtClean="0">
              <a:solidFill>
                <a:srgbClr val="002060"/>
              </a:solidFill>
            </a:rPr>
            <a:t>100 micron pixel</a:t>
          </a:r>
          <a:endParaRPr lang="en-US" sz="2800" dirty="0">
            <a:solidFill>
              <a:srgbClr val="002060"/>
            </a:solidFill>
          </a:endParaRPr>
        </a:p>
      </dgm:t>
    </dgm:pt>
    <dgm:pt modelId="{0384D589-F802-4940-A17F-1AFFF322F8A0}" type="parTrans" cxnId="{5DCEE983-6C08-46AA-93A7-71AFA7B65A23}">
      <dgm:prSet/>
      <dgm:spPr/>
      <dgm:t>
        <a:bodyPr/>
        <a:lstStyle/>
        <a:p>
          <a:endParaRPr lang="en-US"/>
        </a:p>
      </dgm:t>
    </dgm:pt>
    <dgm:pt modelId="{869D4F56-95B0-4CD4-AD37-6319D1060A2A}" type="sibTrans" cxnId="{5DCEE983-6C08-46AA-93A7-71AFA7B65A23}">
      <dgm:prSet/>
      <dgm:spPr/>
      <dgm:t>
        <a:bodyPr/>
        <a:lstStyle/>
        <a:p>
          <a:endParaRPr lang="en-US"/>
        </a:p>
      </dgm:t>
    </dgm:pt>
    <dgm:pt modelId="{1F7267CB-CF48-4A2F-B62E-E8AC86AB0B73}">
      <dgm:prSet phldrT="[Text]" custT="1">
        <dgm:style>
          <a:lnRef idx="2">
            <a:schemeClr val="accent4"/>
          </a:lnRef>
          <a:fillRef idx="1">
            <a:schemeClr val="lt1"/>
          </a:fillRef>
          <a:effectRef idx="0">
            <a:schemeClr val="accent4"/>
          </a:effectRef>
          <a:fontRef idx="minor">
            <a:schemeClr val="dk1"/>
          </a:fontRef>
        </dgm:style>
      </dgm:prSet>
      <dgm:spPr>
        <a:ln w="6350"/>
      </dgm:spPr>
      <dgm:t>
        <a:bodyPr/>
        <a:lstStyle/>
        <a:p>
          <a:r>
            <a:rPr lang="en-US" sz="2400" dirty="0" smtClean="0">
              <a:solidFill>
                <a:srgbClr val="002060"/>
              </a:solidFill>
            </a:rPr>
            <a:t>&lt;5 second reconstruction time </a:t>
          </a:r>
          <a:endParaRPr lang="en-US" sz="2400" dirty="0">
            <a:solidFill>
              <a:srgbClr val="002060"/>
            </a:solidFill>
          </a:endParaRPr>
        </a:p>
      </dgm:t>
    </dgm:pt>
    <dgm:pt modelId="{B7F8EC87-3574-4505-A10A-6BDE4DF94C53}" type="parTrans" cxnId="{82FD052D-D475-4D76-B957-1A2D3139AB8D}">
      <dgm:prSet/>
      <dgm:spPr/>
      <dgm:t>
        <a:bodyPr/>
        <a:lstStyle/>
        <a:p>
          <a:endParaRPr lang="en-US"/>
        </a:p>
      </dgm:t>
    </dgm:pt>
    <dgm:pt modelId="{5C5A4C00-F872-414D-A34E-C9064DE865B1}" type="sibTrans" cxnId="{82FD052D-D475-4D76-B957-1A2D3139AB8D}">
      <dgm:prSet/>
      <dgm:spPr/>
      <dgm:t>
        <a:bodyPr/>
        <a:lstStyle/>
        <a:p>
          <a:endParaRPr lang="en-US"/>
        </a:p>
      </dgm:t>
    </dgm:pt>
    <dgm:pt modelId="{A8573126-BB82-4639-AC69-F59810A8845B}">
      <dgm:prSet phldrT="[Text]" custT="1">
        <dgm:style>
          <a:lnRef idx="2">
            <a:schemeClr val="accent4"/>
          </a:lnRef>
          <a:fillRef idx="1">
            <a:schemeClr val="lt1"/>
          </a:fillRef>
          <a:effectRef idx="0">
            <a:schemeClr val="accent4"/>
          </a:effectRef>
          <a:fontRef idx="minor">
            <a:schemeClr val="dk1"/>
          </a:fontRef>
        </dgm:style>
      </dgm:prSet>
      <dgm:spPr>
        <a:ln w="6350"/>
      </dgm:spPr>
      <dgm:t>
        <a:bodyPr/>
        <a:lstStyle/>
        <a:p>
          <a:r>
            <a:rPr lang="en-US" sz="2400" dirty="0" smtClean="0">
              <a:solidFill>
                <a:srgbClr val="002060"/>
              </a:solidFill>
            </a:rPr>
            <a:t>15 degree scan angle</a:t>
          </a:r>
          <a:endParaRPr lang="en-US" sz="2400" dirty="0">
            <a:solidFill>
              <a:srgbClr val="002060"/>
            </a:solidFill>
          </a:endParaRPr>
        </a:p>
      </dgm:t>
    </dgm:pt>
    <dgm:pt modelId="{E19F7918-0E2B-4DBC-AEAC-1E71E65C247E}" type="parTrans" cxnId="{FDD1DFAD-B832-4F01-884D-063EDEED5D3D}">
      <dgm:prSet/>
      <dgm:spPr/>
      <dgm:t>
        <a:bodyPr/>
        <a:lstStyle/>
        <a:p>
          <a:endParaRPr lang="en-US"/>
        </a:p>
      </dgm:t>
    </dgm:pt>
    <dgm:pt modelId="{BEC6E181-0C70-46B6-BDA4-243402D0C1F6}" type="sibTrans" cxnId="{FDD1DFAD-B832-4F01-884D-063EDEED5D3D}">
      <dgm:prSet/>
      <dgm:spPr/>
      <dgm:t>
        <a:bodyPr/>
        <a:lstStyle/>
        <a:p>
          <a:endParaRPr lang="en-US"/>
        </a:p>
      </dgm:t>
    </dgm:pt>
    <dgm:pt modelId="{8BFBD31A-8831-4189-8B96-61F4DFB3BF27}">
      <dgm:prSet phldrT="[Text]" custT="1">
        <dgm:style>
          <a:lnRef idx="2">
            <a:schemeClr val="accent4"/>
          </a:lnRef>
          <a:fillRef idx="1">
            <a:schemeClr val="lt1"/>
          </a:fillRef>
          <a:effectRef idx="0">
            <a:schemeClr val="accent4"/>
          </a:effectRef>
          <a:fontRef idx="minor">
            <a:schemeClr val="dk1"/>
          </a:fontRef>
        </dgm:style>
      </dgm:prSet>
      <dgm:spPr>
        <a:ln w="6350"/>
      </dgm:spPr>
      <dgm:t>
        <a:bodyPr/>
        <a:lstStyle/>
        <a:p>
          <a:r>
            <a:rPr lang="en-US" sz="2400" dirty="0" smtClean="0">
              <a:solidFill>
                <a:srgbClr val="002060"/>
              </a:solidFill>
            </a:rPr>
            <a:t>Binning of pixels</a:t>
          </a:r>
          <a:endParaRPr lang="en-US" sz="2400" dirty="0">
            <a:solidFill>
              <a:srgbClr val="002060"/>
            </a:solidFill>
          </a:endParaRPr>
        </a:p>
      </dgm:t>
    </dgm:pt>
    <dgm:pt modelId="{E7DFE114-3F49-4646-8177-CFDBCD263321}" type="parTrans" cxnId="{C697D849-59D0-45C3-BFC8-2B22D4375E40}">
      <dgm:prSet/>
      <dgm:spPr/>
      <dgm:t>
        <a:bodyPr/>
        <a:lstStyle/>
        <a:p>
          <a:endParaRPr lang="en-US"/>
        </a:p>
      </dgm:t>
    </dgm:pt>
    <dgm:pt modelId="{BBCED818-F35D-4AD8-AD5C-1B77777BC61E}" type="sibTrans" cxnId="{C697D849-59D0-45C3-BFC8-2B22D4375E40}">
      <dgm:prSet/>
      <dgm:spPr/>
      <dgm:t>
        <a:bodyPr/>
        <a:lstStyle/>
        <a:p>
          <a:endParaRPr lang="en-US"/>
        </a:p>
      </dgm:t>
    </dgm:pt>
    <dgm:pt modelId="{90C307F2-6D3F-49D4-9922-410D5A1DD151}">
      <dgm:prSet phldrT="[Text]" custT="1">
        <dgm:style>
          <a:lnRef idx="2">
            <a:schemeClr val="accent4"/>
          </a:lnRef>
          <a:fillRef idx="1">
            <a:schemeClr val="lt1"/>
          </a:fillRef>
          <a:effectRef idx="0">
            <a:schemeClr val="accent4"/>
          </a:effectRef>
          <a:fontRef idx="minor">
            <a:schemeClr val="dk1"/>
          </a:fontRef>
        </dgm:style>
      </dgm:prSet>
      <dgm:spPr>
        <a:ln w="6350"/>
      </dgm:spPr>
      <dgm:t>
        <a:bodyPr/>
        <a:lstStyle/>
        <a:p>
          <a:r>
            <a:rPr lang="en-US" sz="2400" dirty="0" smtClean="0">
              <a:solidFill>
                <a:srgbClr val="002060"/>
              </a:solidFill>
            </a:rPr>
            <a:t>3.7 second scan time</a:t>
          </a:r>
          <a:endParaRPr lang="en-US" sz="2400" dirty="0">
            <a:solidFill>
              <a:srgbClr val="002060"/>
            </a:solidFill>
          </a:endParaRPr>
        </a:p>
      </dgm:t>
    </dgm:pt>
    <dgm:pt modelId="{3CA4E55F-DDD8-48A6-B235-1AD20ABF38EF}" type="parTrans" cxnId="{DD99FEC6-B889-456C-9ACC-2CE912105551}">
      <dgm:prSet/>
      <dgm:spPr/>
      <dgm:t>
        <a:bodyPr/>
        <a:lstStyle/>
        <a:p>
          <a:endParaRPr lang="en-US"/>
        </a:p>
      </dgm:t>
    </dgm:pt>
    <dgm:pt modelId="{B1FFA5CA-7F43-4270-B1F0-0E77BAA1DA24}" type="sibTrans" cxnId="{DD99FEC6-B889-456C-9ACC-2CE912105551}">
      <dgm:prSet/>
      <dgm:spPr/>
      <dgm:t>
        <a:bodyPr/>
        <a:lstStyle/>
        <a:p>
          <a:endParaRPr lang="en-US"/>
        </a:p>
      </dgm:t>
    </dgm:pt>
    <dgm:pt modelId="{1423F28E-8C61-4157-8316-23C67A096BFB}">
      <dgm:prSet phldrT="[Text]" custT="1">
        <dgm:style>
          <a:lnRef idx="2">
            <a:schemeClr val="accent4"/>
          </a:lnRef>
          <a:fillRef idx="1">
            <a:schemeClr val="lt1"/>
          </a:fillRef>
          <a:effectRef idx="0">
            <a:schemeClr val="accent4"/>
          </a:effectRef>
          <a:fontRef idx="minor">
            <a:schemeClr val="dk1"/>
          </a:fontRef>
        </dgm:style>
      </dgm:prSet>
      <dgm:spPr>
        <a:ln w="6350"/>
      </dgm:spPr>
      <dgm:t>
        <a:bodyPr/>
        <a:lstStyle/>
        <a:p>
          <a:r>
            <a:rPr lang="en-US" sz="2400" dirty="0" smtClean="0">
              <a:solidFill>
                <a:srgbClr val="002060"/>
              </a:solidFill>
              <a:latin typeface="+mn-lt"/>
            </a:rPr>
            <a:t>C-View</a:t>
          </a:r>
          <a:r>
            <a:rPr lang="en-US" sz="2400" baseline="30000" dirty="0" smtClean="0">
              <a:solidFill>
                <a:srgbClr val="002060"/>
              </a:solidFill>
              <a:latin typeface="+mn-lt"/>
              <a:cs typeface="Arial" panose="020B0604020202020204" pitchFamily="34" charset="0"/>
            </a:rPr>
            <a:t>™</a:t>
          </a:r>
          <a:r>
            <a:rPr lang="en-US" sz="2400" dirty="0" smtClean="0">
              <a:solidFill>
                <a:srgbClr val="002060"/>
              </a:solidFill>
              <a:latin typeface="+mn-lt"/>
            </a:rPr>
            <a:t> software – synthesized 2D</a:t>
          </a:r>
          <a:endParaRPr lang="en-US" sz="2400" dirty="0">
            <a:solidFill>
              <a:srgbClr val="002060"/>
            </a:solidFill>
            <a:latin typeface="+mn-lt"/>
          </a:endParaRPr>
        </a:p>
      </dgm:t>
    </dgm:pt>
    <dgm:pt modelId="{29507323-9EB2-4033-92F3-AC5B522E331B}" type="parTrans" cxnId="{0C3116D2-B665-4AC3-9CEF-B6ECF3B7759A}">
      <dgm:prSet/>
      <dgm:spPr/>
      <dgm:t>
        <a:bodyPr/>
        <a:lstStyle/>
        <a:p>
          <a:endParaRPr lang="en-US"/>
        </a:p>
      </dgm:t>
    </dgm:pt>
    <dgm:pt modelId="{D8737DC5-D5AB-4537-8CC7-9642979B5904}" type="sibTrans" cxnId="{0C3116D2-B665-4AC3-9CEF-B6ECF3B7759A}">
      <dgm:prSet/>
      <dgm:spPr/>
      <dgm:t>
        <a:bodyPr/>
        <a:lstStyle/>
        <a:p>
          <a:endParaRPr lang="en-US"/>
        </a:p>
      </dgm:t>
    </dgm:pt>
    <dgm:pt modelId="{0CAEC89F-F647-4679-8272-AB96B90941E7}" type="pres">
      <dgm:prSet presAssocID="{6943085B-66AD-49D0-B509-0B56CEECD820}" presName="linear" presStyleCnt="0">
        <dgm:presLayoutVars>
          <dgm:animLvl val="lvl"/>
          <dgm:resizeHandles val="exact"/>
        </dgm:presLayoutVars>
      </dgm:prSet>
      <dgm:spPr/>
      <dgm:t>
        <a:bodyPr/>
        <a:lstStyle/>
        <a:p>
          <a:endParaRPr lang="en-US"/>
        </a:p>
      </dgm:t>
    </dgm:pt>
    <dgm:pt modelId="{F95D3DF0-9D10-4808-B6B8-377B7CF52D0B}" type="pres">
      <dgm:prSet presAssocID="{EBB9472D-2EB2-4C70-B0FA-3A026E9E1E3A}" presName="parentText" presStyleLbl="node1" presStyleIdx="0" presStyleCnt="6" custLinFactY="650" custLinFactNeighborY="100000">
        <dgm:presLayoutVars>
          <dgm:chMax val="0"/>
          <dgm:bulletEnabled val="1"/>
        </dgm:presLayoutVars>
      </dgm:prSet>
      <dgm:spPr/>
      <dgm:t>
        <a:bodyPr/>
        <a:lstStyle/>
        <a:p>
          <a:endParaRPr lang="en-US"/>
        </a:p>
      </dgm:t>
    </dgm:pt>
    <dgm:pt modelId="{453D120C-A435-4916-BC5C-4667291F383E}" type="pres">
      <dgm:prSet presAssocID="{869D4F56-95B0-4CD4-AD37-6319D1060A2A}" presName="spacer" presStyleCnt="0"/>
      <dgm:spPr/>
    </dgm:pt>
    <dgm:pt modelId="{E1CA8202-1E06-48EF-833A-1EB4EDEAB132}" type="pres">
      <dgm:prSet presAssocID="{8BFBD31A-8831-4189-8B96-61F4DFB3BF27}" presName="parentText" presStyleLbl="node1" presStyleIdx="1" presStyleCnt="6" custLinFactNeighborY="75149">
        <dgm:presLayoutVars>
          <dgm:chMax val="0"/>
          <dgm:bulletEnabled val="1"/>
        </dgm:presLayoutVars>
      </dgm:prSet>
      <dgm:spPr/>
      <dgm:t>
        <a:bodyPr/>
        <a:lstStyle/>
        <a:p>
          <a:endParaRPr lang="en-US"/>
        </a:p>
      </dgm:t>
    </dgm:pt>
    <dgm:pt modelId="{97FAA83F-58BA-4D7D-B1A3-3BBB30B5A0EA}" type="pres">
      <dgm:prSet presAssocID="{BBCED818-F35D-4AD8-AD5C-1B77777BC61E}" presName="spacer" presStyleCnt="0"/>
      <dgm:spPr/>
    </dgm:pt>
    <dgm:pt modelId="{690199F3-9988-4D26-B4E0-1D67A9345FAD}" type="pres">
      <dgm:prSet presAssocID="{A8573126-BB82-4639-AC69-F59810A8845B}" presName="parentText" presStyleLbl="node1" presStyleIdx="2" presStyleCnt="6" custLinFactNeighborY="67032">
        <dgm:presLayoutVars>
          <dgm:chMax val="0"/>
          <dgm:bulletEnabled val="1"/>
        </dgm:presLayoutVars>
      </dgm:prSet>
      <dgm:spPr/>
      <dgm:t>
        <a:bodyPr/>
        <a:lstStyle/>
        <a:p>
          <a:endParaRPr lang="en-US"/>
        </a:p>
      </dgm:t>
    </dgm:pt>
    <dgm:pt modelId="{C72E2F92-F839-4595-9865-9DD4668B890B}" type="pres">
      <dgm:prSet presAssocID="{BEC6E181-0C70-46B6-BDA4-243402D0C1F6}" presName="spacer" presStyleCnt="0"/>
      <dgm:spPr/>
    </dgm:pt>
    <dgm:pt modelId="{2FF18497-ADC2-42B6-941A-B1DB647F6CF3}" type="pres">
      <dgm:prSet presAssocID="{90C307F2-6D3F-49D4-9922-410D5A1DD151}" presName="parentText" presStyleLbl="node1" presStyleIdx="3" presStyleCnt="6">
        <dgm:presLayoutVars>
          <dgm:chMax val="0"/>
          <dgm:bulletEnabled val="1"/>
        </dgm:presLayoutVars>
      </dgm:prSet>
      <dgm:spPr/>
      <dgm:t>
        <a:bodyPr/>
        <a:lstStyle/>
        <a:p>
          <a:endParaRPr lang="en-US"/>
        </a:p>
      </dgm:t>
    </dgm:pt>
    <dgm:pt modelId="{86F2F1CB-2353-4A9F-A406-88FC0072FB25}" type="pres">
      <dgm:prSet presAssocID="{B1FFA5CA-7F43-4270-B1F0-0E77BAA1DA24}" presName="spacer" presStyleCnt="0"/>
      <dgm:spPr/>
    </dgm:pt>
    <dgm:pt modelId="{D88E2431-47E0-4870-A893-D218203311F8}" type="pres">
      <dgm:prSet presAssocID="{1423F28E-8C61-4157-8316-23C67A096BFB}" presName="parentText" presStyleLbl="node1" presStyleIdx="4" presStyleCnt="6" custLinFactNeighborX="-2">
        <dgm:presLayoutVars>
          <dgm:chMax val="0"/>
          <dgm:bulletEnabled val="1"/>
        </dgm:presLayoutVars>
      </dgm:prSet>
      <dgm:spPr/>
      <dgm:t>
        <a:bodyPr/>
        <a:lstStyle/>
        <a:p>
          <a:endParaRPr lang="en-US"/>
        </a:p>
      </dgm:t>
    </dgm:pt>
    <dgm:pt modelId="{5FE2A838-57FE-41EF-9FC7-9C14EA17AA0F}" type="pres">
      <dgm:prSet presAssocID="{D8737DC5-D5AB-4537-8CC7-9642979B5904}" presName="spacer" presStyleCnt="0"/>
      <dgm:spPr/>
    </dgm:pt>
    <dgm:pt modelId="{98DE8161-502D-4306-97DB-16BE819A7A4F}" type="pres">
      <dgm:prSet presAssocID="{1F7267CB-CF48-4A2F-B62E-E8AC86AB0B73}" presName="parentText" presStyleLbl="node1" presStyleIdx="5" presStyleCnt="6">
        <dgm:presLayoutVars>
          <dgm:chMax val="0"/>
          <dgm:bulletEnabled val="1"/>
        </dgm:presLayoutVars>
      </dgm:prSet>
      <dgm:spPr/>
      <dgm:t>
        <a:bodyPr/>
        <a:lstStyle/>
        <a:p>
          <a:endParaRPr lang="en-US"/>
        </a:p>
      </dgm:t>
    </dgm:pt>
  </dgm:ptLst>
  <dgm:cxnLst>
    <dgm:cxn modelId="{CF633D5C-D82D-4881-AE59-64BC427EF966}" type="presOf" srcId="{8BFBD31A-8831-4189-8B96-61F4DFB3BF27}" destId="{E1CA8202-1E06-48EF-833A-1EB4EDEAB132}" srcOrd="0" destOrd="0" presId="urn:microsoft.com/office/officeart/2005/8/layout/vList2"/>
    <dgm:cxn modelId="{FDD1DFAD-B832-4F01-884D-063EDEED5D3D}" srcId="{6943085B-66AD-49D0-B509-0B56CEECD820}" destId="{A8573126-BB82-4639-AC69-F59810A8845B}" srcOrd="2" destOrd="0" parTransId="{E19F7918-0E2B-4DBC-AEAC-1E71E65C247E}" sibTransId="{BEC6E181-0C70-46B6-BDA4-243402D0C1F6}"/>
    <dgm:cxn modelId="{5DCEE983-6C08-46AA-93A7-71AFA7B65A23}" srcId="{6943085B-66AD-49D0-B509-0B56CEECD820}" destId="{EBB9472D-2EB2-4C70-B0FA-3A026E9E1E3A}" srcOrd="0" destOrd="0" parTransId="{0384D589-F802-4940-A17F-1AFFF322F8A0}" sibTransId="{869D4F56-95B0-4CD4-AD37-6319D1060A2A}"/>
    <dgm:cxn modelId="{F06C4653-C763-49F5-9FE7-92D9AA033133}" type="presOf" srcId="{A8573126-BB82-4639-AC69-F59810A8845B}" destId="{690199F3-9988-4D26-B4E0-1D67A9345FAD}" srcOrd="0" destOrd="0" presId="urn:microsoft.com/office/officeart/2005/8/layout/vList2"/>
    <dgm:cxn modelId="{82FD052D-D475-4D76-B957-1A2D3139AB8D}" srcId="{6943085B-66AD-49D0-B509-0B56CEECD820}" destId="{1F7267CB-CF48-4A2F-B62E-E8AC86AB0B73}" srcOrd="5" destOrd="0" parTransId="{B7F8EC87-3574-4505-A10A-6BDE4DF94C53}" sibTransId="{5C5A4C00-F872-414D-A34E-C9064DE865B1}"/>
    <dgm:cxn modelId="{0C3116D2-B665-4AC3-9CEF-B6ECF3B7759A}" srcId="{6943085B-66AD-49D0-B509-0B56CEECD820}" destId="{1423F28E-8C61-4157-8316-23C67A096BFB}" srcOrd="4" destOrd="0" parTransId="{29507323-9EB2-4033-92F3-AC5B522E331B}" sibTransId="{D8737DC5-D5AB-4537-8CC7-9642979B5904}"/>
    <dgm:cxn modelId="{A863F3EF-BBEE-49BC-B75D-ABBA94DD8CBD}" type="presOf" srcId="{EBB9472D-2EB2-4C70-B0FA-3A026E9E1E3A}" destId="{F95D3DF0-9D10-4808-B6B8-377B7CF52D0B}" srcOrd="0" destOrd="0" presId="urn:microsoft.com/office/officeart/2005/8/layout/vList2"/>
    <dgm:cxn modelId="{F7547B90-09BD-4FBB-8719-1BD060E2C6DD}" type="presOf" srcId="{90C307F2-6D3F-49D4-9922-410D5A1DD151}" destId="{2FF18497-ADC2-42B6-941A-B1DB647F6CF3}" srcOrd="0" destOrd="0" presId="urn:microsoft.com/office/officeart/2005/8/layout/vList2"/>
    <dgm:cxn modelId="{1A9A72F3-0D1F-4FE6-8521-2C2CCDCCD99A}" type="presOf" srcId="{1423F28E-8C61-4157-8316-23C67A096BFB}" destId="{D88E2431-47E0-4870-A893-D218203311F8}" srcOrd="0" destOrd="0" presId="urn:microsoft.com/office/officeart/2005/8/layout/vList2"/>
    <dgm:cxn modelId="{C697D849-59D0-45C3-BFC8-2B22D4375E40}" srcId="{6943085B-66AD-49D0-B509-0B56CEECD820}" destId="{8BFBD31A-8831-4189-8B96-61F4DFB3BF27}" srcOrd="1" destOrd="0" parTransId="{E7DFE114-3F49-4646-8177-CFDBCD263321}" sibTransId="{BBCED818-F35D-4AD8-AD5C-1B77777BC61E}"/>
    <dgm:cxn modelId="{DD99FEC6-B889-456C-9ACC-2CE912105551}" srcId="{6943085B-66AD-49D0-B509-0B56CEECD820}" destId="{90C307F2-6D3F-49D4-9922-410D5A1DD151}" srcOrd="3" destOrd="0" parTransId="{3CA4E55F-DDD8-48A6-B235-1AD20ABF38EF}" sibTransId="{B1FFA5CA-7F43-4270-B1F0-0E77BAA1DA24}"/>
    <dgm:cxn modelId="{8EB0B3E6-3333-4B63-B71B-4792EE231924}" type="presOf" srcId="{1F7267CB-CF48-4A2F-B62E-E8AC86AB0B73}" destId="{98DE8161-502D-4306-97DB-16BE819A7A4F}" srcOrd="0" destOrd="0" presId="urn:microsoft.com/office/officeart/2005/8/layout/vList2"/>
    <dgm:cxn modelId="{8FCEAAE5-1980-4020-B781-F34D79DB387E}" type="presOf" srcId="{6943085B-66AD-49D0-B509-0B56CEECD820}" destId="{0CAEC89F-F647-4679-8272-AB96B90941E7}" srcOrd="0" destOrd="0" presId="urn:microsoft.com/office/officeart/2005/8/layout/vList2"/>
    <dgm:cxn modelId="{72556466-D28F-4163-89D4-706FD7DF1F97}" type="presParOf" srcId="{0CAEC89F-F647-4679-8272-AB96B90941E7}" destId="{F95D3DF0-9D10-4808-B6B8-377B7CF52D0B}" srcOrd="0" destOrd="0" presId="urn:microsoft.com/office/officeart/2005/8/layout/vList2"/>
    <dgm:cxn modelId="{47926E28-1A94-4758-B49B-8896FBB6F300}" type="presParOf" srcId="{0CAEC89F-F647-4679-8272-AB96B90941E7}" destId="{453D120C-A435-4916-BC5C-4667291F383E}" srcOrd="1" destOrd="0" presId="urn:microsoft.com/office/officeart/2005/8/layout/vList2"/>
    <dgm:cxn modelId="{415D69DF-0651-48DB-9382-A9CC40906D3A}" type="presParOf" srcId="{0CAEC89F-F647-4679-8272-AB96B90941E7}" destId="{E1CA8202-1E06-48EF-833A-1EB4EDEAB132}" srcOrd="2" destOrd="0" presId="urn:microsoft.com/office/officeart/2005/8/layout/vList2"/>
    <dgm:cxn modelId="{27A10DBB-3058-44B2-ADB5-A3076399B7DF}" type="presParOf" srcId="{0CAEC89F-F647-4679-8272-AB96B90941E7}" destId="{97FAA83F-58BA-4D7D-B1A3-3BBB30B5A0EA}" srcOrd="3" destOrd="0" presId="urn:microsoft.com/office/officeart/2005/8/layout/vList2"/>
    <dgm:cxn modelId="{81B7D9B2-54BC-4D86-B048-1D7815C74C8C}" type="presParOf" srcId="{0CAEC89F-F647-4679-8272-AB96B90941E7}" destId="{690199F3-9988-4D26-B4E0-1D67A9345FAD}" srcOrd="4" destOrd="0" presId="urn:microsoft.com/office/officeart/2005/8/layout/vList2"/>
    <dgm:cxn modelId="{33685193-22ED-4405-ABED-4D7D157B95DC}" type="presParOf" srcId="{0CAEC89F-F647-4679-8272-AB96B90941E7}" destId="{C72E2F92-F839-4595-9865-9DD4668B890B}" srcOrd="5" destOrd="0" presId="urn:microsoft.com/office/officeart/2005/8/layout/vList2"/>
    <dgm:cxn modelId="{062D747F-40EA-48A7-B64D-E1B7557E3AA5}" type="presParOf" srcId="{0CAEC89F-F647-4679-8272-AB96B90941E7}" destId="{2FF18497-ADC2-42B6-941A-B1DB647F6CF3}" srcOrd="6" destOrd="0" presId="urn:microsoft.com/office/officeart/2005/8/layout/vList2"/>
    <dgm:cxn modelId="{F649DB2F-3022-4AA5-9041-A99FB6179D84}" type="presParOf" srcId="{0CAEC89F-F647-4679-8272-AB96B90941E7}" destId="{86F2F1CB-2353-4A9F-A406-88FC0072FB25}" srcOrd="7" destOrd="0" presId="urn:microsoft.com/office/officeart/2005/8/layout/vList2"/>
    <dgm:cxn modelId="{FC9131D6-60B6-4CF9-854D-10B548EBEFCF}" type="presParOf" srcId="{0CAEC89F-F647-4679-8272-AB96B90941E7}" destId="{D88E2431-47E0-4870-A893-D218203311F8}" srcOrd="8" destOrd="0" presId="urn:microsoft.com/office/officeart/2005/8/layout/vList2"/>
    <dgm:cxn modelId="{2C337A20-AE68-4425-A1DD-D39FBE43ADE8}" type="presParOf" srcId="{0CAEC89F-F647-4679-8272-AB96B90941E7}" destId="{5FE2A838-57FE-41EF-9FC7-9C14EA17AA0F}" srcOrd="9" destOrd="0" presId="urn:microsoft.com/office/officeart/2005/8/layout/vList2"/>
    <dgm:cxn modelId="{56709199-6886-4F30-A2EC-0F372D90D549}" type="presParOf" srcId="{0CAEC89F-F647-4679-8272-AB96B90941E7}" destId="{98DE8161-502D-4306-97DB-16BE819A7A4F}"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DF01FC-ED61-4920-BBE5-77F839E1DDA3}" type="doc">
      <dgm:prSet loTypeId="urn:microsoft.com/office/officeart/2005/8/layout/vList5" loCatId="list" qsTypeId="urn:microsoft.com/office/officeart/2005/8/quickstyle/simple1" qsCatId="simple" csTypeId="urn:microsoft.com/office/officeart/2005/8/colors/accent1_4" csCatId="accent1" phldr="1"/>
      <dgm:spPr/>
      <dgm:t>
        <a:bodyPr/>
        <a:lstStyle/>
        <a:p>
          <a:endParaRPr lang="en-US"/>
        </a:p>
      </dgm:t>
    </dgm:pt>
    <dgm:pt modelId="{A5E82449-1B55-46EF-BFA7-98F1146943B4}">
      <dgm:prSet custT="1">
        <dgm:style>
          <a:lnRef idx="2">
            <a:schemeClr val="accent1"/>
          </a:lnRef>
          <a:fillRef idx="1">
            <a:schemeClr val="lt1"/>
          </a:fillRef>
          <a:effectRef idx="0">
            <a:schemeClr val="accent1"/>
          </a:effectRef>
          <a:fontRef idx="minor">
            <a:schemeClr val="dk1"/>
          </a:fontRef>
        </dgm:style>
      </dgm:prSet>
      <dgm:spPr/>
      <dgm:t>
        <a:bodyPr/>
        <a:lstStyle/>
        <a:p>
          <a:pPr rtl="0"/>
          <a:r>
            <a:rPr lang="en-US" sz="2400" b="1" dirty="0" smtClean="0">
              <a:solidFill>
                <a:srgbClr val="002060"/>
              </a:solidFill>
            </a:rPr>
            <a:t>C-View</a:t>
          </a:r>
          <a:r>
            <a:rPr lang="en-US" sz="2400" b="1" baseline="30000" dirty="0" smtClean="0">
              <a:solidFill>
                <a:srgbClr val="002060"/>
              </a:solidFill>
            </a:rPr>
            <a:t>™</a:t>
          </a:r>
          <a:r>
            <a:rPr lang="en-US" sz="2400" b="1" dirty="0" smtClean="0">
              <a:solidFill>
                <a:srgbClr val="002060"/>
              </a:solidFill>
            </a:rPr>
            <a:t> software</a:t>
          </a:r>
          <a:endParaRPr lang="en-US" sz="2400" dirty="0">
            <a:solidFill>
              <a:srgbClr val="002060"/>
            </a:solidFill>
          </a:endParaRPr>
        </a:p>
      </dgm:t>
    </dgm:pt>
    <dgm:pt modelId="{BD37E2B5-FE4D-4675-BD02-EFF00A0F4B04}" type="parTrans" cxnId="{A91A7A11-D41A-45EC-9B68-198D25ED0680}">
      <dgm:prSet/>
      <dgm:spPr/>
      <dgm:t>
        <a:bodyPr/>
        <a:lstStyle/>
        <a:p>
          <a:endParaRPr lang="en-US"/>
        </a:p>
      </dgm:t>
    </dgm:pt>
    <dgm:pt modelId="{0F7C45BF-8A9D-4FD7-B5A3-8E6C18497617}" type="sibTrans" cxnId="{A91A7A11-D41A-45EC-9B68-198D25ED0680}">
      <dgm:prSet/>
      <dgm:spPr>
        <a:solidFill>
          <a:schemeClr val="accent4">
            <a:lumMod val="20000"/>
            <a:lumOff val="80000"/>
            <a:alpha val="90000"/>
          </a:schemeClr>
        </a:solidFill>
        <a:ln>
          <a:solidFill>
            <a:schemeClr val="accent4">
              <a:alpha val="90000"/>
            </a:schemeClr>
          </a:solidFill>
        </a:ln>
      </dgm:spPr>
      <dgm:t>
        <a:bodyPr/>
        <a:lstStyle/>
        <a:p>
          <a:endParaRPr lang="en-US"/>
        </a:p>
      </dgm:t>
    </dgm:pt>
    <dgm:pt modelId="{66640B0A-36B8-43E8-B902-07B6CA4CA570}">
      <dgm:prSet custT="1">
        <dgm:style>
          <a:lnRef idx="2">
            <a:schemeClr val="accent1"/>
          </a:lnRef>
          <a:fillRef idx="1">
            <a:schemeClr val="lt1"/>
          </a:fillRef>
          <a:effectRef idx="0">
            <a:schemeClr val="accent1"/>
          </a:effectRef>
          <a:fontRef idx="minor">
            <a:schemeClr val="dk1"/>
          </a:fontRef>
        </dgm:style>
      </dgm:prSet>
      <dgm:spPr/>
      <dgm:t>
        <a:bodyPr/>
        <a:lstStyle/>
        <a:p>
          <a:pPr rtl="0"/>
          <a:r>
            <a:rPr lang="en-US" sz="1800" dirty="0" smtClean="0">
              <a:solidFill>
                <a:srgbClr val="002060"/>
              </a:solidFill>
            </a:rPr>
            <a:t>First version of synthesized 2D software</a:t>
          </a:r>
          <a:endParaRPr lang="en-US" sz="1800" dirty="0">
            <a:solidFill>
              <a:srgbClr val="002060"/>
            </a:solidFill>
          </a:endParaRPr>
        </a:p>
      </dgm:t>
    </dgm:pt>
    <dgm:pt modelId="{E076AFFB-690C-4DCF-8F74-F5F097894C4E}" type="parTrans" cxnId="{D893003C-DBA1-4A0D-B8AC-BA5EA108AE17}">
      <dgm:prSet/>
      <dgm:spPr/>
      <dgm:t>
        <a:bodyPr/>
        <a:lstStyle/>
        <a:p>
          <a:endParaRPr lang="en-US"/>
        </a:p>
      </dgm:t>
    </dgm:pt>
    <dgm:pt modelId="{7366B5DE-3700-47F4-AE95-7CF46BFA11D7}" type="sibTrans" cxnId="{D893003C-DBA1-4A0D-B8AC-BA5EA108AE17}">
      <dgm:prSet/>
      <dgm:spPr/>
      <dgm:t>
        <a:bodyPr/>
        <a:lstStyle/>
        <a:p>
          <a:endParaRPr lang="en-US"/>
        </a:p>
      </dgm:t>
    </dgm:pt>
    <dgm:pt modelId="{9C070E55-F09E-43C9-B4B4-52C2643EEAB5}">
      <dgm:prSet custT="1">
        <dgm:style>
          <a:lnRef idx="2">
            <a:schemeClr val="accent1"/>
          </a:lnRef>
          <a:fillRef idx="1">
            <a:schemeClr val="lt1"/>
          </a:fillRef>
          <a:effectRef idx="0">
            <a:schemeClr val="accent1"/>
          </a:effectRef>
          <a:fontRef idx="minor">
            <a:schemeClr val="dk1"/>
          </a:fontRef>
        </dgm:style>
      </dgm:prSet>
      <dgm:spPr/>
      <dgm:t>
        <a:bodyPr/>
        <a:lstStyle/>
        <a:p>
          <a:pPr rtl="0"/>
          <a:r>
            <a:rPr lang="en-US" sz="1800" dirty="0" smtClean="0">
              <a:solidFill>
                <a:srgbClr val="002060"/>
              </a:solidFill>
            </a:rPr>
            <a:t>100-micron images from 100-micron reconstructions</a:t>
          </a:r>
          <a:endParaRPr lang="en-US" sz="1800" dirty="0">
            <a:solidFill>
              <a:srgbClr val="002060"/>
            </a:solidFill>
          </a:endParaRPr>
        </a:p>
      </dgm:t>
    </dgm:pt>
    <dgm:pt modelId="{0A4A87BC-B737-42AC-97F1-601699E3A987}" type="parTrans" cxnId="{A5668BF9-979C-434D-8C97-39A5D0F68404}">
      <dgm:prSet/>
      <dgm:spPr/>
      <dgm:t>
        <a:bodyPr/>
        <a:lstStyle/>
        <a:p>
          <a:endParaRPr lang="en-US"/>
        </a:p>
      </dgm:t>
    </dgm:pt>
    <dgm:pt modelId="{48C401D4-CB84-46C9-9CC8-E0933EDD8ECA}" type="sibTrans" cxnId="{A5668BF9-979C-434D-8C97-39A5D0F68404}">
      <dgm:prSet/>
      <dgm:spPr/>
      <dgm:t>
        <a:bodyPr/>
        <a:lstStyle/>
        <a:p>
          <a:endParaRPr lang="en-US"/>
        </a:p>
      </dgm:t>
    </dgm:pt>
    <dgm:pt modelId="{E2AABCED-41F7-47E2-8238-6964C5DDAE57}">
      <dgm:prSet custT="1">
        <dgm:style>
          <a:lnRef idx="2">
            <a:schemeClr val="accent1"/>
          </a:lnRef>
          <a:fillRef idx="1">
            <a:schemeClr val="lt1"/>
          </a:fillRef>
          <a:effectRef idx="0">
            <a:schemeClr val="accent1"/>
          </a:effectRef>
          <a:fontRef idx="minor">
            <a:schemeClr val="dk1"/>
          </a:fontRef>
        </dgm:style>
      </dgm:prSet>
      <dgm:spPr>
        <a:ln>
          <a:solidFill>
            <a:schemeClr val="accent4"/>
          </a:solidFill>
        </a:ln>
      </dgm:spPr>
      <dgm:t>
        <a:bodyPr/>
        <a:lstStyle/>
        <a:p>
          <a:pPr rtl="0"/>
          <a:r>
            <a:rPr lang="en-US" sz="2400" b="1" dirty="0" smtClean="0">
              <a:solidFill>
                <a:srgbClr val="002060"/>
              </a:solidFill>
            </a:rPr>
            <a:t>Both serve the same purpose</a:t>
          </a:r>
          <a:endParaRPr lang="en-US" sz="2400" dirty="0">
            <a:solidFill>
              <a:srgbClr val="002060"/>
            </a:solidFill>
          </a:endParaRPr>
        </a:p>
      </dgm:t>
    </dgm:pt>
    <dgm:pt modelId="{5955E4F0-F292-4B44-B5C3-3C0D07ED5FA4}" type="parTrans" cxnId="{F6402E87-EEC0-4FC8-AD3F-5DDCA5616C80}">
      <dgm:prSet/>
      <dgm:spPr/>
      <dgm:t>
        <a:bodyPr/>
        <a:lstStyle/>
        <a:p>
          <a:endParaRPr lang="en-US"/>
        </a:p>
      </dgm:t>
    </dgm:pt>
    <dgm:pt modelId="{EF6A0F23-97B0-4F65-810D-38E72E54E7C4}" type="sibTrans" cxnId="{F6402E87-EEC0-4FC8-AD3F-5DDCA5616C80}">
      <dgm:prSet/>
      <dgm:spPr>
        <a:solidFill>
          <a:schemeClr val="accent4">
            <a:lumMod val="20000"/>
            <a:lumOff val="80000"/>
            <a:alpha val="90000"/>
          </a:schemeClr>
        </a:solidFill>
        <a:ln>
          <a:solidFill>
            <a:schemeClr val="accent4">
              <a:alpha val="90000"/>
            </a:schemeClr>
          </a:solidFill>
        </a:ln>
      </dgm:spPr>
      <dgm:t>
        <a:bodyPr/>
        <a:lstStyle/>
        <a:p>
          <a:endParaRPr lang="en-US"/>
        </a:p>
      </dgm:t>
    </dgm:pt>
    <dgm:pt modelId="{DA5A467B-297B-4F51-9F3D-60A8B30E1B59}">
      <dgm:prSet custT="1">
        <dgm:style>
          <a:lnRef idx="2">
            <a:schemeClr val="accent1"/>
          </a:lnRef>
          <a:fillRef idx="1">
            <a:schemeClr val="lt1"/>
          </a:fillRef>
          <a:effectRef idx="0">
            <a:schemeClr val="accent1"/>
          </a:effectRef>
          <a:fontRef idx="minor">
            <a:schemeClr val="dk1"/>
          </a:fontRef>
        </dgm:style>
      </dgm:prSet>
      <dgm:spPr>
        <a:ln>
          <a:solidFill>
            <a:schemeClr val="accent4"/>
          </a:solidFill>
        </a:ln>
      </dgm:spPr>
      <dgm:t>
        <a:bodyPr/>
        <a:lstStyle/>
        <a:p>
          <a:pPr rtl="0"/>
          <a:r>
            <a:rPr lang="en-US" sz="1800" dirty="0" smtClean="0">
              <a:solidFill>
                <a:srgbClr val="002060"/>
              </a:solidFill>
            </a:rPr>
            <a:t>Provide 2D image calculated from tomosynthesis dataset</a:t>
          </a:r>
          <a:endParaRPr lang="en-US" sz="1800" dirty="0">
            <a:solidFill>
              <a:srgbClr val="002060"/>
            </a:solidFill>
          </a:endParaRPr>
        </a:p>
      </dgm:t>
    </dgm:pt>
    <dgm:pt modelId="{E65D1DFF-3D02-41F2-A2DD-77EB852E9B4D}" type="parTrans" cxnId="{7E202463-6A77-4A2F-AB88-867D5C5CEAFA}">
      <dgm:prSet/>
      <dgm:spPr/>
      <dgm:t>
        <a:bodyPr/>
        <a:lstStyle/>
        <a:p>
          <a:endParaRPr lang="en-US"/>
        </a:p>
      </dgm:t>
    </dgm:pt>
    <dgm:pt modelId="{CCD5D3DE-A29B-4A22-AE85-A9DC862B8AA1}" type="sibTrans" cxnId="{7E202463-6A77-4A2F-AB88-867D5C5CEAFA}">
      <dgm:prSet/>
      <dgm:spPr/>
      <dgm:t>
        <a:bodyPr/>
        <a:lstStyle/>
        <a:p>
          <a:endParaRPr lang="en-US"/>
        </a:p>
      </dgm:t>
    </dgm:pt>
    <dgm:pt modelId="{2078F195-5D6E-4EEA-A323-EC6661EB5582}">
      <dgm:prSet custT="1">
        <dgm:style>
          <a:lnRef idx="2">
            <a:schemeClr val="accent1"/>
          </a:lnRef>
          <a:fillRef idx="1">
            <a:schemeClr val="lt1"/>
          </a:fillRef>
          <a:effectRef idx="0">
            <a:schemeClr val="accent1"/>
          </a:effectRef>
          <a:fontRef idx="minor">
            <a:schemeClr val="dk1"/>
          </a:fontRef>
        </dgm:style>
      </dgm:prSet>
      <dgm:spPr>
        <a:ln>
          <a:solidFill>
            <a:schemeClr val="accent4"/>
          </a:solidFill>
        </a:ln>
      </dgm:spPr>
      <dgm:t>
        <a:bodyPr/>
        <a:lstStyle/>
        <a:p>
          <a:pPr rtl="0"/>
          <a:r>
            <a:rPr lang="en-US" sz="1800" dirty="0" smtClean="0">
              <a:solidFill>
                <a:srgbClr val="002060"/>
              </a:solidFill>
            </a:rPr>
            <a:t>Reduce radiation exposure – eliminates FFDM exposure</a:t>
          </a:r>
          <a:endParaRPr lang="en-US" sz="1800" dirty="0">
            <a:solidFill>
              <a:srgbClr val="002060"/>
            </a:solidFill>
          </a:endParaRPr>
        </a:p>
      </dgm:t>
    </dgm:pt>
    <dgm:pt modelId="{98868E17-1A91-4C08-976B-B84438547536}" type="parTrans" cxnId="{593AB9E9-EC71-488D-A3FB-2C631FE8F540}">
      <dgm:prSet/>
      <dgm:spPr/>
      <dgm:t>
        <a:bodyPr/>
        <a:lstStyle/>
        <a:p>
          <a:endParaRPr lang="en-US"/>
        </a:p>
      </dgm:t>
    </dgm:pt>
    <dgm:pt modelId="{534FDD39-1EAB-453D-8648-0468B41E0660}" type="sibTrans" cxnId="{593AB9E9-EC71-488D-A3FB-2C631FE8F540}">
      <dgm:prSet/>
      <dgm:spPr/>
      <dgm:t>
        <a:bodyPr/>
        <a:lstStyle/>
        <a:p>
          <a:endParaRPr lang="en-US"/>
        </a:p>
      </dgm:t>
    </dgm:pt>
    <dgm:pt modelId="{06B68246-EB81-4C87-BD2B-FA34F0E4188C}">
      <dgm:prSet custT="1">
        <dgm:style>
          <a:lnRef idx="2">
            <a:schemeClr val="accent1"/>
          </a:lnRef>
          <a:fillRef idx="1">
            <a:schemeClr val="lt1"/>
          </a:fillRef>
          <a:effectRef idx="0">
            <a:schemeClr val="accent1"/>
          </a:effectRef>
          <a:fontRef idx="minor">
            <a:schemeClr val="dk1"/>
          </a:fontRef>
        </dgm:style>
      </dgm:prSet>
      <dgm:spPr/>
      <dgm:t>
        <a:bodyPr/>
        <a:lstStyle/>
        <a:p>
          <a:pPr rtl="0"/>
          <a:r>
            <a:rPr lang="en-US" sz="1800" dirty="0" smtClean="0">
              <a:solidFill>
                <a:srgbClr val="002060"/>
              </a:solidFill>
            </a:rPr>
            <a:t>Created from standard tomosynthesis dataset</a:t>
          </a:r>
          <a:endParaRPr lang="en-US" sz="1800" dirty="0">
            <a:solidFill>
              <a:srgbClr val="002060"/>
            </a:solidFill>
          </a:endParaRPr>
        </a:p>
      </dgm:t>
    </dgm:pt>
    <dgm:pt modelId="{99E310CF-48A2-4EAB-911E-9692E730C0F3}" type="parTrans" cxnId="{B47AD11E-6CB3-4F0A-B6F3-81BBC31DCB94}">
      <dgm:prSet/>
      <dgm:spPr/>
      <dgm:t>
        <a:bodyPr/>
        <a:lstStyle/>
        <a:p>
          <a:endParaRPr lang="en-US"/>
        </a:p>
      </dgm:t>
    </dgm:pt>
    <dgm:pt modelId="{7D948217-2C5B-4417-855E-C7AACA3365CD}" type="sibTrans" cxnId="{B47AD11E-6CB3-4F0A-B6F3-81BBC31DCB94}">
      <dgm:prSet/>
      <dgm:spPr/>
      <dgm:t>
        <a:bodyPr/>
        <a:lstStyle/>
        <a:p>
          <a:endParaRPr lang="en-US"/>
        </a:p>
      </dgm:t>
    </dgm:pt>
    <dgm:pt modelId="{188F8D96-BB5A-4135-94FB-F3D1CDA4A664}">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2400" b="1" dirty="0" smtClean="0">
              <a:solidFill>
                <a:srgbClr val="002060"/>
              </a:solidFill>
            </a:rPr>
            <a:t>Intelligent 2D</a:t>
          </a:r>
          <a:r>
            <a:rPr lang="en-US" sz="2400" b="1" baseline="30000" dirty="0" smtClean="0">
              <a:solidFill>
                <a:srgbClr val="002060"/>
              </a:solidFill>
            </a:rPr>
            <a:t>™ </a:t>
          </a:r>
          <a:r>
            <a:rPr lang="en-US" sz="2400" b="1" dirty="0" smtClean="0">
              <a:solidFill>
                <a:srgbClr val="002060"/>
              </a:solidFill>
            </a:rPr>
            <a:t>software </a:t>
          </a:r>
          <a:endParaRPr lang="en-US" sz="2400" dirty="0">
            <a:solidFill>
              <a:srgbClr val="002060"/>
            </a:solidFill>
          </a:endParaRPr>
        </a:p>
      </dgm:t>
    </dgm:pt>
    <dgm:pt modelId="{0338DB0B-775B-476F-9BB8-945EC634574C}" type="parTrans" cxnId="{D11ACACA-2118-44AB-BD44-7C3729B42CDF}">
      <dgm:prSet/>
      <dgm:spPr/>
      <dgm:t>
        <a:bodyPr/>
        <a:lstStyle/>
        <a:p>
          <a:endParaRPr lang="en-US"/>
        </a:p>
      </dgm:t>
    </dgm:pt>
    <dgm:pt modelId="{6D03B44D-8E6C-4C69-B232-D3DE5CCCD1DA}" type="sibTrans" cxnId="{D11ACACA-2118-44AB-BD44-7C3729B42CDF}">
      <dgm:prSet/>
      <dgm:spPr/>
      <dgm:t>
        <a:bodyPr/>
        <a:lstStyle/>
        <a:p>
          <a:endParaRPr lang="en-US"/>
        </a:p>
      </dgm:t>
    </dgm:pt>
    <dgm:pt modelId="{16302E96-55D9-4830-84AD-9566883CE895}">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1800" dirty="0" smtClean="0">
              <a:solidFill>
                <a:srgbClr val="002060"/>
              </a:solidFill>
              <a:latin typeface="+mn-lt"/>
            </a:rPr>
            <a:t>Newest version of synthesized 2D software</a:t>
          </a:r>
          <a:endParaRPr lang="en-US" sz="1800" dirty="0">
            <a:solidFill>
              <a:srgbClr val="002060"/>
            </a:solidFill>
            <a:latin typeface="+mn-lt"/>
          </a:endParaRPr>
        </a:p>
      </dgm:t>
    </dgm:pt>
    <dgm:pt modelId="{B01D88BE-D90D-457D-9848-0C042E450B0A}" type="parTrans" cxnId="{91B5B82D-4A67-41E3-9E0B-018F4D24B331}">
      <dgm:prSet/>
      <dgm:spPr/>
      <dgm:t>
        <a:bodyPr/>
        <a:lstStyle/>
        <a:p>
          <a:endParaRPr lang="en-US"/>
        </a:p>
      </dgm:t>
    </dgm:pt>
    <dgm:pt modelId="{63F9B350-E353-4C45-811B-0D5A5813714D}" type="sibTrans" cxnId="{91B5B82D-4A67-41E3-9E0B-018F4D24B331}">
      <dgm:prSet/>
      <dgm:spPr/>
      <dgm:t>
        <a:bodyPr/>
        <a:lstStyle/>
        <a:p>
          <a:endParaRPr lang="en-US"/>
        </a:p>
      </dgm:t>
    </dgm:pt>
    <dgm:pt modelId="{771CFEE0-2C15-4C11-AD76-444A82C72BE7}">
      <dgm:prSet custT="1">
        <dgm:style>
          <a:lnRef idx="2">
            <a:schemeClr val="accent4"/>
          </a:lnRef>
          <a:fillRef idx="1">
            <a:schemeClr val="lt1"/>
          </a:fillRef>
          <a:effectRef idx="0">
            <a:schemeClr val="accent4"/>
          </a:effectRef>
          <a:fontRef idx="minor">
            <a:schemeClr val="dk1"/>
          </a:fontRef>
        </dgm:style>
      </dgm:prSet>
      <dgm:spPr/>
      <dgm:t>
        <a:bodyPr/>
        <a:lstStyle/>
        <a:p>
          <a:pPr rtl="0"/>
          <a:r>
            <a:rPr lang="en-US" sz="1800" dirty="0" smtClean="0">
              <a:solidFill>
                <a:srgbClr val="002060"/>
              </a:solidFill>
              <a:latin typeface="+mn-lt"/>
            </a:rPr>
            <a:t>Created from high resolution Clarity HD dataset</a:t>
          </a:r>
          <a:endParaRPr lang="en-US" sz="1800" dirty="0">
            <a:solidFill>
              <a:srgbClr val="002060"/>
            </a:solidFill>
            <a:latin typeface="+mn-lt"/>
          </a:endParaRPr>
        </a:p>
      </dgm:t>
    </dgm:pt>
    <dgm:pt modelId="{5231D7DA-3F77-4F33-902E-EF08C839D65B}" type="parTrans" cxnId="{7F2086DB-8240-4C47-9BA3-3340D5BC1B5E}">
      <dgm:prSet/>
      <dgm:spPr/>
      <dgm:t>
        <a:bodyPr/>
        <a:lstStyle/>
        <a:p>
          <a:endParaRPr lang="en-US"/>
        </a:p>
      </dgm:t>
    </dgm:pt>
    <dgm:pt modelId="{843393DA-6CE5-448B-A64C-FB1E02AE6207}" type="sibTrans" cxnId="{7F2086DB-8240-4C47-9BA3-3340D5BC1B5E}">
      <dgm:prSet/>
      <dgm:spPr/>
      <dgm:t>
        <a:bodyPr/>
        <a:lstStyle/>
        <a:p>
          <a:endParaRPr lang="en-US"/>
        </a:p>
      </dgm:t>
    </dgm:pt>
    <dgm:pt modelId="{4808AD5D-45E1-47DC-B6D2-344EADEBEEC4}">
      <dgm:prSet custT="1">
        <dgm:style>
          <a:lnRef idx="2">
            <a:schemeClr val="accent4"/>
          </a:lnRef>
          <a:fillRef idx="1">
            <a:schemeClr val="lt1"/>
          </a:fillRef>
          <a:effectRef idx="0">
            <a:schemeClr val="accent4"/>
          </a:effectRef>
          <a:fontRef idx="minor">
            <a:schemeClr val="dk1"/>
          </a:fontRef>
        </dgm:style>
      </dgm:prSet>
      <dgm:spPr/>
      <dgm:t>
        <a:bodyPr/>
        <a:lstStyle/>
        <a:p>
          <a:r>
            <a:rPr lang="en-US" sz="1800" dirty="0" smtClean="0">
              <a:solidFill>
                <a:srgbClr val="002060"/>
              </a:solidFill>
              <a:latin typeface="+mn-lt"/>
            </a:rPr>
            <a:t>70-micron images from 70-micron reconstructions</a:t>
          </a:r>
          <a:endParaRPr lang="en-US" sz="1800" dirty="0">
            <a:latin typeface="+mn-lt"/>
          </a:endParaRPr>
        </a:p>
      </dgm:t>
    </dgm:pt>
    <dgm:pt modelId="{D701FF06-F9DD-43B6-9435-989F2CA80412}" type="parTrans" cxnId="{629A6819-3CC3-4233-BABA-E041F8D9A9F8}">
      <dgm:prSet/>
      <dgm:spPr/>
      <dgm:t>
        <a:bodyPr/>
        <a:lstStyle/>
        <a:p>
          <a:endParaRPr lang="en-US"/>
        </a:p>
      </dgm:t>
    </dgm:pt>
    <dgm:pt modelId="{C56F16AC-642B-4A19-9885-82C3C61238BE}" type="sibTrans" cxnId="{629A6819-3CC3-4233-BABA-E041F8D9A9F8}">
      <dgm:prSet/>
      <dgm:spPr/>
      <dgm:t>
        <a:bodyPr/>
        <a:lstStyle/>
        <a:p>
          <a:endParaRPr lang="en-US"/>
        </a:p>
      </dgm:t>
    </dgm:pt>
    <dgm:pt modelId="{34142D93-743D-4CE2-A16A-545F9B2B9293}" type="pres">
      <dgm:prSet presAssocID="{4CDF01FC-ED61-4920-BBE5-77F839E1DDA3}" presName="Name0" presStyleCnt="0">
        <dgm:presLayoutVars>
          <dgm:dir/>
          <dgm:animLvl val="lvl"/>
          <dgm:resizeHandles val="exact"/>
        </dgm:presLayoutVars>
      </dgm:prSet>
      <dgm:spPr/>
      <dgm:t>
        <a:bodyPr/>
        <a:lstStyle/>
        <a:p>
          <a:endParaRPr lang="en-US"/>
        </a:p>
      </dgm:t>
    </dgm:pt>
    <dgm:pt modelId="{EB35A28C-2655-456A-AE1B-30E1281765BB}" type="pres">
      <dgm:prSet presAssocID="{188F8D96-BB5A-4135-94FB-F3D1CDA4A664}" presName="linNode" presStyleCnt="0"/>
      <dgm:spPr/>
    </dgm:pt>
    <dgm:pt modelId="{AC46964E-CD36-4180-83AC-DEA6F36F5672}" type="pres">
      <dgm:prSet presAssocID="{188F8D96-BB5A-4135-94FB-F3D1CDA4A664}" presName="parentText" presStyleLbl="node1" presStyleIdx="0" presStyleCnt="3">
        <dgm:presLayoutVars>
          <dgm:chMax val="1"/>
          <dgm:bulletEnabled val="1"/>
        </dgm:presLayoutVars>
      </dgm:prSet>
      <dgm:spPr/>
      <dgm:t>
        <a:bodyPr/>
        <a:lstStyle/>
        <a:p>
          <a:endParaRPr lang="en-US"/>
        </a:p>
      </dgm:t>
    </dgm:pt>
    <dgm:pt modelId="{DD160188-C5A4-4723-9E05-FDE3F5BDA45F}" type="pres">
      <dgm:prSet presAssocID="{188F8D96-BB5A-4135-94FB-F3D1CDA4A664}" presName="descendantText" presStyleLbl="alignAccFollowNode1" presStyleIdx="0" presStyleCnt="3" custScaleY="118094">
        <dgm:presLayoutVars>
          <dgm:bulletEnabled val="1"/>
        </dgm:presLayoutVars>
      </dgm:prSet>
      <dgm:spPr/>
      <dgm:t>
        <a:bodyPr/>
        <a:lstStyle/>
        <a:p>
          <a:endParaRPr lang="en-US"/>
        </a:p>
      </dgm:t>
    </dgm:pt>
    <dgm:pt modelId="{34C4CAFC-E189-4D2A-B02A-F305C7F69D2F}" type="pres">
      <dgm:prSet presAssocID="{6D03B44D-8E6C-4C69-B232-D3DE5CCCD1DA}" presName="sp" presStyleCnt="0"/>
      <dgm:spPr/>
    </dgm:pt>
    <dgm:pt modelId="{634D7C53-1604-44A6-BABC-9001109EA9E4}" type="pres">
      <dgm:prSet presAssocID="{A5E82449-1B55-46EF-BFA7-98F1146943B4}" presName="linNode" presStyleCnt="0"/>
      <dgm:spPr/>
    </dgm:pt>
    <dgm:pt modelId="{6E816DDC-C44A-4D92-B48B-204167C159D3}" type="pres">
      <dgm:prSet presAssocID="{A5E82449-1B55-46EF-BFA7-98F1146943B4}" presName="parentText" presStyleLbl="node1" presStyleIdx="1" presStyleCnt="3">
        <dgm:presLayoutVars>
          <dgm:chMax val="1"/>
          <dgm:bulletEnabled val="1"/>
        </dgm:presLayoutVars>
      </dgm:prSet>
      <dgm:spPr/>
      <dgm:t>
        <a:bodyPr/>
        <a:lstStyle/>
        <a:p>
          <a:endParaRPr lang="en-US"/>
        </a:p>
      </dgm:t>
    </dgm:pt>
    <dgm:pt modelId="{43AAD3CA-86C4-4814-A25A-91E9B6A9F98E}" type="pres">
      <dgm:prSet presAssocID="{A5E82449-1B55-46EF-BFA7-98F1146943B4}" presName="descendantText" presStyleLbl="alignAccFollowNode1" presStyleIdx="1" presStyleCnt="3" custScaleY="111883">
        <dgm:presLayoutVars>
          <dgm:bulletEnabled val="1"/>
        </dgm:presLayoutVars>
      </dgm:prSet>
      <dgm:spPr/>
      <dgm:t>
        <a:bodyPr/>
        <a:lstStyle/>
        <a:p>
          <a:endParaRPr lang="en-US"/>
        </a:p>
      </dgm:t>
    </dgm:pt>
    <dgm:pt modelId="{FC092579-BBE8-446B-B4B4-A8BB7966BA53}" type="pres">
      <dgm:prSet presAssocID="{0F7C45BF-8A9D-4FD7-B5A3-8E6C18497617}" presName="sp" presStyleCnt="0"/>
      <dgm:spPr/>
    </dgm:pt>
    <dgm:pt modelId="{CCB60B65-4FA4-4E40-B16F-1E04BFF0E909}" type="pres">
      <dgm:prSet presAssocID="{E2AABCED-41F7-47E2-8238-6964C5DDAE57}" presName="linNode" presStyleCnt="0"/>
      <dgm:spPr/>
    </dgm:pt>
    <dgm:pt modelId="{6E80CCEE-C95D-430C-9754-5AB1BA40F9D0}" type="pres">
      <dgm:prSet presAssocID="{E2AABCED-41F7-47E2-8238-6964C5DDAE57}" presName="parentText" presStyleLbl="node1" presStyleIdx="2" presStyleCnt="3">
        <dgm:presLayoutVars>
          <dgm:chMax val="1"/>
          <dgm:bulletEnabled val="1"/>
        </dgm:presLayoutVars>
      </dgm:prSet>
      <dgm:spPr/>
      <dgm:t>
        <a:bodyPr/>
        <a:lstStyle/>
        <a:p>
          <a:endParaRPr lang="en-US"/>
        </a:p>
      </dgm:t>
    </dgm:pt>
    <dgm:pt modelId="{07F42C0A-B339-41BD-AC61-D81DB11571BD}" type="pres">
      <dgm:prSet presAssocID="{E2AABCED-41F7-47E2-8238-6964C5DDAE57}" presName="descendantText" presStyleLbl="alignAccFollowNode1" presStyleIdx="2" presStyleCnt="3">
        <dgm:presLayoutVars>
          <dgm:bulletEnabled val="1"/>
        </dgm:presLayoutVars>
      </dgm:prSet>
      <dgm:spPr/>
      <dgm:t>
        <a:bodyPr/>
        <a:lstStyle/>
        <a:p>
          <a:endParaRPr lang="en-US"/>
        </a:p>
      </dgm:t>
    </dgm:pt>
  </dgm:ptLst>
  <dgm:cxnLst>
    <dgm:cxn modelId="{5776A0F6-ACE4-4B42-B2EB-D968F5DEA42F}" type="presOf" srcId="{2078F195-5D6E-4EEA-A323-EC6661EB5582}" destId="{07F42C0A-B339-41BD-AC61-D81DB11571BD}" srcOrd="0" destOrd="1" presId="urn:microsoft.com/office/officeart/2005/8/layout/vList5"/>
    <dgm:cxn modelId="{6766EAF2-6B14-4E7D-AED8-B3E9AB98C835}" type="presOf" srcId="{771CFEE0-2C15-4C11-AD76-444A82C72BE7}" destId="{DD160188-C5A4-4723-9E05-FDE3F5BDA45F}" srcOrd="0" destOrd="1" presId="urn:microsoft.com/office/officeart/2005/8/layout/vList5"/>
    <dgm:cxn modelId="{D314B19F-F260-4B5D-9893-92DCDC459BB4}" type="presOf" srcId="{9C070E55-F09E-43C9-B4B4-52C2643EEAB5}" destId="{43AAD3CA-86C4-4814-A25A-91E9B6A9F98E}" srcOrd="0" destOrd="2" presId="urn:microsoft.com/office/officeart/2005/8/layout/vList5"/>
    <dgm:cxn modelId="{A5668BF9-979C-434D-8C97-39A5D0F68404}" srcId="{A5E82449-1B55-46EF-BFA7-98F1146943B4}" destId="{9C070E55-F09E-43C9-B4B4-52C2643EEAB5}" srcOrd="2" destOrd="0" parTransId="{0A4A87BC-B737-42AC-97F1-601699E3A987}" sibTransId="{48C401D4-CB84-46C9-9CC8-E0933EDD8ECA}"/>
    <dgm:cxn modelId="{7E202463-6A77-4A2F-AB88-867D5C5CEAFA}" srcId="{E2AABCED-41F7-47E2-8238-6964C5DDAE57}" destId="{DA5A467B-297B-4F51-9F3D-60A8B30E1B59}" srcOrd="0" destOrd="0" parTransId="{E65D1DFF-3D02-41F2-A2DD-77EB852E9B4D}" sibTransId="{CCD5D3DE-A29B-4A22-AE85-A9DC862B8AA1}"/>
    <dgm:cxn modelId="{516BE4FE-E96F-4DB9-92BB-672E15AEFF99}" type="presOf" srcId="{4CDF01FC-ED61-4920-BBE5-77F839E1DDA3}" destId="{34142D93-743D-4CE2-A16A-545F9B2B9293}" srcOrd="0" destOrd="0" presId="urn:microsoft.com/office/officeart/2005/8/layout/vList5"/>
    <dgm:cxn modelId="{F6402E87-EEC0-4FC8-AD3F-5DDCA5616C80}" srcId="{4CDF01FC-ED61-4920-BBE5-77F839E1DDA3}" destId="{E2AABCED-41F7-47E2-8238-6964C5DDAE57}" srcOrd="2" destOrd="0" parTransId="{5955E4F0-F292-4B44-B5C3-3C0D07ED5FA4}" sibTransId="{EF6A0F23-97B0-4F65-810D-38E72E54E7C4}"/>
    <dgm:cxn modelId="{7F2086DB-8240-4C47-9BA3-3340D5BC1B5E}" srcId="{188F8D96-BB5A-4135-94FB-F3D1CDA4A664}" destId="{771CFEE0-2C15-4C11-AD76-444A82C72BE7}" srcOrd="1" destOrd="0" parTransId="{5231D7DA-3F77-4F33-902E-EF08C839D65B}" sibTransId="{843393DA-6CE5-448B-A64C-FB1E02AE6207}"/>
    <dgm:cxn modelId="{40793FD0-8B23-4501-A30B-EFDE903ECFE4}" type="presOf" srcId="{06B68246-EB81-4C87-BD2B-FA34F0E4188C}" destId="{43AAD3CA-86C4-4814-A25A-91E9B6A9F98E}" srcOrd="0" destOrd="1" presId="urn:microsoft.com/office/officeart/2005/8/layout/vList5"/>
    <dgm:cxn modelId="{BDF1FC76-E593-41F7-BB7C-A6A22303928F}" type="presOf" srcId="{16302E96-55D9-4830-84AD-9566883CE895}" destId="{DD160188-C5A4-4723-9E05-FDE3F5BDA45F}" srcOrd="0" destOrd="0" presId="urn:microsoft.com/office/officeart/2005/8/layout/vList5"/>
    <dgm:cxn modelId="{6A7EC9F4-7F31-4A78-BE9F-D077D12FAA53}" type="presOf" srcId="{66640B0A-36B8-43E8-B902-07B6CA4CA570}" destId="{43AAD3CA-86C4-4814-A25A-91E9B6A9F98E}" srcOrd="0" destOrd="0" presId="urn:microsoft.com/office/officeart/2005/8/layout/vList5"/>
    <dgm:cxn modelId="{FA076882-A50E-413E-B976-15C8754979B5}" type="presOf" srcId="{E2AABCED-41F7-47E2-8238-6964C5DDAE57}" destId="{6E80CCEE-C95D-430C-9754-5AB1BA40F9D0}" srcOrd="0" destOrd="0" presId="urn:microsoft.com/office/officeart/2005/8/layout/vList5"/>
    <dgm:cxn modelId="{91B5B82D-4A67-41E3-9E0B-018F4D24B331}" srcId="{188F8D96-BB5A-4135-94FB-F3D1CDA4A664}" destId="{16302E96-55D9-4830-84AD-9566883CE895}" srcOrd="0" destOrd="0" parTransId="{B01D88BE-D90D-457D-9848-0C042E450B0A}" sibTransId="{63F9B350-E353-4C45-811B-0D5A5813714D}"/>
    <dgm:cxn modelId="{2B3C00FF-DF63-4150-8F4E-4E38B8186613}" type="presOf" srcId="{188F8D96-BB5A-4135-94FB-F3D1CDA4A664}" destId="{AC46964E-CD36-4180-83AC-DEA6F36F5672}" srcOrd="0" destOrd="0" presId="urn:microsoft.com/office/officeart/2005/8/layout/vList5"/>
    <dgm:cxn modelId="{339A1449-E50F-4EA8-B920-3A0F51F1CBAC}" type="presOf" srcId="{DA5A467B-297B-4F51-9F3D-60A8B30E1B59}" destId="{07F42C0A-B339-41BD-AC61-D81DB11571BD}" srcOrd="0" destOrd="0" presId="urn:microsoft.com/office/officeart/2005/8/layout/vList5"/>
    <dgm:cxn modelId="{593AB9E9-EC71-488D-A3FB-2C631FE8F540}" srcId="{E2AABCED-41F7-47E2-8238-6964C5DDAE57}" destId="{2078F195-5D6E-4EEA-A323-EC6661EB5582}" srcOrd="1" destOrd="0" parTransId="{98868E17-1A91-4C08-976B-B84438547536}" sibTransId="{534FDD39-1EAB-453D-8648-0468B41E0660}"/>
    <dgm:cxn modelId="{A91A7A11-D41A-45EC-9B68-198D25ED0680}" srcId="{4CDF01FC-ED61-4920-BBE5-77F839E1DDA3}" destId="{A5E82449-1B55-46EF-BFA7-98F1146943B4}" srcOrd="1" destOrd="0" parTransId="{BD37E2B5-FE4D-4675-BD02-EFF00A0F4B04}" sibTransId="{0F7C45BF-8A9D-4FD7-B5A3-8E6C18497617}"/>
    <dgm:cxn modelId="{2FA4CD1F-1FBF-4279-BB8F-1BFF63BEE6C4}" type="presOf" srcId="{A5E82449-1B55-46EF-BFA7-98F1146943B4}" destId="{6E816DDC-C44A-4D92-B48B-204167C159D3}" srcOrd="0" destOrd="0" presId="urn:microsoft.com/office/officeart/2005/8/layout/vList5"/>
    <dgm:cxn modelId="{629A6819-3CC3-4233-BABA-E041F8D9A9F8}" srcId="{188F8D96-BB5A-4135-94FB-F3D1CDA4A664}" destId="{4808AD5D-45E1-47DC-B6D2-344EADEBEEC4}" srcOrd="2" destOrd="0" parTransId="{D701FF06-F9DD-43B6-9435-989F2CA80412}" sibTransId="{C56F16AC-642B-4A19-9885-82C3C61238BE}"/>
    <dgm:cxn modelId="{79A2BAFF-480D-4EA4-91E5-637905F1BF70}" type="presOf" srcId="{4808AD5D-45E1-47DC-B6D2-344EADEBEEC4}" destId="{DD160188-C5A4-4723-9E05-FDE3F5BDA45F}" srcOrd="0" destOrd="2" presId="urn:microsoft.com/office/officeart/2005/8/layout/vList5"/>
    <dgm:cxn modelId="{D11ACACA-2118-44AB-BD44-7C3729B42CDF}" srcId="{4CDF01FC-ED61-4920-BBE5-77F839E1DDA3}" destId="{188F8D96-BB5A-4135-94FB-F3D1CDA4A664}" srcOrd="0" destOrd="0" parTransId="{0338DB0B-775B-476F-9BB8-945EC634574C}" sibTransId="{6D03B44D-8E6C-4C69-B232-D3DE5CCCD1DA}"/>
    <dgm:cxn modelId="{B47AD11E-6CB3-4F0A-B6F3-81BBC31DCB94}" srcId="{A5E82449-1B55-46EF-BFA7-98F1146943B4}" destId="{06B68246-EB81-4C87-BD2B-FA34F0E4188C}" srcOrd="1" destOrd="0" parTransId="{99E310CF-48A2-4EAB-911E-9692E730C0F3}" sibTransId="{7D948217-2C5B-4417-855E-C7AACA3365CD}"/>
    <dgm:cxn modelId="{D893003C-DBA1-4A0D-B8AC-BA5EA108AE17}" srcId="{A5E82449-1B55-46EF-BFA7-98F1146943B4}" destId="{66640B0A-36B8-43E8-B902-07B6CA4CA570}" srcOrd="0" destOrd="0" parTransId="{E076AFFB-690C-4DCF-8F74-F5F097894C4E}" sibTransId="{7366B5DE-3700-47F4-AE95-7CF46BFA11D7}"/>
    <dgm:cxn modelId="{67F9822B-4A81-45D0-8812-B58FECA13302}" type="presParOf" srcId="{34142D93-743D-4CE2-A16A-545F9B2B9293}" destId="{EB35A28C-2655-456A-AE1B-30E1281765BB}" srcOrd="0" destOrd="0" presId="urn:microsoft.com/office/officeart/2005/8/layout/vList5"/>
    <dgm:cxn modelId="{E56C46D0-39F7-475D-9C11-C43CD1E1E969}" type="presParOf" srcId="{EB35A28C-2655-456A-AE1B-30E1281765BB}" destId="{AC46964E-CD36-4180-83AC-DEA6F36F5672}" srcOrd="0" destOrd="0" presId="urn:microsoft.com/office/officeart/2005/8/layout/vList5"/>
    <dgm:cxn modelId="{E29E58E8-6375-4E55-9B87-E70E48771A9E}" type="presParOf" srcId="{EB35A28C-2655-456A-AE1B-30E1281765BB}" destId="{DD160188-C5A4-4723-9E05-FDE3F5BDA45F}" srcOrd="1" destOrd="0" presId="urn:microsoft.com/office/officeart/2005/8/layout/vList5"/>
    <dgm:cxn modelId="{1E133DC4-D180-4BB4-9CF5-6531CBA04210}" type="presParOf" srcId="{34142D93-743D-4CE2-A16A-545F9B2B9293}" destId="{34C4CAFC-E189-4D2A-B02A-F305C7F69D2F}" srcOrd="1" destOrd="0" presId="urn:microsoft.com/office/officeart/2005/8/layout/vList5"/>
    <dgm:cxn modelId="{190CDAAC-CFAD-4313-80DB-854F761EAE9E}" type="presParOf" srcId="{34142D93-743D-4CE2-A16A-545F9B2B9293}" destId="{634D7C53-1604-44A6-BABC-9001109EA9E4}" srcOrd="2" destOrd="0" presId="urn:microsoft.com/office/officeart/2005/8/layout/vList5"/>
    <dgm:cxn modelId="{F584C230-6618-481E-AB82-FA46CD5CFDB5}" type="presParOf" srcId="{634D7C53-1604-44A6-BABC-9001109EA9E4}" destId="{6E816DDC-C44A-4D92-B48B-204167C159D3}" srcOrd="0" destOrd="0" presId="urn:microsoft.com/office/officeart/2005/8/layout/vList5"/>
    <dgm:cxn modelId="{8F1BAEAD-E106-46E8-90D1-A6837BBC2990}" type="presParOf" srcId="{634D7C53-1604-44A6-BABC-9001109EA9E4}" destId="{43AAD3CA-86C4-4814-A25A-91E9B6A9F98E}" srcOrd="1" destOrd="0" presId="urn:microsoft.com/office/officeart/2005/8/layout/vList5"/>
    <dgm:cxn modelId="{81033FBF-4510-42BD-B264-698A488FA10E}" type="presParOf" srcId="{34142D93-743D-4CE2-A16A-545F9B2B9293}" destId="{FC092579-BBE8-446B-B4B4-A8BB7966BA53}" srcOrd="3" destOrd="0" presId="urn:microsoft.com/office/officeart/2005/8/layout/vList5"/>
    <dgm:cxn modelId="{55B17011-9FD8-45FB-8DC7-2C60193E6215}" type="presParOf" srcId="{34142D93-743D-4CE2-A16A-545F9B2B9293}" destId="{CCB60B65-4FA4-4E40-B16F-1E04BFF0E909}" srcOrd="4" destOrd="0" presId="urn:microsoft.com/office/officeart/2005/8/layout/vList5"/>
    <dgm:cxn modelId="{FFDD679E-3D89-4747-9C39-3FE072BB9F3F}" type="presParOf" srcId="{CCB60B65-4FA4-4E40-B16F-1E04BFF0E909}" destId="{6E80CCEE-C95D-430C-9754-5AB1BA40F9D0}" srcOrd="0" destOrd="0" presId="urn:microsoft.com/office/officeart/2005/8/layout/vList5"/>
    <dgm:cxn modelId="{59074F06-A7F9-4588-B998-54C9180A302C}" type="presParOf" srcId="{CCB60B65-4FA4-4E40-B16F-1E04BFF0E909}" destId="{07F42C0A-B339-41BD-AC61-D81DB11571B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16C1BE-ECC2-4F8C-BAF7-2916F66ADCF2}"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EA9E6D63-6688-4CAA-9F49-2366BB47979F}">
      <dgm:prSet phldrT="[Text]" custT="1"/>
      <dgm:spPr>
        <a:solidFill>
          <a:schemeClr val="accent4">
            <a:lumMod val="20000"/>
            <a:lumOff val="80000"/>
          </a:schemeClr>
        </a:solidFill>
        <a:ln>
          <a:solidFill>
            <a:schemeClr val="accent1"/>
          </a:solidFill>
        </a:ln>
      </dgm:spPr>
      <dgm:t>
        <a:bodyPr/>
        <a:lstStyle/>
        <a:p>
          <a:r>
            <a:rPr lang="en-US" sz="2800" b="1" dirty="0" smtClean="0">
              <a:solidFill>
                <a:srgbClr val="002060"/>
              </a:solidFill>
            </a:rPr>
            <a:t>Clarity HD</a:t>
          </a:r>
          <a:endParaRPr lang="en-US" sz="2800" b="1" baseline="30000" dirty="0">
            <a:solidFill>
              <a:srgbClr val="002060"/>
            </a:solidFill>
          </a:endParaRPr>
        </a:p>
      </dgm:t>
    </dgm:pt>
    <dgm:pt modelId="{298458DC-2AE2-4B40-92ED-69755F0E1178}" type="parTrans" cxnId="{2C9E0183-9437-4584-A4C9-78E341B4B674}">
      <dgm:prSet/>
      <dgm:spPr/>
      <dgm:t>
        <a:bodyPr/>
        <a:lstStyle/>
        <a:p>
          <a:endParaRPr lang="en-US"/>
        </a:p>
      </dgm:t>
    </dgm:pt>
    <dgm:pt modelId="{295703A9-3CA3-4A53-AAB0-58761E9405D2}" type="sibTrans" cxnId="{2C9E0183-9437-4584-A4C9-78E341B4B674}">
      <dgm:prSet/>
      <dgm:spPr/>
      <dgm:t>
        <a:bodyPr/>
        <a:lstStyle/>
        <a:p>
          <a:endParaRPr lang="en-US"/>
        </a:p>
      </dgm:t>
    </dgm:pt>
    <dgm:pt modelId="{9F1F5E88-2CE7-4C66-AD16-AD7CBD5AC20E}">
      <dgm:prSet phldrT="[Text]" custT="1"/>
      <dgm:spPr>
        <a:noFill/>
        <a:ln>
          <a:solidFill>
            <a:schemeClr val="accent4"/>
          </a:solidFill>
        </a:ln>
      </dgm:spPr>
      <dgm:t>
        <a:bodyPr/>
        <a:lstStyle/>
        <a:p>
          <a:r>
            <a:rPr lang="en-US" sz="2800" dirty="0" smtClean="0">
              <a:solidFill>
                <a:srgbClr val="002060"/>
              </a:solidFill>
            </a:rPr>
            <a:t>Detector:                     70 micron pixel – same as 2D acquired images</a:t>
          </a:r>
          <a:endParaRPr lang="en-US" sz="2800" dirty="0">
            <a:solidFill>
              <a:srgbClr val="002060"/>
            </a:solidFill>
          </a:endParaRPr>
        </a:p>
      </dgm:t>
    </dgm:pt>
    <dgm:pt modelId="{F6B29BAF-13D9-4F21-A1C3-A6165EA41C9C}" type="parTrans" cxnId="{2D2C2877-F8F1-4C19-827C-4E0C6196405C}">
      <dgm:prSet/>
      <dgm:spPr/>
      <dgm:t>
        <a:bodyPr/>
        <a:lstStyle/>
        <a:p>
          <a:endParaRPr lang="en-US"/>
        </a:p>
      </dgm:t>
    </dgm:pt>
    <dgm:pt modelId="{BC075396-8C87-4595-AC44-5D96BAA0C822}" type="sibTrans" cxnId="{2D2C2877-F8F1-4C19-827C-4E0C6196405C}">
      <dgm:prSet/>
      <dgm:spPr/>
      <dgm:t>
        <a:bodyPr/>
        <a:lstStyle/>
        <a:p>
          <a:endParaRPr lang="en-US"/>
        </a:p>
      </dgm:t>
    </dgm:pt>
    <dgm:pt modelId="{FC438AD5-204D-4136-9527-0B6CDC54234F}">
      <dgm:prSet custT="1"/>
      <dgm:spPr>
        <a:noFill/>
        <a:ln>
          <a:solidFill>
            <a:schemeClr val="accent4"/>
          </a:solidFill>
        </a:ln>
      </dgm:spPr>
      <dgm:t>
        <a:bodyPr/>
        <a:lstStyle/>
        <a:p>
          <a:r>
            <a:rPr lang="fr-FR" sz="2800" dirty="0" smtClean="0">
              <a:solidFill>
                <a:srgbClr val="002060"/>
              </a:solidFill>
            </a:rPr>
            <a:t>Display:                      70 micron </a:t>
          </a:r>
          <a:endParaRPr lang="en-US" sz="2800" dirty="0">
            <a:solidFill>
              <a:srgbClr val="002060"/>
            </a:solidFill>
          </a:endParaRPr>
        </a:p>
      </dgm:t>
    </dgm:pt>
    <dgm:pt modelId="{7E600F98-8713-4749-B869-B655919B4FD5}" type="parTrans" cxnId="{C88D7D61-D187-4742-B168-3EA31FACF976}">
      <dgm:prSet/>
      <dgm:spPr/>
      <dgm:t>
        <a:bodyPr/>
        <a:lstStyle/>
        <a:p>
          <a:endParaRPr lang="en-US"/>
        </a:p>
      </dgm:t>
    </dgm:pt>
    <dgm:pt modelId="{F06CFEC3-6EAF-4672-8735-F40353D66867}" type="sibTrans" cxnId="{C88D7D61-D187-4742-B168-3EA31FACF976}">
      <dgm:prSet/>
      <dgm:spPr/>
      <dgm:t>
        <a:bodyPr/>
        <a:lstStyle/>
        <a:p>
          <a:endParaRPr lang="en-US"/>
        </a:p>
      </dgm:t>
    </dgm:pt>
    <dgm:pt modelId="{3138C8B1-7700-4A1B-9EA2-912D6A9D9A91}">
      <dgm:prSet custT="1"/>
      <dgm:spPr>
        <a:noFill/>
        <a:ln>
          <a:solidFill>
            <a:schemeClr val="accent4"/>
          </a:solidFill>
        </a:ln>
      </dgm:spPr>
      <dgm:t>
        <a:bodyPr/>
        <a:lstStyle/>
        <a:p>
          <a:r>
            <a:rPr lang="en-US" sz="2800" dirty="0" smtClean="0">
              <a:solidFill>
                <a:srgbClr val="002060"/>
              </a:solidFill>
            </a:rPr>
            <a:t>Same reconstruction method as standard resolution</a:t>
          </a:r>
          <a:endParaRPr lang="en-US" sz="2800" dirty="0">
            <a:solidFill>
              <a:srgbClr val="002060"/>
            </a:solidFill>
          </a:endParaRPr>
        </a:p>
      </dgm:t>
    </dgm:pt>
    <dgm:pt modelId="{60278D9E-B29B-4BB5-8B3D-F3C75832B61E}" type="parTrans" cxnId="{7966B8A5-0AB5-450F-8992-08D9D126F33F}">
      <dgm:prSet/>
      <dgm:spPr/>
      <dgm:t>
        <a:bodyPr/>
        <a:lstStyle/>
        <a:p>
          <a:endParaRPr lang="en-US"/>
        </a:p>
      </dgm:t>
    </dgm:pt>
    <dgm:pt modelId="{7430982A-B376-4471-8109-4C6BAE2E218B}" type="sibTrans" cxnId="{7966B8A5-0AB5-450F-8992-08D9D126F33F}">
      <dgm:prSet/>
      <dgm:spPr/>
      <dgm:t>
        <a:bodyPr/>
        <a:lstStyle/>
        <a:p>
          <a:endParaRPr lang="en-US"/>
        </a:p>
      </dgm:t>
    </dgm:pt>
    <dgm:pt modelId="{898C9B27-3A97-477A-8CE1-BA7C011F0AFA}">
      <dgm:prSet custT="1"/>
      <dgm:spPr>
        <a:noFill/>
        <a:ln>
          <a:solidFill>
            <a:schemeClr val="accent4"/>
          </a:solidFill>
        </a:ln>
      </dgm:spPr>
      <dgm:t>
        <a:bodyPr/>
        <a:lstStyle/>
        <a:p>
          <a:r>
            <a:rPr lang="en-US" sz="2800" dirty="0" smtClean="0">
              <a:solidFill>
                <a:srgbClr val="002060"/>
              </a:solidFill>
            </a:rPr>
            <a:t>Filtered back projection with iterative contrast adjustment</a:t>
          </a:r>
          <a:endParaRPr lang="en-US" sz="2800" dirty="0">
            <a:solidFill>
              <a:srgbClr val="002060"/>
            </a:solidFill>
          </a:endParaRPr>
        </a:p>
      </dgm:t>
    </dgm:pt>
    <dgm:pt modelId="{1CFF1F42-827C-4DB0-82EA-69A40994BADB}" type="parTrans" cxnId="{57BF2B3B-E639-4CA3-8CA0-B098C43AA49C}">
      <dgm:prSet/>
      <dgm:spPr/>
      <dgm:t>
        <a:bodyPr/>
        <a:lstStyle/>
        <a:p>
          <a:endParaRPr lang="en-US"/>
        </a:p>
      </dgm:t>
    </dgm:pt>
    <dgm:pt modelId="{E4BC10D6-B695-4572-BE52-E9A9581152F6}" type="sibTrans" cxnId="{57BF2B3B-E639-4CA3-8CA0-B098C43AA49C}">
      <dgm:prSet/>
      <dgm:spPr/>
      <dgm:t>
        <a:bodyPr/>
        <a:lstStyle/>
        <a:p>
          <a:endParaRPr lang="en-US"/>
        </a:p>
      </dgm:t>
    </dgm:pt>
    <dgm:pt modelId="{C3C5B4C1-98D8-4B22-AE93-12BD218A1938}" type="pres">
      <dgm:prSet presAssocID="{1A16C1BE-ECC2-4F8C-BAF7-2916F66ADCF2}" presName="diagram" presStyleCnt="0">
        <dgm:presLayoutVars>
          <dgm:chMax val="1"/>
          <dgm:dir/>
          <dgm:animLvl val="ctr"/>
          <dgm:resizeHandles val="exact"/>
        </dgm:presLayoutVars>
      </dgm:prSet>
      <dgm:spPr/>
      <dgm:t>
        <a:bodyPr/>
        <a:lstStyle/>
        <a:p>
          <a:endParaRPr lang="en-US"/>
        </a:p>
      </dgm:t>
    </dgm:pt>
    <dgm:pt modelId="{64F9E4C4-E304-4F14-BA43-18976EE2BACB}" type="pres">
      <dgm:prSet presAssocID="{1A16C1BE-ECC2-4F8C-BAF7-2916F66ADCF2}" presName="matrix" presStyleCnt="0"/>
      <dgm:spPr/>
    </dgm:pt>
    <dgm:pt modelId="{57F01E0C-301B-4FED-A1A4-C42BA2866059}" type="pres">
      <dgm:prSet presAssocID="{1A16C1BE-ECC2-4F8C-BAF7-2916F66ADCF2}" presName="tile1" presStyleLbl="node1" presStyleIdx="0" presStyleCnt="4"/>
      <dgm:spPr/>
      <dgm:t>
        <a:bodyPr/>
        <a:lstStyle/>
        <a:p>
          <a:endParaRPr lang="en-US"/>
        </a:p>
      </dgm:t>
    </dgm:pt>
    <dgm:pt modelId="{9D4C2776-A29C-4BFA-81DC-D14B83E487F7}" type="pres">
      <dgm:prSet presAssocID="{1A16C1BE-ECC2-4F8C-BAF7-2916F66ADCF2}" presName="tile1text" presStyleLbl="node1" presStyleIdx="0" presStyleCnt="4">
        <dgm:presLayoutVars>
          <dgm:chMax val="0"/>
          <dgm:chPref val="0"/>
          <dgm:bulletEnabled val="1"/>
        </dgm:presLayoutVars>
      </dgm:prSet>
      <dgm:spPr/>
      <dgm:t>
        <a:bodyPr/>
        <a:lstStyle/>
        <a:p>
          <a:endParaRPr lang="en-US"/>
        </a:p>
      </dgm:t>
    </dgm:pt>
    <dgm:pt modelId="{D6349544-D986-4C71-9535-5CFB3193AE96}" type="pres">
      <dgm:prSet presAssocID="{1A16C1BE-ECC2-4F8C-BAF7-2916F66ADCF2}" presName="tile2" presStyleLbl="node1" presStyleIdx="1" presStyleCnt="4"/>
      <dgm:spPr/>
      <dgm:t>
        <a:bodyPr/>
        <a:lstStyle/>
        <a:p>
          <a:endParaRPr lang="en-US"/>
        </a:p>
      </dgm:t>
    </dgm:pt>
    <dgm:pt modelId="{2559FBE1-704A-46CF-AAAB-2F5FB5BE5339}" type="pres">
      <dgm:prSet presAssocID="{1A16C1BE-ECC2-4F8C-BAF7-2916F66ADCF2}" presName="tile2text" presStyleLbl="node1" presStyleIdx="1" presStyleCnt="4">
        <dgm:presLayoutVars>
          <dgm:chMax val="0"/>
          <dgm:chPref val="0"/>
          <dgm:bulletEnabled val="1"/>
        </dgm:presLayoutVars>
      </dgm:prSet>
      <dgm:spPr/>
      <dgm:t>
        <a:bodyPr/>
        <a:lstStyle/>
        <a:p>
          <a:endParaRPr lang="en-US"/>
        </a:p>
      </dgm:t>
    </dgm:pt>
    <dgm:pt modelId="{F84FE20F-40C1-4864-944C-BCAB1216604A}" type="pres">
      <dgm:prSet presAssocID="{1A16C1BE-ECC2-4F8C-BAF7-2916F66ADCF2}" presName="tile3" presStyleLbl="node1" presStyleIdx="2" presStyleCnt="4"/>
      <dgm:spPr/>
      <dgm:t>
        <a:bodyPr/>
        <a:lstStyle/>
        <a:p>
          <a:endParaRPr lang="en-US"/>
        </a:p>
      </dgm:t>
    </dgm:pt>
    <dgm:pt modelId="{FD73C89C-A074-47EA-87BC-A2065E9B13D8}" type="pres">
      <dgm:prSet presAssocID="{1A16C1BE-ECC2-4F8C-BAF7-2916F66ADCF2}" presName="tile3text" presStyleLbl="node1" presStyleIdx="2" presStyleCnt="4">
        <dgm:presLayoutVars>
          <dgm:chMax val="0"/>
          <dgm:chPref val="0"/>
          <dgm:bulletEnabled val="1"/>
        </dgm:presLayoutVars>
      </dgm:prSet>
      <dgm:spPr/>
      <dgm:t>
        <a:bodyPr/>
        <a:lstStyle/>
        <a:p>
          <a:endParaRPr lang="en-US"/>
        </a:p>
      </dgm:t>
    </dgm:pt>
    <dgm:pt modelId="{5C4EC688-6C61-4C61-A96D-E79A8D27458C}" type="pres">
      <dgm:prSet presAssocID="{1A16C1BE-ECC2-4F8C-BAF7-2916F66ADCF2}" presName="tile4" presStyleLbl="node1" presStyleIdx="3" presStyleCnt="4"/>
      <dgm:spPr/>
      <dgm:t>
        <a:bodyPr/>
        <a:lstStyle/>
        <a:p>
          <a:endParaRPr lang="en-US"/>
        </a:p>
      </dgm:t>
    </dgm:pt>
    <dgm:pt modelId="{C826024E-8F5D-4A8A-83D4-A98A48D65C7C}" type="pres">
      <dgm:prSet presAssocID="{1A16C1BE-ECC2-4F8C-BAF7-2916F66ADCF2}" presName="tile4text" presStyleLbl="node1" presStyleIdx="3" presStyleCnt="4">
        <dgm:presLayoutVars>
          <dgm:chMax val="0"/>
          <dgm:chPref val="0"/>
          <dgm:bulletEnabled val="1"/>
        </dgm:presLayoutVars>
      </dgm:prSet>
      <dgm:spPr/>
      <dgm:t>
        <a:bodyPr/>
        <a:lstStyle/>
        <a:p>
          <a:endParaRPr lang="en-US"/>
        </a:p>
      </dgm:t>
    </dgm:pt>
    <dgm:pt modelId="{FE8F74EF-7393-4D83-9F22-1FE667796795}" type="pres">
      <dgm:prSet presAssocID="{1A16C1BE-ECC2-4F8C-BAF7-2916F66ADCF2}" presName="centerTile" presStyleLbl="fgShp" presStyleIdx="0" presStyleCnt="1">
        <dgm:presLayoutVars>
          <dgm:chMax val="0"/>
          <dgm:chPref val="0"/>
        </dgm:presLayoutVars>
      </dgm:prSet>
      <dgm:spPr/>
      <dgm:t>
        <a:bodyPr/>
        <a:lstStyle/>
        <a:p>
          <a:endParaRPr lang="en-US"/>
        </a:p>
      </dgm:t>
    </dgm:pt>
  </dgm:ptLst>
  <dgm:cxnLst>
    <dgm:cxn modelId="{DD6B9381-EFF9-4927-BEFE-9A9DE33BEA61}" type="presOf" srcId="{3138C8B1-7700-4A1B-9EA2-912D6A9D9A91}" destId="{FD73C89C-A074-47EA-87BC-A2065E9B13D8}" srcOrd="1" destOrd="0" presId="urn:microsoft.com/office/officeart/2005/8/layout/matrix1"/>
    <dgm:cxn modelId="{707876BB-026D-4732-B525-DBCD10F2E16A}" type="presOf" srcId="{3138C8B1-7700-4A1B-9EA2-912D6A9D9A91}" destId="{F84FE20F-40C1-4864-944C-BCAB1216604A}" srcOrd="0" destOrd="0" presId="urn:microsoft.com/office/officeart/2005/8/layout/matrix1"/>
    <dgm:cxn modelId="{7966B8A5-0AB5-450F-8992-08D9D126F33F}" srcId="{EA9E6D63-6688-4CAA-9F49-2366BB47979F}" destId="{3138C8B1-7700-4A1B-9EA2-912D6A9D9A91}" srcOrd="2" destOrd="0" parTransId="{60278D9E-B29B-4BB5-8B3D-F3C75832B61E}" sibTransId="{7430982A-B376-4471-8109-4C6BAE2E218B}"/>
    <dgm:cxn modelId="{205109DE-CC77-491B-956A-F4578B99DC8E}" type="presOf" srcId="{FC438AD5-204D-4136-9527-0B6CDC54234F}" destId="{D6349544-D986-4C71-9535-5CFB3193AE96}" srcOrd="0" destOrd="0" presId="urn:microsoft.com/office/officeart/2005/8/layout/matrix1"/>
    <dgm:cxn modelId="{056877DC-5019-4F62-8F37-3032B318F45D}" type="presOf" srcId="{9F1F5E88-2CE7-4C66-AD16-AD7CBD5AC20E}" destId="{9D4C2776-A29C-4BFA-81DC-D14B83E487F7}" srcOrd="1" destOrd="0" presId="urn:microsoft.com/office/officeart/2005/8/layout/matrix1"/>
    <dgm:cxn modelId="{C88D7D61-D187-4742-B168-3EA31FACF976}" srcId="{EA9E6D63-6688-4CAA-9F49-2366BB47979F}" destId="{FC438AD5-204D-4136-9527-0B6CDC54234F}" srcOrd="1" destOrd="0" parTransId="{7E600F98-8713-4749-B869-B655919B4FD5}" sibTransId="{F06CFEC3-6EAF-4672-8735-F40353D66867}"/>
    <dgm:cxn modelId="{C7B3A33C-3579-4948-BA4A-3B646CAF125F}" type="presOf" srcId="{9F1F5E88-2CE7-4C66-AD16-AD7CBD5AC20E}" destId="{57F01E0C-301B-4FED-A1A4-C42BA2866059}" srcOrd="0" destOrd="0" presId="urn:microsoft.com/office/officeart/2005/8/layout/matrix1"/>
    <dgm:cxn modelId="{2C9E0183-9437-4584-A4C9-78E341B4B674}" srcId="{1A16C1BE-ECC2-4F8C-BAF7-2916F66ADCF2}" destId="{EA9E6D63-6688-4CAA-9F49-2366BB47979F}" srcOrd="0" destOrd="0" parTransId="{298458DC-2AE2-4B40-92ED-69755F0E1178}" sibTransId="{295703A9-3CA3-4A53-AAB0-58761E9405D2}"/>
    <dgm:cxn modelId="{2D2C2877-F8F1-4C19-827C-4E0C6196405C}" srcId="{EA9E6D63-6688-4CAA-9F49-2366BB47979F}" destId="{9F1F5E88-2CE7-4C66-AD16-AD7CBD5AC20E}" srcOrd="0" destOrd="0" parTransId="{F6B29BAF-13D9-4F21-A1C3-A6165EA41C9C}" sibTransId="{BC075396-8C87-4595-AC44-5D96BAA0C822}"/>
    <dgm:cxn modelId="{D28C8E95-1C85-4B73-A891-0BAF54AAD89A}" type="presOf" srcId="{898C9B27-3A97-477A-8CE1-BA7C011F0AFA}" destId="{C826024E-8F5D-4A8A-83D4-A98A48D65C7C}" srcOrd="1" destOrd="0" presId="urn:microsoft.com/office/officeart/2005/8/layout/matrix1"/>
    <dgm:cxn modelId="{A848E2D3-3A9E-4ABE-AE5E-FE88D8878D96}" type="presOf" srcId="{898C9B27-3A97-477A-8CE1-BA7C011F0AFA}" destId="{5C4EC688-6C61-4C61-A96D-E79A8D27458C}" srcOrd="0" destOrd="0" presId="urn:microsoft.com/office/officeart/2005/8/layout/matrix1"/>
    <dgm:cxn modelId="{39EC6D18-2279-4EA3-A010-C64F217C038C}" type="presOf" srcId="{FC438AD5-204D-4136-9527-0B6CDC54234F}" destId="{2559FBE1-704A-46CF-AAAB-2F5FB5BE5339}" srcOrd="1" destOrd="0" presId="urn:microsoft.com/office/officeart/2005/8/layout/matrix1"/>
    <dgm:cxn modelId="{57BF2B3B-E639-4CA3-8CA0-B098C43AA49C}" srcId="{EA9E6D63-6688-4CAA-9F49-2366BB47979F}" destId="{898C9B27-3A97-477A-8CE1-BA7C011F0AFA}" srcOrd="3" destOrd="0" parTransId="{1CFF1F42-827C-4DB0-82EA-69A40994BADB}" sibTransId="{E4BC10D6-B695-4572-BE52-E9A9581152F6}"/>
    <dgm:cxn modelId="{4DFEFFC3-EB72-42B6-BCE3-55F5B5B251F8}" type="presOf" srcId="{EA9E6D63-6688-4CAA-9F49-2366BB47979F}" destId="{FE8F74EF-7393-4D83-9F22-1FE667796795}" srcOrd="0" destOrd="0" presId="urn:microsoft.com/office/officeart/2005/8/layout/matrix1"/>
    <dgm:cxn modelId="{2CA3BC76-2A26-4EBC-B45A-32949A22CB60}" type="presOf" srcId="{1A16C1BE-ECC2-4F8C-BAF7-2916F66ADCF2}" destId="{C3C5B4C1-98D8-4B22-AE93-12BD218A1938}" srcOrd="0" destOrd="0" presId="urn:microsoft.com/office/officeart/2005/8/layout/matrix1"/>
    <dgm:cxn modelId="{880CC41F-2DB9-44BE-B3CB-CBE7BA5631B7}" type="presParOf" srcId="{C3C5B4C1-98D8-4B22-AE93-12BD218A1938}" destId="{64F9E4C4-E304-4F14-BA43-18976EE2BACB}" srcOrd="0" destOrd="0" presId="urn:microsoft.com/office/officeart/2005/8/layout/matrix1"/>
    <dgm:cxn modelId="{81F2DA7E-A57F-4929-A181-ED43C81089BF}" type="presParOf" srcId="{64F9E4C4-E304-4F14-BA43-18976EE2BACB}" destId="{57F01E0C-301B-4FED-A1A4-C42BA2866059}" srcOrd="0" destOrd="0" presId="urn:microsoft.com/office/officeart/2005/8/layout/matrix1"/>
    <dgm:cxn modelId="{57257EEA-1CEA-4A22-8F01-37C91340FAA8}" type="presParOf" srcId="{64F9E4C4-E304-4F14-BA43-18976EE2BACB}" destId="{9D4C2776-A29C-4BFA-81DC-D14B83E487F7}" srcOrd="1" destOrd="0" presId="urn:microsoft.com/office/officeart/2005/8/layout/matrix1"/>
    <dgm:cxn modelId="{734A89D9-A2B2-4043-A43E-D4BE21D8A01F}" type="presParOf" srcId="{64F9E4C4-E304-4F14-BA43-18976EE2BACB}" destId="{D6349544-D986-4C71-9535-5CFB3193AE96}" srcOrd="2" destOrd="0" presId="urn:microsoft.com/office/officeart/2005/8/layout/matrix1"/>
    <dgm:cxn modelId="{243DAEF7-CF20-45A0-9BD0-52EA89751072}" type="presParOf" srcId="{64F9E4C4-E304-4F14-BA43-18976EE2BACB}" destId="{2559FBE1-704A-46CF-AAAB-2F5FB5BE5339}" srcOrd="3" destOrd="0" presId="urn:microsoft.com/office/officeart/2005/8/layout/matrix1"/>
    <dgm:cxn modelId="{875E60D7-7835-40EC-91B0-19EB41B78175}" type="presParOf" srcId="{64F9E4C4-E304-4F14-BA43-18976EE2BACB}" destId="{F84FE20F-40C1-4864-944C-BCAB1216604A}" srcOrd="4" destOrd="0" presId="urn:microsoft.com/office/officeart/2005/8/layout/matrix1"/>
    <dgm:cxn modelId="{B1BEF271-3913-4879-9D3F-9E1904BBB862}" type="presParOf" srcId="{64F9E4C4-E304-4F14-BA43-18976EE2BACB}" destId="{FD73C89C-A074-47EA-87BC-A2065E9B13D8}" srcOrd="5" destOrd="0" presId="urn:microsoft.com/office/officeart/2005/8/layout/matrix1"/>
    <dgm:cxn modelId="{53AD81BC-1118-475A-8CDE-CFFED6DC1177}" type="presParOf" srcId="{64F9E4C4-E304-4F14-BA43-18976EE2BACB}" destId="{5C4EC688-6C61-4C61-A96D-E79A8D27458C}" srcOrd="6" destOrd="0" presId="urn:microsoft.com/office/officeart/2005/8/layout/matrix1"/>
    <dgm:cxn modelId="{E9889576-DEB3-41D4-B1CA-745650D6B69A}" type="presParOf" srcId="{64F9E4C4-E304-4F14-BA43-18976EE2BACB}" destId="{C826024E-8F5D-4A8A-83D4-A98A48D65C7C}" srcOrd="7" destOrd="0" presId="urn:microsoft.com/office/officeart/2005/8/layout/matrix1"/>
    <dgm:cxn modelId="{128BDE3D-13A0-44A1-BAEC-C6BC78B753D8}" type="presParOf" srcId="{C3C5B4C1-98D8-4B22-AE93-12BD218A1938}" destId="{FE8F74EF-7393-4D83-9F22-1FE66779679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5BDE1A-F09F-4315-9155-FE0936DFA83F}" type="doc">
      <dgm:prSet loTypeId="urn:microsoft.com/office/officeart/2005/8/layout/lProcess2" loCatId="list" qsTypeId="urn:microsoft.com/office/officeart/2005/8/quickstyle/simple1" qsCatId="simple" csTypeId="urn:microsoft.com/office/officeart/2005/8/colors/accent4_2" csCatId="accent4" phldr="1"/>
      <dgm:spPr/>
      <dgm:t>
        <a:bodyPr/>
        <a:lstStyle/>
        <a:p>
          <a:endParaRPr lang="en-US"/>
        </a:p>
      </dgm:t>
    </dgm:pt>
    <dgm:pt modelId="{59A58AC2-AA15-48AD-9001-84B979DA619E}">
      <dgm:prSet phldrT="[Text]" custT="1"/>
      <dgm:spPr>
        <a:solidFill>
          <a:schemeClr val="accent4">
            <a:lumMod val="20000"/>
            <a:lumOff val="80000"/>
          </a:schemeClr>
        </a:solidFill>
        <a:ln>
          <a:solidFill>
            <a:schemeClr val="accent4"/>
          </a:solidFill>
        </a:ln>
      </dgm:spPr>
      <dgm:t>
        <a:bodyPr/>
        <a:lstStyle/>
        <a:p>
          <a:r>
            <a:rPr lang="en-US" sz="2400" b="1" dirty="0" smtClean="0">
              <a:solidFill>
                <a:srgbClr val="002060"/>
              </a:solidFill>
            </a:rPr>
            <a:t>High Resolution 3D</a:t>
          </a:r>
          <a:r>
            <a:rPr lang="en-US" sz="2400" b="1" baseline="30000" dirty="0" smtClean="0">
              <a:solidFill>
                <a:srgbClr val="002060"/>
              </a:solidFill>
            </a:rPr>
            <a:t>™</a:t>
          </a:r>
          <a:r>
            <a:rPr lang="en-US" sz="2400" b="1" dirty="0" smtClean="0">
              <a:solidFill>
                <a:srgbClr val="002060"/>
              </a:solidFill>
            </a:rPr>
            <a:t> Imaging </a:t>
          </a:r>
          <a:endParaRPr lang="en-US" sz="2400" b="1" dirty="0">
            <a:solidFill>
              <a:srgbClr val="002060"/>
            </a:solidFill>
          </a:endParaRPr>
        </a:p>
      </dgm:t>
    </dgm:pt>
    <dgm:pt modelId="{5A49F70B-66B0-4502-9CC2-1D77B93030CA}" type="parTrans" cxnId="{AF6E3A6C-4979-4AA1-977E-2D1C9F66E946}">
      <dgm:prSet/>
      <dgm:spPr/>
      <dgm:t>
        <a:bodyPr/>
        <a:lstStyle/>
        <a:p>
          <a:endParaRPr lang="en-US"/>
        </a:p>
      </dgm:t>
    </dgm:pt>
    <dgm:pt modelId="{9739636C-03D7-45C6-B2D6-69127721EBC2}" type="sibTrans" cxnId="{AF6E3A6C-4979-4AA1-977E-2D1C9F66E946}">
      <dgm:prSet/>
      <dgm:spPr/>
      <dgm:t>
        <a:bodyPr/>
        <a:lstStyle/>
        <a:p>
          <a:endParaRPr lang="en-US"/>
        </a:p>
      </dgm:t>
    </dgm:pt>
    <dgm:pt modelId="{44C02BD9-4418-483C-8945-0C1AB2D59E83}">
      <dgm:prSet phldrT="[Text]" custT="1"/>
      <dgm:spPr>
        <a:solidFill>
          <a:schemeClr val="bg1"/>
        </a:solidFill>
        <a:ln>
          <a:solidFill>
            <a:schemeClr val="accent4"/>
          </a:solidFill>
        </a:ln>
      </dgm:spPr>
      <dgm:t>
        <a:bodyPr/>
        <a:lstStyle/>
        <a:p>
          <a:r>
            <a:rPr lang="en-US" sz="1600" dirty="0" smtClean="0">
              <a:solidFill>
                <a:srgbClr val="002060"/>
              </a:solidFill>
            </a:rPr>
            <a:t>70 micron pixel</a:t>
          </a:r>
          <a:endParaRPr lang="en-US" sz="1600" dirty="0">
            <a:solidFill>
              <a:srgbClr val="002060"/>
            </a:solidFill>
          </a:endParaRPr>
        </a:p>
      </dgm:t>
    </dgm:pt>
    <dgm:pt modelId="{E9E96ECD-D588-47E1-B5A8-6600D969BEC1}" type="parTrans" cxnId="{FC27F190-0E10-4B37-9993-3D8B258FEF09}">
      <dgm:prSet/>
      <dgm:spPr/>
      <dgm:t>
        <a:bodyPr/>
        <a:lstStyle/>
        <a:p>
          <a:endParaRPr lang="en-US"/>
        </a:p>
      </dgm:t>
    </dgm:pt>
    <dgm:pt modelId="{AABA584F-530F-4396-91E0-5FA76CB0667F}" type="sibTrans" cxnId="{FC27F190-0E10-4B37-9993-3D8B258FEF09}">
      <dgm:prSet/>
      <dgm:spPr/>
      <dgm:t>
        <a:bodyPr/>
        <a:lstStyle/>
        <a:p>
          <a:endParaRPr lang="en-US"/>
        </a:p>
      </dgm:t>
    </dgm:pt>
    <dgm:pt modelId="{78908FFE-BB64-48F9-B40B-5FE60CE87B2D}">
      <dgm:prSet phldrT="[Text]" custT="1"/>
      <dgm:spPr>
        <a:solidFill>
          <a:schemeClr val="accent4">
            <a:lumMod val="20000"/>
            <a:lumOff val="80000"/>
          </a:schemeClr>
        </a:solidFill>
        <a:ln>
          <a:solidFill>
            <a:schemeClr val="accent4"/>
          </a:solidFill>
        </a:ln>
      </dgm:spPr>
      <dgm:t>
        <a:bodyPr/>
        <a:lstStyle/>
        <a:p>
          <a:r>
            <a:rPr lang="en-US" sz="2400" b="1" dirty="0" smtClean="0">
              <a:solidFill>
                <a:srgbClr val="002060"/>
              </a:solidFill>
            </a:rPr>
            <a:t>Standard Resolution 3D</a:t>
          </a:r>
          <a:r>
            <a:rPr lang="en-US" sz="2400" b="1" baseline="30000" dirty="0" smtClean="0">
              <a:solidFill>
                <a:srgbClr val="002060"/>
              </a:solidFill>
              <a:latin typeface="Arial" panose="020B0604020202020204" pitchFamily="34" charset="0"/>
              <a:cs typeface="Arial" panose="020B0604020202020204" pitchFamily="34" charset="0"/>
            </a:rPr>
            <a:t>™</a:t>
          </a:r>
          <a:r>
            <a:rPr lang="en-US" sz="2400" b="1" dirty="0" smtClean="0">
              <a:solidFill>
                <a:srgbClr val="002060"/>
              </a:solidFill>
            </a:rPr>
            <a:t> Imaging </a:t>
          </a:r>
          <a:endParaRPr lang="en-US" sz="2400" b="1" dirty="0">
            <a:solidFill>
              <a:srgbClr val="002060"/>
            </a:solidFill>
          </a:endParaRPr>
        </a:p>
      </dgm:t>
    </dgm:pt>
    <dgm:pt modelId="{CFF90490-1C7B-485A-869C-954B8DDDA464}" type="parTrans" cxnId="{436167F4-B00A-47C1-A4E4-DF2BCAC125E7}">
      <dgm:prSet/>
      <dgm:spPr/>
      <dgm:t>
        <a:bodyPr/>
        <a:lstStyle/>
        <a:p>
          <a:endParaRPr lang="en-US"/>
        </a:p>
      </dgm:t>
    </dgm:pt>
    <dgm:pt modelId="{515E38B5-EDFC-41B3-BAE4-A47DF5A2875B}" type="sibTrans" cxnId="{436167F4-B00A-47C1-A4E4-DF2BCAC125E7}">
      <dgm:prSet/>
      <dgm:spPr/>
      <dgm:t>
        <a:bodyPr/>
        <a:lstStyle/>
        <a:p>
          <a:endParaRPr lang="en-US"/>
        </a:p>
      </dgm:t>
    </dgm:pt>
    <dgm:pt modelId="{0BAB5A2D-55E3-4186-B1E5-D51AAAE2C959}">
      <dgm:prSet phldrT="[Text]" custT="1"/>
      <dgm:spPr>
        <a:solidFill>
          <a:schemeClr val="bg1"/>
        </a:solidFill>
        <a:ln>
          <a:solidFill>
            <a:schemeClr val="accent4"/>
          </a:solidFill>
        </a:ln>
      </dgm:spPr>
      <dgm:t>
        <a:bodyPr/>
        <a:lstStyle/>
        <a:p>
          <a:r>
            <a:rPr lang="en-US" sz="1600" dirty="0" smtClean="0">
              <a:solidFill>
                <a:srgbClr val="002060"/>
              </a:solidFill>
            </a:rPr>
            <a:t>100 micron pixel</a:t>
          </a:r>
          <a:endParaRPr lang="en-US" sz="1600" dirty="0">
            <a:solidFill>
              <a:srgbClr val="002060"/>
            </a:solidFill>
          </a:endParaRPr>
        </a:p>
      </dgm:t>
    </dgm:pt>
    <dgm:pt modelId="{8806C46E-E741-4D67-BF22-B36E01F94F10}" type="parTrans" cxnId="{9B6DE333-8C0D-406A-B204-5862DE222D4F}">
      <dgm:prSet/>
      <dgm:spPr/>
      <dgm:t>
        <a:bodyPr/>
        <a:lstStyle/>
        <a:p>
          <a:endParaRPr lang="en-US"/>
        </a:p>
      </dgm:t>
    </dgm:pt>
    <dgm:pt modelId="{6F027528-5907-42CC-99DF-673A2170A796}" type="sibTrans" cxnId="{9B6DE333-8C0D-406A-B204-5862DE222D4F}">
      <dgm:prSet/>
      <dgm:spPr/>
      <dgm:t>
        <a:bodyPr/>
        <a:lstStyle/>
        <a:p>
          <a:endParaRPr lang="en-US"/>
        </a:p>
      </dgm:t>
    </dgm:pt>
    <dgm:pt modelId="{AC8301AB-FD8B-4F11-9FF8-901E1533C8A7}">
      <dgm:prSet custT="1"/>
      <dgm:spPr>
        <a:solidFill>
          <a:schemeClr val="bg1"/>
        </a:solidFill>
        <a:ln>
          <a:solidFill>
            <a:schemeClr val="accent4"/>
          </a:solidFill>
        </a:ln>
      </dgm:spPr>
      <dgm:t>
        <a:bodyPr/>
        <a:lstStyle/>
        <a:p>
          <a:r>
            <a:rPr lang="en-US" sz="1600" dirty="0" smtClean="0">
              <a:solidFill>
                <a:srgbClr val="002060"/>
              </a:solidFill>
            </a:rPr>
            <a:t>No Binning</a:t>
          </a:r>
          <a:endParaRPr lang="en-US" sz="1600" dirty="0">
            <a:solidFill>
              <a:srgbClr val="002060"/>
            </a:solidFill>
          </a:endParaRPr>
        </a:p>
      </dgm:t>
    </dgm:pt>
    <dgm:pt modelId="{B235DF3E-5122-4075-90A5-9F5321246F8F}" type="parTrans" cxnId="{681D7EEF-F13B-439D-B5C0-07FA33089F07}">
      <dgm:prSet/>
      <dgm:spPr/>
      <dgm:t>
        <a:bodyPr/>
        <a:lstStyle/>
        <a:p>
          <a:endParaRPr lang="en-US"/>
        </a:p>
      </dgm:t>
    </dgm:pt>
    <dgm:pt modelId="{B5267069-4283-4F5E-8342-6C2E8ACAA594}" type="sibTrans" cxnId="{681D7EEF-F13B-439D-B5C0-07FA33089F07}">
      <dgm:prSet/>
      <dgm:spPr/>
      <dgm:t>
        <a:bodyPr/>
        <a:lstStyle/>
        <a:p>
          <a:endParaRPr lang="en-US"/>
        </a:p>
      </dgm:t>
    </dgm:pt>
    <dgm:pt modelId="{E46968E8-2EC0-4AD9-B517-2C2F5A7D7196}">
      <dgm:prSet custT="1"/>
      <dgm:spPr>
        <a:solidFill>
          <a:schemeClr val="bg1"/>
        </a:solidFill>
        <a:ln>
          <a:solidFill>
            <a:schemeClr val="accent4"/>
          </a:solidFill>
        </a:ln>
      </dgm:spPr>
      <dgm:t>
        <a:bodyPr/>
        <a:lstStyle/>
        <a:p>
          <a:r>
            <a:rPr lang="en-US" sz="1600" dirty="0" smtClean="0">
              <a:solidFill>
                <a:srgbClr val="002060"/>
              </a:solidFill>
            </a:rPr>
            <a:t>15 degree scan angle</a:t>
          </a:r>
          <a:endParaRPr lang="en-US" sz="1600" dirty="0">
            <a:solidFill>
              <a:srgbClr val="002060"/>
            </a:solidFill>
          </a:endParaRPr>
        </a:p>
      </dgm:t>
    </dgm:pt>
    <dgm:pt modelId="{0932FE42-80CB-4794-800A-74742329BEB1}" type="parTrans" cxnId="{F78D136A-27D5-47E5-9073-C5FD2706B74B}">
      <dgm:prSet/>
      <dgm:spPr/>
      <dgm:t>
        <a:bodyPr/>
        <a:lstStyle/>
        <a:p>
          <a:endParaRPr lang="en-US"/>
        </a:p>
      </dgm:t>
    </dgm:pt>
    <dgm:pt modelId="{EA5D3B60-FCDE-439C-A5BC-C399E2C98381}" type="sibTrans" cxnId="{F78D136A-27D5-47E5-9073-C5FD2706B74B}">
      <dgm:prSet/>
      <dgm:spPr/>
      <dgm:t>
        <a:bodyPr/>
        <a:lstStyle/>
        <a:p>
          <a:endParaRPr lang="en-US"/>
        </a:p>
      </dgm:t>
    </dgm:pt>
    <dgm:pt modelId="{81FCFE10-77CC-4B7C-8F72-6F7671E7A4D9}">
      <dgm:prSet custT="1"/>
      <dgm:spPr>
        <a:solidFill>
          <a:schemeClr val="bg1"/>
        </a:solidFill>
        <a:ln>
          <a:solidFill>
            <a:schemeClr val="accent4"/>
          </a:solidFill>
        </a:ln>
      </dgm:spPr>
      <dgm:t>
        <a:bodyPr/>
        <a:lstStyle/>
        <a:p>
          <a:r>
            <a:rPr lang="en-US" sz="1600" dirty="0" smtClean="0">
              <a:solidFill>
                <a:srgbClr val="002060"/>
              </a:solidFill>
            </a:rPr>
            <a:t>3.7 second scan time</a:t>
          </a:r>
          <a:endParaRPr lang="en-US" sz="1600" dirty="0">
            <a:solidFill>
              <a:srgbClr val="002060"/>
            </a:solidFill>
          </a:endParaRPr>
        </a:p>
      </dgm:t>
    </dgm:pt>
    <dgm:pt modelId="{29B68873-C451-4FDD-832F-8C91C40C8191}" type="parTrans" cxnId="{BC68C594-D810-47E9-B871-ED4C774B7532}">
      <dgm:prSet/>
      <dgm:spPr/>
      <dgm:t>
        <a:bodyPr/>
        <a:lstStyle/>
        <a:p>
          <a:endParaRPr lang="en-US"/>
        </a:p>
      </dgm:t>
    </dgm:pt>
    <dgm:pt modelId="{948B3DA8-4801-4D46-AC06-A540AD837A3F}" type="sibTrans" cxnId="{BC68C594-D810-47E9-B871-ED4C774B7532}">
      <dgm:prSet/>
      <dgm:spPr/>
      <dgm:t>
        <a:bodyPr/>
        <a:lstStyle/>
        <a:p>
          <a:endParaRPr lang="en-US"/>
        </a:p>
      </dgm:t>
    </dgm:pt>
    <dgm:pt modelId="{C2A3DE48-8197-4F96-84FE-1D4C0A817405}">
      <dgm:prSet custT="1"/>
      <dgm:spPr>
        <a:solidFill>
          <a:schemeClr val="bg1"/>
        </a:solidFill>
        <a:ln>
          <a:solidFill>
            <a:schemeClr val="accent4"/>
          </a:solidFill>
        </a:ln>
      </dgm:spPr>
      <dgm:t>
        <a:bodyPr/>
        <a:lstStyle/>
        <a:p>
          <a:r>
            <a:rPr lang="en-US" sz="1600" dirty="0" smtClean="0">
              <a:solidFill>
                <a:srgbClr val="002060"/>
              </a:solidFill>
            </a:rPr>
            <a:t>Intelligent 2D</a:t>
          </a:r>
          <a:r>
            <a:rPr lang="en-US" sz="1600" baseline="30000" dirty="0" smtClean="0">
              <a:solidFill>
                <a:srgbClr val="002060"/>
              </a:solidFill>
            </a:rPr>
            <a:t>™</a:t>
          </a:r>
          <a:r>
            <a:rPr lang="en-US" sz="1600" dirty="0" smtClean="0">
              <a:solidFill>
                <a:srgbClr val="002060"/>
              </a:solidFill>
            </a:rPr>
            <a:t> software</a:t>
          </a:r>
          <a:endParaRPr lang="en-US" sz="1600" dirty="0">
            <a:solidFill>
              <a:srgbClr val="002060"/>
            </a:solidFill>
          </a:endParaRPr>
        </a:p>
      </dgm:t>
    </dgm:pt>
    <dgm:pt modelId="{FE9813F8-ED4D-45F2-BA4C-AF7B385C7360}" type="parTrans" cxnId="{267215B1-8E07-4C6E-B4EF-526502E2483F}">
      <dgm:prSet/>
      <dgm:spPr/>
      <dgm:t>
        <a:bodyPr/>
        <a:lstStyle/>
        <a:p>
          <a:endParaRPr lang="en-US"/>
        </a:p>
      </dgm:t>
    </dgm:pt>
    <dgm:pt modelId="{64EFABF7-07AF-4ADF-AE75-070D758FCA3F}" type="sibTrans" cxnId="{267215B1-8E07-4C6E-B4EF-526502E2483F}">
      <dgm:prSet/>
      <dgm:spPr/>
      <dgm:t>
        <a:bodyPr/>
        <a:lstStyle/>
        <a:p>
          <a:endParaRPr lang="en-US"/>
        </a:p>
      </dgm:t>
    </dgm:pt>
    <dgm:pt modelId="{6F2FBC1D-47A5-4307-9831-44D93655C999}">
      <dgm:prSet custT="1"/>
      <dgm:spPr>
        <a:solidFill>
          <a:schemeClr val="bg1"/>
        </a:solidFill>
        <a:ln>
          <a:solidFill>
            <a:schemeClr val="accent4"/>
          </a:solidFill>
        </a:ln>
      </dgm:spPr>
      <dgm:t>
        <a:bodyPr/>
        <a:lstStyle/>
        <a:p>
          <a:r>
            <a:rPr lang="en-US" sz="1600" dirty="0" smtClean="0">
              <a:solidFill>
                <a:srgbClr val="002060"/>
              </a:solidFill>
            </a:rPr>
            <a:t>&lt;5 second reconstruction time </a:t>
          </a:r>
          <a:endParaRPr lang="en-US" sz="1600" dirty="0">
            <a:solidFill>
              <a:srgbClr val="002060"/>
            </a:solidFill>
          </a:endParaRPr>
        </a:p>
      </dgm:t>
    </dgm:pt>
    <dgm:pt modelId="{717A3197-580B-41C5-816E-7235C96A70BC}" type="parTrans" cxnId="{7C1C8654-2A3F-4479-ABB8-B1489679F7B1}">
      <dgm:prSet/>
      <dgm:spPr/>
      <dgm:t>
        <a:bodyPr/>
        <a:lstStyle/>
        <a:p>
          <a:endParaRPr lang="en-US"/>
        </a:p>
      </dgm:t>
    </dgm:pt>
    <dgm:pt modelId="{72A80CAE-4A4B-4E46-879A-DF997F4492FA}" type="sibTrans" cxnId="{7C1C8654-2A3F-4479-ABB8-B1489679F7B1}">
      <dgm:prSet/>
      <dgm:spPr/>
      <dgm:t>
        <a:bodyPr/>
        <a:lstStyle/>
        <a:p>
          <a:endParaRPr lang="en-US"/>
        </a:p>
      </dgm:t>
    </dgm:pt>
    <dgm:pt modelId="{E4955DAE-5295-442F-9995-72BC9C6BF3B5}">
      <dgm:prSet custT="1"/>
      <dgm:spPr>
        <a:solidFill>
          <a:schemeClr val="bg1"/>
        </a:solidFill>
        <a:ln>
          <a:solidFill>
            <a:schemeClr val="accent4"/>
          </a:solidFill>
        </a:ln>
      </dgm:spPr>
      <dgm:t>
        <a:bodyPr/>
        <a:lstStyle/>
        <a:p>
          <a:r>
            <a:rPr lang="en-US" sz="1600" dirty="0" smtClean="0">
              <a:solidFill>
                <a:srgbClr val="002060"/>
              </a:solidFill>
            </a:rPr>
            <a:t>Binning of pixels</a:t>
          </a:r>
          <a:endParaRPr lang="en-US" sz="1600" dirty="0">
            <a:solidFill>
              <a:srgbClr val="002060"/>
            </a:solidFill>
          </a:endParaRPr>
        </a:p>
      </dgm:t>
    </dgm:pt>
    <dgm:pt modelId="{8EA97CCF-F9A0-4A0E-B8CB-4620F36011B4}" type="parTrans" cxnId="{808079D7-FD4C-450E-84FC-A6E32308C8A8}">
      <dgm:prSet/>
      <dgm:spPr/>
      <dgm:t>
        <a:bodyPr/>
        <a:lstStyle/>
        <a:p>
          <a:endParaRPr lang="en-US"/>
        </a:p>
      </dgm:t>
    </dgm:pt>
    <dgm:pt modelId="{F4AD152E-7A2E-4C97-9D91-1574A501FF1E}" type="sibTrans" cxnId="{808079D7-FD4C-450E-84FC-A6E32308C8A8}">
      <dgm:prSet/>
      <dgm:spPr/>
      <dgm:t>
        <a:bodyPr/>
        <a:lstStyle/>
        <a:p>
          <a:endParaRPr lang="en-US"/>
        </a:p>
      </dgm:t>
    </dgm:pt>
    <dgm:pt modelId="{FE6447B0-06D3-4E99-A619-0BD7EBB05202}">
      <dgm:prSet custT="1"/>
      <dgm:spPr>
        <a:solidFill>
          <a:schemeClr val="bg1"/>
        </a:solidFill>
        <a:ln>
          <a:solidFill>
            <a:schemeClr val="accent4"/>
          </a:solidFill>
        </a:ln>
      </dgm:spPr>
      <dgm:t>
        <a:bodyPr/>
        <a:lstStyle/>
        <a:p>
          <a:r>
            <a:rPr lang="en-US" sz="1600" dirty="0" smtClean="0">
              <a:solidFill>
                <a:srgbClr val="002060"/>
              </a:solidFill>
            </a:rPr>
            <a:t>15 degree scan angle</a:t>
          </a:r>
          <a:endParaRPr lang="en-US" sz="1600" dirty="0">
            <a:solidFill>
              <a:srgbClr val="002060"/>
            </a:solidFill>
          </a:endParaRPr>
        </a:p>
      </dgm:t>
    </dgm:pt>
    <dgm:pt modelId="{1C3AA968-B17B-443F-B982-C7CE57842109}" type="parTrans" cxnId="{58D9035F-B19F-4ACF-87BD-4F1C057EC2B0}">
      <dgm:prSet/>
      <dgm:spPr/>
      <dgm:t>
        <a:bodyPr/>
        <a:lstStyle/>
        <a:p>
          <a:endParaRPr lang="en-US"/>
        </a:p>
      </dgm:t>
    </dgm:pt>
    <dgm:pt modelId="{976C75A3-37CD-4B05-AA88-E7BEDBD58EE3}" type="sibTrans" cxnId="{58D9035F-B19F-4ACF-87BD-4F1C057EC2B0}">
      <dgm:prSet/>
      <dgm:spPr/>
      <dgm:t>
        <a:bodyPr/>
        <a:lstStyle/>
        <a:p>
          <a:endParaRPr lang="en-US"/>
        </a:p>
      </dgm:t>
    </dgm:pt>
    <dgm:pt modelId="{CB6D2AB0-C63C-4278-B8FE-C884FAB735D4}">
      <dgm:prSet custT="1"/>
      <dgm:spPr>
        <a:solidFill>
          <a:schemeClr val="bg1"/>
        </a:solidFill>
        <a:ln>
          <a:solidFill>
            <a:schemeClr val="accent4"/>
          </a:solidFill>
        </a:ln>
      </dgm:spPr>
      <dgm:t>
        <a:bodyPr/>
        <a:lstStyle/>
        <a:p>
          <a:r>
            <a:rPr lang="en-US" sz="1600" dirty="0" smtClean="0">
              <a:solidFill>
                <a:srgbClr val="002060"/>
              </a:solidFill>
            </a:rPr>
            <a:t>3.7 second scan time</a:t>
          </a:r>
          <a:endParaRPr lang="en-US" sz="1600" dirty="0">
            <a:solidFill>
              <a:srgbClr val="002060"/>
            </a:solidFill>
          </a:endParaRPr>
        </a:p>
      </dgm:t>
    </dgm:pt>
    <dgm:pt modelId="{B2FAC9B6-727A-4AAD-8352-8294E3940626}" type="parTrans" cxnId="{DCB98F6A-FDA4-4FA0-9F63-D7F5C019A14A}">
      <dgm:prSet/>
      <dgm:spPr/>
      <dgm:t>
        <a:bodyPr/>
        <a:lstStyle/>
        <a:p>
          <a:endParaRPr lang="en-US"/>
        </a:p>
      </dgm:t>
    </dgm:pt>
    <dgm:pt modelId="{807F6BFA-8F89-4498-8139-CFECA188E938}" type="sibTrans" cxnId="{DCB98F6A-FDA4-4FA0-9F63-D7F5C019A14A}">
      <dgm:prSet/>
      <dgm:spPr/>
      <dgm:t>
        <a:bodyPr/>
        <a:lstStyle/>
        <a:p>
          <a:endParaRPr lang="en-US"/>
        </a:p>
      </dgm:t>
    </dgm:pt>
    <dgm:pt modelId="{C4160F5C-CDF2-43A2-B9AF-8AD1995D72A9}">
      <dgm:prSet custT="1"/>
      <dgm:spPr>
        <a:solidFill>
          <a:schemeClr val="bg1"/>
        </a:solidFill>
        <a:ln>
          <a:solidFill>
            <a:schemeClr val="accent4"/>
          </a:solidFill>
        </a:ln>
      </dgm:spPr>
      <dgm:t>
        <a:bodyPr/>
        <a:lstStyle/>
        <a:p>
          <a:r>
            <a:rPr lang="en-US" sz="1600" dirty="0" smtClean="0">
              <a:solidFill>
                <a:srgbClr val="002060"/>
              </a:solidFill>
            </a:rPr>
            <a:t>C-View</a:t>
          </a:r>
          <a:r>
            <a:rPr lang="en-US" sz="1600" baseline="30000" dirty="0" smtClean="0">
              <a:solidFill>
                <a:srgbClr val="002060"/>
              </a:solidFill>
            </a:rPr>
            <a:t>™</a:t>
          </a:r>
          <a:r>
            <a:rPr lang="en-US" sz="1600" dirty="0" smtClean="0">
              <a:solidFill>
                <a:srgbClr val="002060"/>
              </a:solidFill>
            </a:rPr>
            <a:t> software</a:t>
          </a:r>
          <a:endParaRPr lang="en-US" sz="1400" dirty="0">
            <a:solidFill>
              <a:srgbClr val="002060"/>
            </a:solidFill>
          </a:endParaRPr>
        </a:p>
      </dgm:t>
    </dgm:pt>
    <dgm:pt modelId="{AB7B753E-7D29-4118-BC90-6D5A646945FA}" type="parTrans" cxnId="{A4D02CB0-8560-4D0C-B3FF-8D7637A6FC07}">
      <dgm:prSet/>
      <dgm:spPr/>
      <dgm:t>
        <a:bodyPr/>
        <a:lstStyle/>
        <a:p>
          <a:endParaRPr lang="en-US"/>
        </a:p>
      </dgm:t>
    </dgm:pt>
    <dgm:pt modelId="{2925F7AC-E7A0-4E7C-83C8-9103216FE076}" type="sibTrans" cxnId="{A4D02CB0-8560-4D0C-B3FF-8D7637A6FC07}">
      <dgm:prSet/>
      <dgm:spPr/>
      <dgm:t>
        <a:bodyPr/>
        <a:lstStyle/>
        <a:p>
          <a:endParaRPr lang="en-US"/>
        </a:p>
      </dgm:t>
    </dgm:pt>
    <dgm:pt modelId="{A87D20CB-6148-4BF9-AF13-D6654022B3F3}">
      <dgm:prSet custT="1"/>
      <dgm:spPr>
        <a:solidFill>
          <a:schemeClr val="bg1"/>
        </a:solidFill>
        <a:ln>
          <a:solidFill>
            <a:schemeClr val="accent4"/>
          </a:solidFill>
        </a:ln>
      </dgm:spPr>
      <dgm:t>
        <a:bodyPr/>
        <a:lstStyle/>
        <a:p>
          <a:r>
            <a:rPr lang="en-US" sz="1600" dirty="0" smtClean="0">
              <a:solidFill>
                <a:srgbClr val="002060"/>
              </a:solidFill>
            </a:rPr>
            <a:t>&lt;5 second reconstruction time </a:t>
          </a:r>
          <a:endParaRPr lang="en-US" sz="1600" dirty="0">
            <a:solidFill>
              <a:srgbClr val="002060"/>
            </a:solidFill>
          </a:endParaRPr>
        </a:p>
      </dgm:t>
    </dgm:pt>
    <dgm:pt modelId="{C728AFA3-9A17-4BFC-BD45-A59A761791BF}" type="parTrans" cxnId="{4D216385-4299-4CBE-BB3B-D23B84032CB5}">
      <dgm:prSet/>
      <dgm:spPr/>
      <dgm:t>
        <a:bodyPr/>
        <a:lstStyle/>
        <a:p>
          <a:endParaRPr lang="en-US"/>
        </a:p>
      </dgm:t>
    </dgm:pt>
    <dgm:pt modelId="{D03B6B07-336A-4ABE-AC66-DAE52535A462}" type="sibTrans" cxnId="{4D216385-4299-4CBE-BB3B-D23B84032CB5}">
      <dgm:prSet/>
      <dgm:spPr/>
      <dgm:t>
        <a:bodyPr/>
        <a:lstStyle/>
        <a:p>
          <a:endParaRPr lang="en-US"/>
        </a:p>
      </dgm:t>
    </dgm:pt>
    <dgm:pt modelId="{7F379E55-3018-485A-AA37-DD237506406F}" type="pres">
      <dgm:prSet presAssocID="{0E5BDE1A-F09F-4315-9155-FE0936DFA83F}" presName="theList" presStyleCnt="0">
        <dgm:presLayoutVars>
          <dgm:dir/>
          <dgm:animLvl val="lvl"/>
          <dgm:resizeHandles val="exact"/>
        </dgm:presLayoutVars>
      </dgm:prSet>
      <dgm:spPr/>
      <dgm:t>
        <a:bodyPr/>
        <a:lstStyle/>
        <a:p>
          <a:endParaRPr lang="en-US"/>
        </a:p>
      </dgm:t>
    </dgm:pt>
    <dgm:pt modelId="{DEC36471-DE81-4652-ADEC-8AD955C0ABE4}" type="pres">
      <dgm:prSet presAssocID="{59A58AC2-AA15-48AD-9001-84B979DA619E}" presName="compNode" presStyleCnt="0"/>
      <dgm:spPr/>
    </dgm:pt>
    <dgm:pt modelId="{C99461A8-6624-4834-B90D-F9F7EDA870B2}" type="pres">
      <dgm:prSet presAssocID="{59A58AC2-AA15-48AD-9001-84B979DA619E}" presName="aNode" presStyleLbl="bgShp" presStyleIdx="0" presStyleCnt="2"/>
      <dgm:spPr/>
      <dgm:t>
        <a:bodyPr/>
        <a:lstStyle/>
        <a:p>
          <a:endParaRPr lang="en-US"/>
        </a:p>
      </dgm:t>
    </dgm:pt>
    <dgm:pt modelId="{C9872E3F-28F4-47CF-B6B1-95AF97198238}" type="pres">
      <dgm:prSet presAssocID="{59A58AC2-AA15-48AD-9001-84B979DA619E}" presName="textNode" presStyleLbl="bgShp" presStyleIdx="0" presStyleCnt="2"/>
      <dgm:spPr/>
      <dgm:t>
        <a:bodyPr/>
        <a:lstStyle/>
        <a:p>
          <a:endParaRPr lang="en-US"/>
        </a:p>
      </dgm:t>
    </dgm:pt>
    <dgm:pt modelId="{84751280-DCD2-43FB-8865-30661D55DDE7}" type="pres">
      <dgm:prSet presAssocID="{59A58AC2-AA15-48AD-9001-84B979DA619E}" presName="compChildNode" presStyleCnt="0"/>
      <dgm:spPr/>
    </dgm:pt>
    <dgm:pt modelId="{35FBD24F-7B3A-4B8A-9EFB-14FFE25F545C}" type="pres">
      <dgm:prSet presAssocID="{59A58AC2-AA15-48AD-9001-84B979DA619E}" presName="theInnerList" presStyleCnt="0"/>
      <dgm:spPr/>
    </dgm:pt>
    <dgm:pt modelId="{FB1CE551-AD87-4633-ADFC-ED7114708D20}" type="pres">
      <dgm:prSet presAssocID="{44C02BD9-4418-483C-8945-0C1AB2D59E83}" presName="childNode" presStyleLbl="node1" presStyleIdx="0" presStyleCnt="12">
        <dgm:presLayoutVars>
          <dgm:bulletEnabled val="1"/>
        </dgm:presLayoutVars>
      </dgm:prSet>
      <dgm:spPr/>
      <dgm:t>
        <a:bodyPr/>
        <a:lstStyle/>
        <a:p>
          <a:endParaRPr lang="en-US"/>
        </a:p>
      </dgm:t>
    </dgm:pt>
    <dgm:pt modelId="{D0E5FFE3-110D-4CF3-A010-96A72398E141}" type="pres">
      <dgm:prSet presAssocID="{44C02BD9-4418-483C-8945-0C1AB2D59E83}" presName="aSpace2" presStyleCnt="0"/>
      <dgm:spPr/>
    </dgm:pt>
    <dgm:pt modelId="{EF96ED7F-FC73-46F7-BB97-DA2BA507C7FA}" type="pres">
      <dgm:prSet presAssocID="{AC8301AB-FD8B-4F11-9FF8-901E1533C8A7}" presName="childNode" presStyleLbl="node1" presStyleIdx="1" presStyleCnt="12">
        <dgm:presLayoutVars>
          <dgm:bulletEnabled val="1"/>
        </dgm:presLayoutVars>
      </dgm:prSet>
      <dgm:spPr/>
      <dgm:t>
        <a:bodyPr/>
        <a:lstStyle/>
        <a:p>
          <a:endParaRPr lang="en-US"/>
        </a:p>
      </dgm:t>
    </dgm:pt>
    <dgm:pt modelId="{7D53CC37-F558-4FEA-B2F0-F6A0369728C0}" type="pres">
      <dgm:prSet presAssocID="{AC8301AB-FD8B-4F11-9FF8-901E1533C8A7}" presName="aSpace2" presStyleCnt="0"/>
      <dgm:spPr/>
    </dgm:pt>
    <dgm:pt modelId="{1D821EF2-CED8-485C-B509-96D7C916E7CB}" type="pres">
      <dgm:prSet presAssocID="{E46968E8-2EC0-4AD9-B517-2C2F5A7D7196}" presName="childNode" presStyleLbl="node1" presStyleIdx="2" presStyleCnt="12">
        <dgm:presLayoutVars>
          <dgm:bulletEnabled val="1"/>
        </dgm:presLayoutVars>
      </dgm:prSet>
      <dgm:spPr/>
      <dgm:t>
        <a:bodyPr/>
        <a:lstStyle/>
        <a:p>
          <a:endParaRPr lang="en-US"/>
        </a:p>
      </dgm:t>
    </dgm:pt>
    <dgm:pt modelId="{C6574EFB-C9A2-4E04-A181-3B88F898765B}" type="pres">
      <dgm:prSet presAssocID="{E46968E8-2EC0-4AD9-B517-2C2F5A7D7196}" presName="aSpace2" presStyleCnt="0"/>
      <dgm:spPr/>
    </dgm:pt>
    <dgm:pt modelId="{3F65AF0B-8E24-466E-AABB-4C382E487589}" type="pres">
      <dgm:prSet presAssocID="{81FCFE10-77CC-4B7C-8F72-6F7671E7A4D9}" presName="childNode" presStyleLbl="node1" presStyleIdx="3" presStyleCnt="12" custLinFactNeighborX="0" custLinFactNeighborY="0">
        <dgm:presLayoutVars>
          <dgm:bulletEnabled val="1"/>
        </dgm:presLayoutVars>
      </dgm:prSet>
      <dgm:spPr/>
      <dgm:t>
        <a:bodyPr/>
        <a:lstStyle/>
        <a:p>
          <a:endParaRPr lang="en-US"/>
        </a:p>
      </dgm:t>
    </dgm:pt>
    <dgm:pt modelId="{8D3527DB-1A5F-4E2F-897C-E51591793A14}" type="pres">
      <dgm:prSet presAssocID="{81FCFE10-77CC-4B7C-8F72-6F7671E7A4D9}" presName="aSpace2" presStyleCnt="0"/>
      <dgm:spPr/>
    </dgm:pt>
    <dgm:pt modelId="{B172635C-E8ED-4F46-BCA6-E57B9DC50EA9}" type="pres">
      <dgm:prSet presAssocID="{C2A3DE48-8197-4F96-84FE-1D4C0A817405}" presName="childNode" presStyleLbl="node1" presStyleIdx="4" presStyleCnt="12">
        <dgm:presLayoutVars>
          <dgm:bulletEnabled val="1"/>
        </dgm:presLayoutVars>
      </dgm:prSet>
      <dgm:spPr/>
      <dgm:t>
        <a:bodyPr/>
        <a:lstStyle/>
        <a:p>
          <a:endParaRPr lang="en-US"/>
        </a:p>
      </dgm:t>
    </dgm:pt>
    <dgm:pt modelId="{4EA4199E-8F62-4FE8-8928-5E10F3D920C5}" type="pres">
      <dgm:prSet presAssocID="{C2A3DE48-8197-4F96-84FE-1D4C0A817405}" presName="aSpace2" presStyleCnt="0"/>
      <dgm:spPr/>
    </dgm:pt>
    <dgm:pt modelId="{4A0895A4-C651-4E7E-A53E-35A42EC4FB1B}" type="pres">
      <dgm:prSet presAssocID="{6F2FBC1D-47A5-4307-9831-44D93655C999}" presName="childNode" presStyleLbl="node1" presStyleIdx="5" presStyleCnt="12">
        <dgm:presLayoutVars>
          <dgm:bulletEnabled val="1"/>
        </dgm:presLayoutVars>
      </dgm:prSet>
      <dgm:spPr/>
      <dgm:t>
        <a:bodyPr/>
        <a:lstStyle/>
        <a:p>
          <a:endParaRPr lang="en-US"/>
        </a:p>
      </dgm:t>
    </dgm:pt>
    <dgm:pt modelId="{90DE399A-B1B3-4474-8F1D-11FF35240F97}" type="pres">
      <dgm:prSet presAssocID="{59A58AC2-AA15-48AD-9001-84B979DA619E}" presName="aSpace" presStyleCnt="0"/>
      <dgm:spPr/>
    </dgm:pt>
    <dgm:pt modelId="{3F09496F-7B71-4572-97C0-519D654EE1E3}" type="pres">
      <dgm:prSet presAssocID="{78908FFE-BB64-48F9-B40B-5FE60CE87B2D}" presName="compNode" presStyleCnt="0"/>
      <dgm:spPr/>
    </dgm:pt>
    <dgm:pt modelId="{7A7976AA-2B1F-4DD7-8D55-8D25CF92207A}" type="pres">
      <dgm:prSet presAssocID="{78908FFE-BB64-48F9-B40B-5FE60CE87B2D}" presName="aNode" presStyleLbl="bgShp" presStyleIdx="1" presStyleCnt="2"/>
      <dgm:spPr/>
      <dgm:t>
        <a:bodyPr/>
        <a:lstStyle/>
        <a:p>
          <a:endParaRPr lang="en-US"/>
        </a:p>
      </dgm:t>
    </dgm:pt>
    <dgm:pt modelId="{DBAD0AA6-3C2B-4695-8E48-78A829654FDF}" type="pres">
      <dgm:prSet presAssocID="{78908FFE-BB64-48F9-B40B-5FE60CE87B2D}" presName="textNode" presStyleLbl="bgShp" presStyleIdx="1" presStyleCnt="2"/>
      <dgm:spPr/>
      <dgm:t>
        <a:bodyPr/>
        <a:lstStyle/>
        <a:p>
          <a:endParaRPr lang="en-US"/>
        </a:p>
      </dgm:t>
    </dgm:pt>
    <dgm:pt modelId="{58609E19-0E82-4953-8FB7-4A5D91C76FDB}" type="pres">
      <dgm:prSet presAssocID="{78908FFE-BB64-48F9-B40B-5FE60CE87B2D}" presName="compChildNode" presStyleCnt="0"/>
      <dgm:spPr/>
    </dgm:pt>
    <dgm:pt modelId="{8547878B-2195-4D9D-92B3-209951B96EEB}" type="pres">
      <dgm:prSet presAssocID="{78908FFE-BB64-48F9-B40B-5FE60CE87B2D}" presName="theInnerList" presStyleCnt="0"/>
      <dgm:spPr/>
    </dgm:pt>
    <dgm:pt modelId="{7CA532EF-B215-4555-BAF2-4EC46EF4741C}" type="pres">
      <dgm:prSet presAssocID="{0BAB5A2D-55E3-4186-B1E5-D51AAAE2C959}" presName="childNode" presStyleLbl="node1" presStyleIdx="6" presStyleCnt="12">
        <dgm:presLayoutVars>
          <dgm:bulletEnabled val="1"/>
        </dgm:presLayoutVars>
      </dgm:prSet>
      <dgm:spPr/>
      <dgm:t>
        <a:bodyPr/>
        <a:lstStyle/>
        <a:p>
          <a:endParaRPr lang="en-US"/>
        </a:p>
      </dgm:t>
    </dgm:pt>
    <dgm:pt modelId="{7D160398-DDCA-4F86-9823-736FEE17925C}" type="pres">
      <dgm:prSet presAssocID="{0BAB5A2D-55E3-4186-B1E5-D51AAAE2C959}" presName="aSpace2" presStyleCnt="0"/>
      <dgm:spPr/>
    </dgm:pt>
    <dgm:pt modelId="{7694910C-F77E-479E-A330-4264460A2522}" type="pres">
      <dgm:prSet presAssocID="{E4955DAE-5295-442F-9995-72BC9C6BF3B5}" presName="childNode" presStyleLbl="node1" presStyleIdx="7" presStyleCnt="12">
        <dgm:presLayoutVars>
          <dgm:bulletEnabled val="1"/>
        </dgm:presLayoutVars>
      </dgm:prSet>
      <dgm:spPr/>
      <dgm:t>
        <a:bodyPr/>
        <a:lstStyle/>
        <a:p>
          <a:endParaRPr lang="en-US"/>
        </a:p>
      </dgm:t>
    </dgm:pt>
    <dgm:pt modelId="{6A2D8054-F3EE-46F4-97CE-3C542942ED76}" type="pres">
      <dgm:prSet presAssocID="{E4955DAE-5295-442F-9995-72BC9C6BF3B5}" presName="aSpace2" presStyleCnt="0"/>
      <dgm:spPr/>
    </dgm:pt>
    <dgm:pt modelId="{951322E2-65CA-418D-9A6F-3B45AB100B0F}" type="pres">
      <dgm:prSet presAssocID="{FE6447B0-06D3-4E99-A619-0BD7EBB05202}" presName="childNode" presStyleLbl="node1" presStyleIdx="8" presStyleCnt="12" custLinFactNeighborX="598" custLinFactNeighborY="0">
        <dgm:presLayoutVars>
          <dgm:bulletEnabled val="1"/>
        </dgm:presLayoutVars>
      </dgm:prSet>
      <dgm:spPr/>
      <dgm:t>
        <a:bodyPr/>
        <a:lstStyle/>
        <a:p>
          <a:endParaRPr lang="en-US"/>
        </a:p>
      </dgm:t>
    </dgm:pt>
    <dgm:pt modelId="{56FDAD05-ECE6-401C-A5B5-A1CE47ABFDEB}" type="pres">
      <dgm:prSet presAssocID="{FE6447B0-06D3-4E99-A619-0BD7EBB05202}" presName="aSpace2" presStyleCnt="0"/>
      <dgm:spPr/>
    </dgm:pt>
    <dgm:pt modelId="{BF13660D-2EB6-4F24-87E9-471E5E371FAE}" type="pres">
      <dgm:prSet presAssocID="{CB6D2AB0-C63C-4278-B8FE-C884FAB735D4}" presName="childNode" presStyleLbl="node1" presStyleIdx="9" presStyleCnt="12">
        <dgm:presLayoutVars>
          <dgm:bulletEnabled val="1"/>
        </dgm:presLayoutVars>
      </dgm:prSet>
      <dgm:spPr/>
      <dgm:t>
        <a:bodyPr/>
        <a:lstStyle/>
        <a:p>
          <a:endParaRPr lang="en-US"/>
        </a:p>
      </dgm:t>
    </dgm:pt>
    <dgm:pt modelId="{988D97C4-1C99-4A28-B5D4-3B5881A3A6A1}" type="pres">
      <dgm:prSet presAssocID="{CB6D2AB0-C63C-4278-B8FE-C884FAB735D4}" presName="aSpace2" presStyleCnt="0"/>
      <dgm:spPr/>
    </dgm:pt>
    <dgm:pt modelId="{758AE126-9687-402D-8113-D8930B4E8A05}" type="pres">
      <dgm:prSet presAssocID="{C4160F5C-CDF2-43A2-B9AF-8AD1995D72A9}" presName="childNode" presStyleLbl="node1" presStyleIdx="10" presStyleCnt="12">
        <dgm:presLayoutVars>
          <dgm:bulletEnabled val="1"/>
        </dgm:presLayoutVars>
      </dgm:prSet>
      <dgm:spPr/>
      <dgm:t>
        <a:bodyPr/>
        <a:lstStyle/>
        <a:p>
          <a:endParaRPr lang="en-US"/>
        </a:p>
      </dgm:t>
    </dgm:pt>
    <dgm:pt modelId="{B7CC9061-7427-41AD-AD2E-3270D00A2ACC}" type="pres">
      <dgm:prSet presAssocID="{C4160F5C-CDF2-43A2-B9AF-8AD1995D72A9}" presName="aSpace2" presStyleCnt="0"/>
      <dgm:spPr/>
    </dgm:pt>
    <dgm:pt modelId="{B28362BB-8278-4D5D-A7E8-B1BF285D0A59}" type="pres">
      <dgm:prSet presAssocID="{A87D20CB-6148-4BF9-AF13-D6654022B3F3}" presName="childNode" presStyleLbl="node1" presStyleIdx="11" presStyleCnt="12">
        <dgm:presLayoutVars>
          <dgm:bulletEnabled val="1"/>
        </dgm:presLayoutVars>
      </dgm:prSet>
      <dgm:spPr/>
      <dgm:t>
        <a:bodyPr/>
        <a:lstStyle/>
        <a:p>
          <a:endParaRPr lang="en-US"/>
        </a:p>
      </dgm:t>
    </dgm:pt>
  </dgm:ptLst>
  <dgm:cxnLst>
    <dgm:cxn modelId="{267215B1-8E07-4C6E-B4EF-526502E2483F}" srcId="{59A58AC2-AA15-48AD-9001-84B979DA619E}" destId="{C2A3DE48-8197-4F96-84FE-1D4C0A817405}" srcOrd="4" destOrd="0" parTransId="{FE9813F8-ED4D-45F2-BA4C-AF7B385C7360}" sibTransId="{64EFABF7-07AF-4ADF-AE75-070D758FCA3F}"/>
    <dgm:cxn modelId="{4A0930E4-DBF2-4B9F-8B57-E99004F09F34}" type="presOf" srcId="{59A58AC2-AA15-48AD-9001-84B979DA619E}" destId="{C9872E3F-28F4-47CF-B6B1-95AF97198238}" srcOrd="1" destOrd="0" presId="urn:microsoft.com/office/officeart/2005/8/layout/lProcess2"/>
    <dgm:cxn modelId="{9C525B07-9016-4E13-95D1-B7758DE55E79}" type="presOf" srcId="{A87D20CB-6148-4BF9-AF13-D6654022B3F3}" destId="{B28362BB-8278-4D5D-A7E8-B1BF285D0A59}" srcOrd="0" destOrd="0" presId="urn:microsoft.com/office/officeart/2005/8/layout/lProcess2"/>
    <dgm:cxn modelId="{4D216385-4299-4CBE-BB3B-D23B84032CB5}" srcId="{78908FFE-BB64-48F9-B40B-5FE60CE87B2D}" destId="{A87D20CB-6148-4BF9-AF13-D6654022B3F3}" srcOrd="5" destOrd="0" parTransId="{C728AFA3-9A17-4BFC-BD45-A59A761791BF}" sibTransId="{D03B6B07-336A-4ABE-AC66-DAE52535A462}"/>
    <dgm:cxn modelId="{6F938A35-6E8A-4B91-9994-AE90A368B537}" type="presOf" srcId="{0E5BDE1A-F09F-4315-9155-FE0936DFA83F}" destId="{7F379E55-3018-485A-AA37-DD237506406F}" srcOrd="0" destOrd="0" presId="urn:microsoft.com/office/officeart/2005/8/layout/lProcess2"/>
    <dgm:cxn modelId="{58D9035F-B19F-4ACF-87BD-4F1C057EC2B0}" srcId="{78908FFE-BB64-48F9-B40B-5FE60CE87B2D}" destId="{FE6447B0-06D3-4E99-A619-0BD7EBB05202}" srcOrd="2" destOrd="0" parTransId="{1C3AA968-B17B-443F-B982-C7CE57842109}" sibTransId="{976C75A3-37CD-4B05-AA88-E7BEDBD58EE3}"/>
    <dgm:cxn modelId="{AF6E3A6C-4979-4AA1-977E-2D1C9F66E946}" srcId="{0E5BDE1A-F09F-4315-9155-FE0936DFA83F}" destId="{59A58AC2-AA15-48AD-9001-84B979DA619E}" srcOrd="0" destOrd="0" parTransId="{5A49F70B-66B0-4502-9CC2-1D77B93030CA}" sibTransId="{9739636C-03D7-45C6-B2D6-69127721EBC2}"/>
    <dgm:cxn modelId="{60F951A2-1C2A-4536-83D0-973205987AE4}" type="presOf" srcId="{C4160F5C-CDF2-43A2-B9AF-8AD1995D72A9}" destId="{758AE126-9687-402D-8113-D8930B4E8A05}" srcOrd="0" destOrd="0" presId="urn:microsoft.com/office/officeart/2005/8/layout/lProcess2"/>
    <dgm:cxn modelId="{808079D7-FD4C-450E-84FC-A6E32308C8A8}" srcId="{78908FFE-BB64-48F9-B40B-5FE60CE87B2D}" destId="{E4955DAE-5295-442F-9995-72BC9C6BF3B5}" srcOrd="1" destOrd="0" parTransId="{8EA97CCF-F9A0-4A0E-B8CB-4620F36011B4}" sibTransId="{F4AD152E-7A2E-4C97-9D91-1574A501FF1E}"/>
    <dgm:cxn modelId="{F931FC0F-E9EC-45F2-BDDA-02DD0E813285}" type="presOf" srcId="{78908FFE-BB64-48F9-B40B-5FE60CE87B2D}" destId="{DBAD0AA6-3C2B-4695-8E48-78A829654FDF}" srcOrd="1" destOrd="0" presId="urn:microsoft.com/office/officeart/2005/8/layout/lProcess2"/>
    <dgm:cxn modelId="{A65BE935-EE56-4FDD-9731-48BBEEB0D726}" type="presOf" srcId="{0BAB5A2D-55E3-4186-B1E5-D51AAAE2C959}" destId="{7CA532EF-B215-4555-BAF2-4EC46EF4741C}" srcOrd="0" destOrd="0" presId="urn:microsoft.com/office/officeart/2005/8/layout/lProcess2"/>
    <dgm:cxn modelId="{2DDC0B74-B70E-4C81-8C54-7D04C678A345}" type="presOf" srcId="{E4955DAE-5295-442F-9995-72BC9C6BF3B5}" destId="{7694910C-F77E-479E-A330-4264460A2522}" srcOrd="0" destOrd="0" presId="urn:microsoft.com/office/officeart/2005/8/layout/lProcess2"/>
    <dgm:cxn modelId="{BC68C594-D810-47E9-B871-ED4C774B7532}" srcId="{59A58AC2-AA15-48AD-9001-84B979DA619E}" destId="{81FCFE10-77CC-4B7C-8F72-6F7671E7A4D9}" srcOrd="3" destOrd="0" parTransId="{29B68873-C451-4FDD-832F-8C91C40C8191}" sibTransId="{948B3DA8-4801-4D46-AC06-A540AD837A3F}"/>
    <dgm:cxn modelId="{9B6DE333-8C0D-406A-B204-5862DE222D4F}" srcId="{78908FFE-BB64-48F9-B40B-5FE60CE87B2D}" destId="{0BAB5A2D-55E3-4186-B1E5-D51AAAE2C959}" srcOrd="0" destOrd="0" parTransId="{8806C46E-E741-4D67-BF22-B36E01F94F10}" sibTransId="{6F027528-5907-42CC-99DF-673A2170A796}"/>
    <dgm:cxn modelId="{90C60C0C-7D22-4394-B342-95E51C3F5F0A}" type="presOf" srcId="{81FCFE10-77CC-4B7C-8F72-6F7671E7A4D9}" destId="{3F65AF0B-8E24-466E-AABB-4C382E487589}" srcOrd="0" destOrd="0" presId="urn:microsoft.com/office/officeart/2005/8/layout/lProcess2"/>
    <dgm:cxn modelId="{5866C543-224B-4606-960C-299B2168370D}" type="presOf" srcId="{AC8301AB-FD8B-4F11-9FF8-901E1533C8A7}" destId="{EF96ED7F-FC73-46F7-BB97-DA2BA507C7FA}" srcOrd="0" destOrd="0" presId="urn:microsoft.com/office/officeart/2005/8/layout/lProcess2"/>
    <dgm:cxn modelId="{FC27F190-0E10-4B37-9993-3D8B258FEF09}" srcId="{59A58AC2-AA15-48AD-9001-84B979DA619E}" destId="{44C02BD9-4418-483C-8945-0C1AB2D59E83}" srcOrd="0" destOrd="0" parTransId="{E9E96ECD-D588-47E1-B5A8-6600D969BEC1}" sibTransId="{AABA584F-530F-4396-91E0-5FA76CB0667F}"/>
    <dgm:cxn modelId="{21BA866D-461B-4331-BE0B-3143AC2A5B9A}" type="presOf" srcId="{CB6D2AB0-C63C-4278-B8FE-C884FAB735D4}" destId="{BF13660D-2EB6-4F24-87E9-471E5E371FAE}" srcOrd="0" destOrd="0" presId="urn:microsoft.com/office/officeart/2005/8/layout/lProcess2"/>
    <dgm:cxn modelId="{38E55690-CEB0-4D42-8CC1-DD526FCD5BE4}" type="presOf" srcId="{FE6447B0-06D3-4E99-A619-0BD7EBB05202}" destId="{951322E2-65CA-418D-9A6F-3B45AB100B0F}" srcOrd="0" destOrd="0" presId="urn:microsoft.com/office/officeart/2005/8/layout/lProcess2"/>
    <dgm:cxn modelId="{80101EDE-9E73-408E-BDE1-4C7E7004443D}" type="presOf" srcId="{59A58AC2-AA15-48AD-9001-84B979DA619E}" destId="{C99461A8-6624-4834-B90D-F9F7EDA870B2}" srcOrd="0" destOrd="0" presId="urn:microsoft.com/office/officeart/2005/8/layout/lProcess2"/>
    <dgm:cxn modelId="{29573296-DA69-4334-89A7-DD118A77316A}" type="presOf" srcId="{C2A3DE48-8197-4F96-84FE-1D4C0A817405}" destId="{B172635C-E8ED-4F46-BCA6-E57B9DC50EA9}" srcOrd="0" destOrd="0" presId="urn:microsoft.com/office/officeart/2005/8/layout/lProcess2"/>
    <dgm:cxn modelId="{61ABA671-06A0-4F8F-8751-E5AF972BE401}" type="presOf" srcId="{6F2FBC1D-47A5-4307-9831-44D93655C999}" destId="{4A0895A4-C651-4E7E-A53E-35A42EC4FB1B}" srcOrd="0" destOrd="0" presId="urn:microsoft.com/office/officeart/2005/8/layout/lProcess2"/>
    <dgm:cxn modelId="{DCB98F6A-FDA4-4FA0-9F63-D7F5C019A14A}" srcId="{78908FFE-BB64-48F9-B40B-5FE60CE87B2D}" destId="{CB6D2AB0-C63C-4278-B8FE-C884FAB735D4}" srcOrd="3" destOrd="0" parTransId="{B2FAC9B6-727A-4AAD-8352-8294E3940626}" sibTransId="{807F6BFA-8F89-4498-8139-CFECA188E938}"/>
    <dgm:cxn modelId="{E5B2DFD5-EC38-4C38-A4D7-B82E3FA69B5D}" type="presOf" srcId="{44C02BD9-4418-483C-8945-0C1AB2D59E83}" destId="{FB1CE551-AD87-4633-ADFC-ED7114708D20}" srcOrd="0" destOrd="0" presId="urn:microsoft.com/office/officeart/2005/8/layout/lProcess2"/>
    <dgm:cxn modelId="{436167F4-B00A-47C1-A4E4-DF2BCAC125E7}" srcId="{0E5BDE1A-F09F-4315-9155-FE0936DFA83F}" destId="{78908FFE-BB64-48F9-B40B-5FE60CE87B2D}" srcOrd="1" destOrd="0" parTransId="{CFF90490-1C7B-485A-869C-954B8DDDA464}" sibTransId="{515E38B5-EDFC-41B3-BAE4-A47DF5A2875B}"/>
    <dgm:cxn modelId="{F78D136A-27D5-47E5-9073-C5FD2706B74B}" srcId="{59A58AC2-AA15-48AD-9001-84B979DA619E}" destId="{E46968E8-2EC0-4AD9-B517-2C2F5A7D7196}" srcOrd="2" destOrd="0" parTransId="{0932FE42-80CB-4794-800A-74742329BEB1}" sibTransId="{EA5D3B60-FCDE-439C-A5BC-C399E2C98381}"/>
    <dgm:cxn modelId="{7C1C8654-2A3F-4479-ABB8-B1489679F7B1}" srcId="{59A58AC2-AA15-48AD-9001-84B979DA619E}" destId="{6F2FBC1D-47A5-4307-9831-44D93655C999}" srcOrd="5" destOrd="0" parTransId="{717A3197-580B-41C5-816E-7235C96A70BC}" sibTransId="{72A80CAE-4A4B-4E46-879A-DF997F4492FA}"/>
    <dgm:cxn modelId="{681D7EEF-F13B-439D-B5C0-07FA33089F07}" srcId="{59A58AC2-AA15-48AD-9001-84B979DA619E}" destId="{AC8301AB-FD8B-4F11-9FF8-901E1533C8A7}" srcOrd="1" destOrd="0" parTransId="{B235DF3E-5122-4075-90A5-9F5321246F8F}" sibTransId="{B5267069-4283-4F5E-8342-6C2E8ACAA594}"/>
    <dgm:cxn modelId="{A4D02CB0-8560-4D0C-B3FF-8D7637A6FC07}" srcId="{78908FFE-BB64-48F9-B40B-5FE60CE87B2D}" destId="{C4160F5C-CDF2-43A2-B9AF-8AD1995D72A9}" srcOrd="4" destOrd="0" parTransId="{AB7B753E-7D29-4118-BC90-6D5A646945FA}" sibTransId="{2925F7AC-E7A0-4E7C-83C8-9103216FE076}"/>
    <dgm:cxn modelId="{0AB9A3E5-501D-427F-8CD4-5FA9F56215E4}" type="presOf" srcId="{E46968E8-2EC0-4AD9-B517-2C2F5A7D7196}" destId="{1D821EF2-CED8-485C-B509-96D7C916E7CB}" srcOrd="0" destOrd="0" presId="urn:microsoft.com/office/officeart/2005/8/layout/lProcess2"/>
    <dgm:cxn modelId="{AB153706-EC98-4394-AAC1-4C188F181023}" type="presOf" srcId="{78908FFE-BB64-48F9-B40B-5FE60CE87B2D}" destId="{7A7976AA-2B1F-4DD7-8D55-8D25CF92207A}" srcOrd="0" destOrd="0" presId="urn:microsoft.com/office/officeart/2005/8/layout/lProcess2"/>
    <dgm:cxn modelId="{B9664144-3F78-40AD-801A-A83E28C6C50C}" type="presParOf" srcId="{7F379E55-3018-485A-AA37-DD237506406F}" destId="{DEC36471-DE81-4652-ADEC-8AD955C0ABE4}" srcOrd="0" destOrd="0" presId="urn:microsoft.com/office/officeart/2005/8/layout/lProcess2"/>
    <dgm:cxn modelId="{C4D12647-66B9-4354-B433-00D0CB00AFD7}" type="presParOf" srcId="{DEC36471-DE81-4652-ADEC-8AD955C0ABE4}" destId="{C99461A8-6624-4834-B90D-F9F7EDA870B2}" srcOrd="0" destOrd="0" presId="urn:microsoft.com/office/officeart/2005/8/layout/lProcess2"/>
    <dgm:cxn modelId="{74945036-30FC-42DF-A779-1B2B653AD831}" type="presParOf" srcId="{DEC36471-DE81-4652-ADEC-8AD955C0ABE4}" destId="{C9872E3F-28F4-47CF-B6B1-95AF97198238}" srcOrd="1" destOrd="0" presId="urn:microsoft.com/office/officeart/2005/8/layout/lProcess2"/>
    <dgm:cxn modelId="{C0C96A6C-B64C-4BE6-A0FB-B954D4361F7E}" type="presParOf" srcId="{DEC36471-DE81-4652-ADEC-8AD955C0ABE4}" destId="{84751280-DCD2-43FB-8865-30661D55DDE7}" srcOrd="2" destOrd="0" presId="urn:microsoft.com/office/officeart/2005/8/layout/lProcess2"/>
    <dgm:cxn modelId="{276844B5-E015-4216-8435-3404FD64E25B}" type="presParOf" srcId="{84751280-DCD2-43FB-8865-30661D55DDE7}" destId="{35FBD24F-7B3A-4B8A-9EFB-14FFE25F545C}" srcOrd="0" destOrd="0" presId="urn:microsoft.com/office/officeart/2005/8/layout/lProcess2"/>
    <dgm:cxn modelId="{4F534083-DC93-4D5D-8DB5-1266DBD9EE85}" type="presParOf" srcId="{35FBD24F-7B3A-4B8A-9EFB-14FFE25F545C}" destId="{FB1CE551-AD87-4633-ADFC-ED7114708D20}" srcOrd="0" destOrd="0" presId="urn:microsoft.com/office/officeart/2005/8/layout/lProcess2"/>
    <dgm:cxn modelId="{5C782E1D-1967-45C1-9372-76EDB15BBC49}" type="presParOf" srcId="{35FBD24F-7B3A-4B8A-9EFB-14FFE25F545C}" destId="{D0E5FFE3-110D-4CF3-A010-96A72398E141}" srcOrd="1" destOrd="0" presId="urn:microsoft.com/office/officeart/2005/8/layout/lProcess2"/>
    <dgm:cxn modelId="{78443384-64E1-4114-B531-A127624656D1}" type="presParOf" srcId="{35FBD24F-7B3A-4B8A-9EFB-14FFE25F545C}" destId="{EF96ED7F-FC73-46F7-BB97-DA2BA507C7FA}" srcOrd="2" destOrd="0" presId="urn:microsoft.com/office/officeart/2005/8/layout/lProcess2"/>
    <dgm:cxn modelId="{698433BC-3C64-48BA-B70D-C4EF599AE45B}" type="presParOf" srcId="{35FBD24F-7B3A-4B8A-9EFB-14FFE25F545C}" destId="{7D53CC37-F558-4FEA-B2F0-F6A0369728C0}" srcOrd="3" destOrd="0" presId="urn:microsoft.com/office/officeart/2005/8/layout/lProcess2"/>
    <dgm:cxn modelId="{448D8B09-0819-4684-BA8E-B807AC96EDAD}" type="presParOf" srcId="{35FBD24F-7B3A-4B8A-9EFB-14FFE25F545C}" destId="{1D821EF2-CED8-485C-B509-96D7C916E7CB}" srcOrd="4" destOrd="0" presId="urn:microsoft.com/office/officeart/2005/8/layout/lProcess2"/>
    <dgm:cxn modelId="{F03329CA-B696-4B02-A4F3-BA64E9235E69}" type="presParOf" srcId="{35FBD24F-7B3A-4B8A-9EFB-14FFE25F545C}" destId="{C6574EFB-C9A2-4E04-A181-3B88F898765B}" srcOrd="5" destOrd="0" presId="urn:microsoft.com/office/officeart/2005/8/layout/lProcess2"/>
    <dgm:cxn modelId="{B92501FF-C031-454A-896B-805DB245E7E5}" type="presParOf" srcId="{35FBD24F-7B3A-4B8A-9EFB-14FFE25F545C}" destId="{3F65AF0B-8E24-466E-AABB-4C382E487589}" srcOrd="6" destOrd="0" presId="urn:microsoft.com/office/officeart/2005/8/layout/lProcess2"/>
    <dgm:cxn modelId="{3C1485A9-341B-45BE-A520-B32DD25F0D4B}" type="presParOf" srcId="{35FBD24F-7B3A-4B8A-9EFB-14FFE25F545C}" destId="{8D3527DB-1A5F-4E2F-897C-E51591793A14}" srcOrd="7" destOrd="0" presId="urn:microsoft.com/office/officeart/2005/8/layout/lProcess2"/>
    <dgm:cxn modelId="{4C3CEC84-E58C-4B10-AC8E-D46B152EE9A6}" type="presParOf" srcId="{35FBD24F-7B3A-4B8A-9EFB-14FFE25F545C}" destId="{B172635C-E8ED-4F46-BCA6-E57B9DC50EA9}" srcOrd="8" destOrd="0" presId="urn:microsoft.com/office/officeart/2005/8/layout/lProcess2"/>
    <dgm:cxn modelId="{DDDC6CE4-52FD-425C-9BD6-A3B0540AEEC0}" type="presParOf" srcId="{35FBD24F-7B3A-4B8A-9EFB-14FFE25F545C}" destId="{4EA4199E-8F62-4FE8-8928-5E10F3D920C5}" srcOrd="9" destOrd="0" presId="urn:microsoft.com/office/officeart/2005/8/layout/lProcess2"/>
    <dgm:cxn modelId="{41C62160-FA40-4A40-8690-A80CADEFCCF2}" type="presParOf" srcId="{35FBD24F-7B3A-4B8A-9EFB-14FFE25F545C}" destId="{4A0895A4-C651-4E7E-A53E-35A42EC4FB1B}" srcOrd="10" destOrd="0" presId="urn:microsoft.com/office/officeart/2005/8/layout/lProcess2"/>
    <dgm:cxn modelId="{FE0D7ACC-520A-45FC-AAFD-4F171B1033E4}" type="presParOf" srcId="{7F379E55-3018-485A-AA37-DD237506406F}" destId="{90DE399A-B1B3-4474-8F1D-11FF35240F97}" srcOrd="1" destOrd="0" presId="urn:microsoft.com/office/officeart/2005/8/layout/lProcess2"/>
    <dgm:cxn modelId="{0593821A-5427-4988-A5A3-3959800C96DD}" type="presParOf" srcId="{7F379E55-3018-485A-AA37-DD237506406F}" destId="{3F09496F-7B71-4572-97C0-519D654EE1E3}" srcOrd="2" destOrd="0" presId="urn:microsoft.com/office/officeart/2005/8/layout/lProcess2"/>
    <dgm:cxn modelId="{4CA1E3C1-2F0B-4997-A695-09A39BF664E5}" type="presParOf" srcId="{3F09496F-7B71-4572-97C0-519D654EE1E3}" destId="{7A7976AA-2B1F-4DD7-8D55-8D25CF92207A}" srcOrd="0" destOrd="0" presId="urn:microsoft.com/office/officeart/2005/8/layout/lProcess2"/>
    <dgm:cxn modelId="{A2E826E0-71F6-4381-9BE4-DE3BABAE39A1}" type="presParOf" srcId="{3F09496F-7B71-4572-97C0-519D654EE1E3}" destId="{DBAD0AA6-3C2B-4695-8E48-78A829654FDF}" srcOrd="1" destOrd="0" presId="urn:microsoft.com/office/officeart/2005/8/layout/lProcess2"/>
    <dgm:cxn modelId="{B70A762C-4A8F-4868-9907-C68688431000}" type="presParOf" srcId="{3F09496F-7B71-4572-97C0-519D654EE1E3}" destId="{58609E19-0E82-4953-8FB7-4A5D91C76FDB}" srcOrd="2" destOrd="0" presId="urn:microsoft.com/office/officeart/2005/8/layout/lProcess2"/>
    <dgm:cxn modelId="{0E1940CC-3D28-42D8-92EE-126B6AA6ECAB}" type="presParOf" srcId="{58609E19-0E82-4953-8FB7-4A5D91C76FDB}" destId="{8547878B-2195-4D9D-92B3-209951B96EEB}" srcOrd="0" destOrd="0" presId="urn:microsoft.com/office/officeart/2005/8/layout/lProcess2"/>
    <dgm:cxn modelId="{E7B107CA-368A-41C3-A67B-B0233DA190AB}" type="presParOf" srcId="{8547878B-2195-4D9D-92B3-209951B96EEB}" destId="{7CA532EF-B215-4555-BAF2-4EC46EF4741C}" srcOrd="0" destOrd="0" presId="urn:microsoft.com/office/officeart/2005/8/layout/lProcess2"/>
    <dgm:cxn modelId="{F483427F-5578-439E-A04E-2AB83D79D77D}" type="presParOf" srcId="{8547878B-2195-4D9D-92B3-209951B96EEB}" destId="{7D160398-DDCA-4F86-9823-736FEE17925C}" srcOrd="1" destOrd="0" presId="urn:microsoft.com/office/officeart/2005/8/layout/lProcess2"/>
    <dgm:cxn modelId="{2566C671-D34C-4345-9B60-00D9F8030556}" type="presParOf" srcId="{8547878B-2195-4D9D-92B3-209951B96EEB}" destId="{7694910C-F77E-479E-A330-4264460A2522}" srcOrd="2" destOrd="0" presId="urn:microsoft.com/office/officeart/2005/8/layout/lProcess2"/>
    <dgm:cxn modelId="{FE301D89-5290-462B-B68F-F0B8E181083A}" type="presParOf" srcId="{8547878B-2195-4D9D-92B3-209951B96EEB}" destId="{6A2D8054-F3EE-46F4-97CE-3C542942ED76}" srcOrd="3" destOrd="0" presId="urn:microsoft.com/office/officeart/2005/8/layout/lProcess2"/>
    <dgm:cxn modelId="{A4E468D2-D69B-4568-937E-E354A164996B}" type="presParOf" srcId="{8547878B-2195-4D9D-92B3-209951B96EEB}" destId="{951322E2-65CA-418D-9A6F-3B45AB100B0F}" srcOrd="4" destOrd="0" presId="urn:microsoft.com/office/officeart/2005/8/layout/lProcess2"/>
    <dgm:cxn modelId="{94517662-2509-4BAB-84BD-0B832984120B}" type="presParOf" srcId="{8547878B-2195-4D9D-92B3-209951B96EEB}" destId="{56FDAD05-ECE6-401C-A5B5-A1CE47ABFDEB}" srcOrd="5" destOrd="0" presId="urn:microsoft.com/office/officeart/2005/8/layout/lProcess2"/>
    <dgm:cxn modelId="{FB534C24-9BE8-4924-9076-ADB1DAC9D662}" type="presParOf" srcId="{8547878B-2195-4D9D-92B3-209951B96EEB}" destId="{BF13660D-2EB6-4F24-87E9-471E5E371FAE}" srcOrd="6" destOrd="0" presId="urn:microsoft.com/office/officeart/2005/8/layout/lProcess2"/>
    <dgm:cxn modelId="{22861D81-4A8D-4986-8A49-0AE308C7C126}" type="presParOf" srcId="{8547878B-2195-4D9D-92B3-209951B96EEB}" destId="{988D97C4-1C99-4A28-B5D4-3B5881A3A6A1}" srcOrd="7" destOrd="0" presId="urn:microsoft.com/office/officeart/2005/8/layout/lProcess2"/>
    <dgm:cxn modelId="{CEA7C129-7C12-4407-B396-19689F654FE9}" type="presParOf" srcId="{8547878B-2195-4D9D-92B3-209951B96EEB}" destId="{758AE126-9687-402D-8113-D8930B4E8A05}" srcOrd="8" destOrd="0" presId="urn:microsoft.com/office/officeart/2005/8/layout/lProcess2"/>
    <dgm:cxn modelId="{841D81B6-5CF7-4F77-BDF9-1BFAFF82ADEC}" type="presParOf" srcId="{8547878B-2195-4D9D-92B3-209951B96EEB}" destId="{B7CC9061-7427-41AD-AD2E-3270D00A2ACC}" srcOrd="9" destOrd="0" presId="urn:microsoft.com/office/officeart/2005/8/layout/lProcess2"/>
    <dgm:cxn modelId="{9B8B98E4-B344-4D57-8F15-791739C1959A}" type="presParOf" srcId="{8547878B-2195-4D9D-92B3-209951B96EEB}" destId="{B28362BB-8278-4D5D-A7E8-B1BF285D0A59}"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277CC7-C444-4580-B1A7-5385D9EA89B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6D0DD03E-ED9C-4EED-A80D-39A66032D800}">
      <dgm:prSet custT="1"/>
      <dgm:spPr>
        <a:solidFill>
          <a:schemeClr val="accent4">
            <a:lumMod val="20000"/>
            <a:lumOff val="80000"/>
          </a:schemeClr>
        </a:solidFill>
        <a:ln>
          <a:solidFill>
            <a:schemeClr val="accent4"/>
          </a:solidFill>
        </a:ln>
      </dgm:spPr>
      <dgm:t>
        <a:bodyPr/>
        <a:lstStyle/>
        <a:p>
          <a:pPr algn="ctr" rtl="0"/>
          <a:r>
            <a:rPr lang="en-US" sz="2400" b="1" dirty="0" smtClean="0">
              <a:solidFill>
                <a:srgbClr val="002060"/>
              </a:solidFill>
              <a:latin typeface="+mn-lt"/>
            </a:rPr>
            <a:t>Algorithm improved over   C-View</a:t>
          </a:r>
          <a:r>
            <a:rPr lang="en-US" sz="2400" b="1" baseline="30000" dirty="0" smtClean="0">
              <a:solidFill>
                <a:srgbClr val="002060"/>
              </a:solidFill>
              <a:latin typeface="+mn-lt"/>
              <a:cs typeface="Arial" panose="020B0604020202020204" pitchFamily="34" charset="0"/>
            </a:rPr>
            <a:t>™ </a:t>
          </a:r>
          <a:r>
            <a:rPr lang="en-US" sz="2400" b="1" baseline="0" dirty="0" smtClean="0">
              <a:solidFill>
                <a:srgbClr val="002060"/>
              </a:solidFill>
              <a:latin typeface="+mn-lt"/>
              <a:cs typeface="Arial" panose="020B0604020202020204" pitchFamily="34" charset="0"/>
            </a:rPr>
            <a:t> algorithm</a:t>
          </a:r>
          <a:endParaRPr lang="en-US" sz="2400" b="1" baseline="30000" dirty="0">
            <a:solidFill>
              <a:srgbClr val="002060"/>
            </a:solidFill>
            <a:latin typeface="+mn-lt"/>
          </a:endParaRPr>
        </a:p>
      </dgm:t>
    </dgm:pt>
    <dgm:pt modelId="{932F8C73-D95D-49AD-9650-427209302723}" type="parTrans" cxnId="{49BCDAA6-3438-427A-9246-4E9D4C0545E2}">
      <dgm:prSet/>
      <dgm:spPr/>
      <dgm:t>
        <a:bodyPr/>
        <a:lstStyle/>
        <a:p>
          <a:endParaRPr lang="en-US"/>
        </a:p>
      </dgm:t>
    </dgm:pt>
    <dgm:pt modelId="{FEA552A0-F10C-448F-87BD-5FDB6E9A1158}" type="sibTrans" cxnId="{49BCDAA6-3438-427A-9246-4E9D4C0545E2}">
      <dgm:prSet/>
      <dgm:spPr/>
      <dgm:t>
        <a:bodyPr/>
        <a:lstStyle/>
        <a:p>
          <a:endParaRPr lang="en-US"/>
        </a:p>
      </dgm:t>
    </dgm:pt>
    <dgm:pt modelId="{D6F3E2EC-7DA3-4C32-A039-17007ED4BE29}">
      <dgm:prSet custT="1"/>
      <dgm:spPr>
        <a:solidFill>
          <a:schemeClr val="accent4">
            <a:lumMod val="75000"/>
          </a:schemeClr>
        </a:solidFill>
        <a:ln>
          <a:solidFill>
            <a:schemeClr val="accent4"/>
          </a:solidFill>
        </a:ln>
      </dgm:spPr>
      <dgm:t>
        <a:bodyPr/>
        <a:lstStyle/>
        <a:p>
          <a:pPr rtl="0">
            <a:lnSpc>
              <a:spcPct val="100000"/>
            </a:lnSpc>
          </a:pPr>
          <a:r>
            <a:rPr lang="en-US" sz="2000" b="0" dirty="0" smtClean="0">
              <a:solidFill>
                <a:schemeClr val="bg1"/>
              </a:solidFill>
            </a:rPr>
            <a:t>Starts with higher resolution tomo slices</a:t>
          </a:r>
          <a:endParaRPr lang="en-US" sz="2000" b="0" dirty="0">
            <a:solidFill>
              <a:schemeClr val="bg1"/>
            </a:solidFill>
          </a:endParaRPr>
        </a:p>
      </dgm:t>
    </dgm:pt>
    <dgm:pt modelId="{7FFC28F5-B54E-4584-B891-39E4EE00F552}" type="parTrans" cxnId="{3F1C3961-D94A-44F1-BA3B-EC81E85490D7}">
      <dgm:prSet/>
      <dgm:spPr/>
      <dgm:t>
        <a:bodyPr/>
        <a:lstStyle/>
        <a:p>
          <a:endParaRPr lang="en-US"/>
        </a:p>
      </dgm:t>
    </dgm:pt>
    <dgm:pt modelId="{2BDCC07F-3C2F-4E79-931E-BEE318E6CEC3}" type="sibTrans" cxnId="{3F1C3961-D94A-44F1-BA3B-EC81E85490D7}">
      <dgm:prSet/>
      <dgm:spPr/>
      <dgm:t>
        <a:bodyPr/>
        <a:lstStyle/>
        <a:p>
          <a:endParaRPr lang="en-US"/>
        </a:p>
      </dgm:t>
    </dgm:pt>
    <dgm:pt modelId="{6F05BF1A-D488-445C-8BA8-EA6FBC7A4078}">
      <dgm:prSet custT="1"/>
      <dgm:spPr>
        <a:solidFill>
          <a:schemeClr val="accent4">
            <a:lumMod val="75000"/>
          </a:schemeClr>
        </a:solidFill>
        <a:ln>
          <a:solidFill>
            <a:schemeClr val="accent4"/>
          </a:solidFill>
        </a:ln>
      </dgm:spPr>
      <dgm:t>
        <a:bodyPr/>
        <a:lstStyle/>
        <a:p>
          <a:pPr rtl="0">
            <a:lnSpc>
              <a:spcPct val="100000"/>
            </a:lnSpc>
          </a:pPr>
          <a:r>
            <a:rPr lang="en-US" sz="2000" b="0" dirty="0" err="1" smtClean="0">
              <a:solidFill>
                <a:schemeClr val="bg1"/>
              </a:solidFill>
            </a:rPr>
            <a:t>Microcalcification</a:t>
          </a:r>
          <a:r>
            <a:rPr lang="en-US" sz="2000" b="0" dirty="0" smtClean="0">
              <a:solidFill>
                <a:schemeClr val="bg1"/>
              </a:solidFill>
            </a:rPr>
            <a:t> visibility improved</a:t>
          </a:r>
          <a:endParaRPr lang="en-US" sz="2000" b="0" dirty="0">
            <a:solidFill>
              <a:schemeClr val="bg1"/>
            </a:solidFill>
          </a:endParaRPr>
        </a:p>
      </dgm:t>
    </dgm:pt>
    <dgm:pt modelId="{730709DF-4E30-4077-879D-47C5CC08A2BE}" type="parTrans" cxnId="{49C582BB-8113-4586-9E85-F33F5C5C5C63}">
      <dgm:prSet/>
      <dgm:spPr/>
      <dgm:t>
        <a:bodyPr/>
        <a:lstStyle/>
        <a:p>
          <a:endParaRPr lang="en-US"/>
        </a:p>
      </dgm:t>
    </dgm:pt>
    <dgm:pt modelId="{78A0AC4B-8202-4CC2-BE5D-7ADA5F171358}" type="sibTrans" cxnId="{49C582BB-8113-4586-9E85-F33F5C5C5C63}">
      <dgm:prSet/>
      <dgm:spPr/>
      <dgm:t>
        <a:bodyPr/>
        <a:lstStyle/>
        <a:p>
          <a:endParaRPr lang="en-US"/>
        </a:p>
      </dgm:t>
    </dgm:pt>
    <dgm:pt modelId="{5D3EE99D-48AC-45D6-8E50-645B8E98BD7A}">
      <dgm:prSet custT="1"/>
      <dgm:spPr>
        <a:solidFill>
          <a:schemeClr val="accent4">
            <a:lumMod val="75000"/>
          </a:schemeClr>
        </a:solidFill>
        <a:ln>
          <a:solidFill>
            <a:schemeClr val="accent4"/>
          </a:solidFill>
        </a:ln>
      </dgm:spPr>
      <dgm:t>
        <a:bodyPr/>
        <a:lstStyle/>
        <a:p>
          <a:pPr algn="ctr" rtl="0">
            <a:lnSpc>
              <a:spcPct val="100000"/>
            </a:lnSpc>
          </a:pPr>
          <a:r>
            <a:rPr lang="en-US" sz="2000" b="0" dirty="0" smtClean="0">
              <a:solidFill>
                <a:schemeClr val="bg1"/>
              </a:solidFill>
            </a:rPr>
            <a:t>More natural look like 2D</a:t>
          </a:r>
          <a:endParaRPr lang="en-US" sz="2000" b="0" dirty="0">
            <a:solidFill>
              <a:schemeClr val="bg1"/>
            </a:solidFill>
          </a:endParaRPr>
        </a:p>
      </dgm:t>
    </dgm:pt>
    <dgm:pt modelId="{B745588D-391D-4971-ADF8-151453F1C02F}" type="parTrans" cxnId="{BA2592F8-2042-4DF8-802A-4EDDC64B4408}">
      <dgm:prSet/>
      <dgm:spPr/>
      <dgm:t>
        <a:bodyPr/>
        <a:lstStyle/>
        <a:p>
          <a:endParaRPr lang="en-US"/>
        </a:p>
      </dgm:t>
    </dgm:pt>
    <dgm:pt modelId="{F28ED160-385A-4692-89EA-4FE0FB00982B}" type="sibTrans" cxnId="{BA2592F8-2042-4DF8-802A-4EDDC64B4408}">
      <dgm:prSet/>
      <dgm:spPr/>
      <dgm:t>
        <a:bodyPr/>
        <a:lstStyle/>
        <a:p>
          <a:endParaRPr lang="en-US"/>
        </a:p>
      </dgm:t>
    </dgm:pt>
    <dgm:pt modelId="{94CB5547-CD4A-49B5-A005-8E036D0E3034}">
      <dgm:prSet custT="1"/>
      <dgm:spPr>
        <a:solidFill>
          <a:schemeClr val="accent4">
            <a:lumMod val="75000"/>
          </a:schemeClr>
        </a:solidFill>
        <a:ln>
          <a:solidFill>
            <a:schemeClr val="accent4"/>
          </a:solidFill>
        </a:ln>
      </dgm:spPr>
      <dgm:t>
        <a:bodyPr/>
        <a:lstStyle/>
        <a:p>
          <a:pPr rtl="0"/>
          <a:r>
            <a:rPr lang="en-US" sz="2000" b="0" dirty="0" smtClean="0"/>
            <a:t>Skin line</a:t>
          </a:r>
          <a:endParaRPr lang="en-US" sz="2000" b="0" dirty="0"/>
        </a:p>
      </dgm:t>
    </dgm:pt>
    <dgm:pt modelId="{575EEA21-7810-4E15-9BDB-D75483F16A54}" type="parTrans" cxnId="{82542EB5-4446-4E98-9A86-E4857F048DB4}">
      <dgm:prSet/>
      <dgm:spPr/>
      <dgm:t>
        <a:bodyPr/>
        <a:lstStyle/>
        <a:p>
          <a:endParaRPr lang="en-US"/>
        </a:p>
      </dgm:t>
    </dgm:pt>
    <dgm:pt modelId="{63B1E0F9-55E2-4346-833C-12C0C117DCD9}" type="sibTrans" cxnId="{82542EB5-4446-4E98-9A86-E4857F048DB4}">
      <dgm:prSet/>
      <dgm:spPr/>
      <dgm:t>
        <a:bodyPr/>
        <a:lstStyle/>
        <a:p>
          <a:endParaRPr lang="en-US"/>
        </a:p>
      </dgm:t>
    </dgm:pt>
    <dgm:pt modelId="{041263D7-1E15-49E9-B489-1DDBB7C62E0D}">
      <dgm:prSet custT="1"/>
      <dgm:spPr>
        <a:solidFill>
          <a:schemeClr val="accent4">
            <a:lumMod val="75000"/>
          </a:schemeClr>
        </a:solidFill>
        <a:ln>
          <a:solidFill>
            <a:schemeClr val="accent4"/>
          </a:solidFill>
        </a:ln>
      </dgm:spPr>
      <dgm:t>
        <a:bodyPr/>
        <a:lstStyle/>
        <a:p>
          <a:pPr rtl="0">
            <a:lnSpc>
              <a:spcPct val="100000"/>
            </a:lnSpc>
            <a:spcAft>
              <a:spcPts val="0"/>
            </a:spcAft>
          </a:pPr>
          <a:r>
            <a:rPr lang="en-US" sz="2000" b="0" dirty="0" smtClean="0"/>
            <a:t>De-metal</a:t>
          </a:r>
          <a:endParaRPr lang="en-US" sz="2000" b="0" dirty="0"/>
        </a:p>
      </dgm:t>
    </dgm:pt>
    <dgm:pt modelId="{B01C262F-3EBB-45FF-AD3C-F39D5B3680E7}" type="parTrans" cxnId="{0607D206-1767-47C6-84FB-1351E3860BCA}">
      <dgm:prSet/>
      <dgm:spPr/>
      <dgm:t>
        <a:bodyPr/>
        <a:lstStyle/>
        <a:p>
          <a:endParaRPr lang="en-US"/>
        </a:p>
      </dgm:t>
    </dgm:pt>
    <dgm:pt modelId="{FA8F9D55-48C5-4DEB-89CD-89FC7EC7E68D}" type="sibTrans" cxnId="{0607D206-1767-47C6-84FB-1351E3860BCA}">
      <dgm:prSet/>
      <dgm:spPr/>
      <dgm:t>
        <a:bodyPr/>
        <a:lstStyle/>
        <a:p>
          <a:endParaRPr lang="en-US"/>
        </a:p>
      </dgm:t>
    </dgm:pt>
    <dgm:pt modelId="{1EE074B4-877F-4776-9CCB-99AC77B1E619}">
      <dgm:prSet custT="1"/>
      <dgm:spPr>
        <a:solidFill>
          <a:schemeClr val="accent4">
            <a:lumMod val="20000"/>
            <a:lumOff val="80000"/>
          </a:schemeClr>
        </a:solidFill>
        <a:ln>
          <a:solidFill>
            <a:schemeClr val="accent4"/>
          </a:solidFill>
        </a:ln>
      </dgm:spPr>
      <dgm:t>
        <a:bodyPr/>
        <a:lstStyle/>
        <a:p>
          <a:pPr algn="ctr" rtl="0"/>
          <a:r>
            <a:rPr lang="en-US" sz="2400" b="1" dirty="0" smtClean="0">
              <a:solidFill>
                <a:srgbClr val="002060"/>
              </a:solidFill>
            </a:rPr>
            <a:t>Identification/ enhancement of suspicious features</a:t>
          </a:r>
          <a:endParaRPr lang="en-US" sz="2400" b="1" dirty="0">
            <a:solidFill>
              <a:srgbClr val="002060"/>
            </a:solidFill>
          </a:endParaRPr>
        </a:p>
      </dgm:t>
    </dgm:pt>
    <dgm:pt modelId="{BCE1F878-8616-4AAB-8BBB-7C0075E129B8}" type="parTrans" cxnId="{1DB3D502-4840-4D6D-A60C-7BE3E68BA6E9}">
      <dgm:prSet/>
      <dgm:spPr/>
      <dgm:t>
        <a:bodyPr/>
        <a:lstStyle/>
        <a:p>
          <a:endParaRPr lang="en-US"/>
        </a:p>
      </dgm:t>
    </dgm:pt>
    <dgm:pt modelId="{3F3B24C1-751F-4A4E-AAD5-FB7FE540A557}" type="sibTrans" cxnId="{1DB3D502-4840-4D6D-A60C-7BE3E68BA6E9}">
      <dgm:prSet/>
      <dgm:spPr/>
      <dgm:t>
        <a:bodyPr/>
        <a:lstStyle/>
        <a:p>
          <a:endParaRPr lang="en-US"/>
        </a:p>
      </dgm:t>
    </dgm:pt>
    <dgm:pt modelId="{D6E78ABC-3DA0-48C2-8AF3-1E5167ADB877}">
      <dgm:prSet custT="1"/>
      <dgm:spPr>
        <a:solidFill>
          <a:schemeClr val="accent4">
            <a:lumMod val="75000"/>
          </a:schemeClr>
        </a:solidFill>
        <a:ln>
          <a:solidFill>
            <a:schemeClr val="accent4"/>
          </a:solidFill>
        </a:ln>
      </dgm:spPr>
      <dgm:t>
        <a:bodyPr/>
        <a:lstStyle/>
        <a:p>
          <a:pPr algn="ctr" rtl="0"/>
          <a:r>
            <a:rPr lang="en-US" sz="1800" b="0" dirty="0" smtClean="0"/>
            <a:t>Extensive CAD-like algorithms &amp; database</a:t>
          </a:r>
          <a:endParaRPr lang="en-US" sz="1800" b="0" dirty="0"/>
        </a:p>
      </dgm:t>
    </dgm:pt>
    <dgm:pt modelId="{678C8E02-CEAB-4530-B2E4-0C5F66D5F33B}" type="parTrans" cxnId="{54C0F505-66EA-47F4-A4CB-C72B6371FB4F}">
      <dgm:prSet/>
      <dgm:spPr/>
      <dgm:t>
        <a:bodyPr/>
        <a:lstStyle/>
        <a:p>
          <a:endParaRPr lang="en-US"/>
        </a:p>
      </dgm:t>
    </dgm:pt>
    <dgm:pt modelId="{6EC5C7FF-337A-4CCE-9148-6C6F4EBE6DFA}" type="sibTrans" cxnId="{54C0F505-66EA-47F4-A4CB-C72B6371FB4F}">
      <dgm:prSet/>
      <dgm:spPr/>
      <dgm:t>
        <a:bodyPr/>
        <a:lstStyle/>
        <a:p>
          <a:endParaRPr lang="en-US"/>
        </a:p>
      </dgm:t>
    </dgm:pt>
    <dgm:pt modelId="{2B3B4355-CE4A-4CFA-86D0-A96CD1609636}">
      <dgm:prSet custT="1"/>
      <dgm:spPr>
        <a:solidFill>
          <a:schemeClr val="accent4">
            <a:lumMod val="20000"/>
            <a:lumOff val="80000"/>
          </a:schemeClr>
        </a:solidFill>
        <a:ln>
          <a:solidFill>
            <a:schemeClr val="accent4"/>
          </a:solidFill>
        </a:ln>
      </dgm:spPr>
      <dgm:t>
        <a:bodyPr/>
        <a:lstStyle/>
        <a:p>
          <a:pPr rtl="0"/>
          <a:r>
            <a:rPr lang="en-US" sz="2400" b="1" dirty="0" smtClean="0">
              <a:solidFill>
                <a:srgbClr val="002060"/>
              </a:solidFill>
            </a:rPr>
            <a:t>Additional changes</a:t>
          </a:r>
          <a:endParaRPr lang="en-US" sz="2400" b="1" dirty="0">
            <a:solidFill>
              <a:srgbClr val="002060"/>
            </a:solidFill>
          </a:endParaRPr>
        </a:p>
      </dgm:t>
    </dgm:pt>
    <dgm:pt modelId="{D5498DD7-B679-4230-8010-E8BE2DDC78AF}" type="parTrans" cxnId="{AE45D468-1913-41BE-A517-6E156DC25227}">
      <dgm:prSet/>
      <dgm:spPr/>
      <dgm:t>
        <a:bodyPr/>
        <a:lstStyle/>
        <a:p>
          <a:endParaRPr lang="en-US"/>
        </a:p>
      </dgm:t>
    </dgm:pt>
    <dgm:pt modelId="{DF88DF61-A01B-4A79-8AF3-67BB6C191679}" type="sibTrans" cxnId="{AE45D468-1913-41BE-A517-6E156DC25227}">
      <dgm:prSet/>
      <dgm:spPr/>
      <dgm:t>
        <a:bodyPr/>
        <a:lstStyle/>
        <a:p>
          <a:endParaRPr lang="en-US"/>
        </a:p>
      </dgm:t>
    </dgm:pt>
    <dgm:pt modelId="{1CD19101-2C6A-48A0-BF81-D839370175DF}">
      <dgm:prSet custT="1"/>
      <dgm:spPr>
        <a:solidFill>
          <a:schemeClr val="accent4">
            <a:lumMod val="75000"/>
          </a:schemeClr>
        </a:solidFill>
        <a:ln>
          <a:solidFill>
            <a:schemeClr val="accent4"/>
          </a:solidFill>
        </a:ln>
      </dgm:spPr>
      <dgm:t>
        <a:bodyPr/>
        <a:lstStyle/>
        <a:p>
          <a:pPr algn="ctr" rtl="0">
            <a:lnSpc>
              <a:spcPct val="100000"/>
            </a:lnSpc>
            <a:spcBef>
              <a:spcPts val="0"/>
            </a:spcBef>
            <a:spcAft>
              <a:spcPts val="0"/>
            </a:spcAft>
          </a:pPr>
          <a:r>
            <a:rPr lang="en-US" b="0" dirty="0" smtClean="0"/>
            <a:t>Machine learning/artificial intelligence</a:t>
          </a:r>
          <a:endParaRPr lang="en-US" sz="2400" b="0" dirty="0"/>
        </a:p>
      </dgm:t>
    </dgm:pt>
    <dgm:pt modelId="{ADF5B363-A7CE-44E0-813E-F3EDE775F5A5}" type="parTrans" cxnId="{C08C0B85-7F6B-4657-B98F-6C0600F1DDA2}">
      <dgm:prSet/>
      <dgm:spPr/>
      <dgm:t>
        <a:bodyPr/>
        <a:lstStyle/>
        <a:p>
          <a:endParaRPr lang="en-US"/>
        </a:p>
      </dgm:t>
    </dgm:pt>
    <dgm:pt modelId="{A0208EAA-B679-4487-B6B3-2AF15EF1FE36}" type="sibTrans" cxnId="{C08C0B85-7F6B-4657-B98F-6C0600F1DDA2}">
      <dgm:prSet/>
      <dgm:spPr/>
      <dgm:t>
        <a:bodyPr/>
        <a:lstStyle/>
        <a:p>
          <a:endParaRPr lang="en-US"/>
        </a:p>
      </dgm:t>
    </dgm:pt>
    <dgm:pt modelId="{33947D99-0C1C-4A97-8941-28466177AF4D}">
      <dgm:prSet custT="1"/>
      <dgm:spPr>
        <a:solidFill>
          <a:schemeClr val="accent4">
            <a:lumMod val="75000"/>
          </a:schemeClr>
        </a:solidFill>
        <a:ln>
          <a:solidFill>
            <a:schemeClr val="accent4"/>
          </a:solidFill>
        </a:ln>
      </dgm:spPr>
      <dgm:t>
        <a:bodyPr/>
        <a:lstStyle/>
        <a:p>
          <a:pPr algn="ctr" rtl="0"/>
          <a:r>
            <a:rPr lang="en-US" sz="2000" b="0" dirty="0" smtClean="0"/>
            <a:t>Used in our </a:t>
          </a:r>
          <a:r>
            <a:rPr lang="en-US" sz="2000" b="0" dirty="0" err="1" smtClean="0"/>
            <a:t>SmartMapping</a:t>
          </a:r>
          <a:r>
            <a:rPr lang="en-US" sz="2000" b="0" dirty="0" smtClean="0"/>
            <a:t> feature</a:t>
          </a:r>
          <a:endParaRPr lang="en-US" sz="2000" b="0" dirty="0"/>
        </a:p>
      </dgm:t>
    </dgm:pt>
    <dgm:pt modelId="{7A62ED73-CDF5-49CA-92B3-2C33EC3E2598}" type="parTrans" cxnId="{EA1F5FA8-1D34-4764-944A-0BFE8AE49894}">
      <dgm:prSet/>
      <dgm:spPr/>
      <dgm:t>
        <a:bodyPr/>
        <a:lstStyle/>
        <a:p>
          <a:endParaRPr lang="en-US"/>
        </a:p>
      </dgm:t>
    </dgm:pt>
    <dgm:pt modelId="{D540AAEF-7AB0-48AC-84CE-FECB247AAE96}" type="sibTrans" cxnId="{EA1F5FA8-1D34-4764-944A-0BFE8AE49894}">
      <dgm:prSet/>
      <dgm:spPr/>
      <dgm:t>
        <a:bodyPr/>
        <a:lstStyle/>
        <a:p>
          <a:endParaRPr lang="en-US"/>
        </a:p>
      </dgm:t>
    </dgm:pt>
    <dgm:pt modelId="{50894150-23B8-40AE-85A8-A1B1FC04C2A2}" type="pres">
      <dgm:prSet presAssocID="{3F277CC7-C444-4580-B1A7-5385D9EA89B2}" presName="theList" presStyleCnt="0">
        <dgm:presLayoutVars>
          <dgm:dir/>
          <dgm:animLvl val="lvl"/>
          <dgm:resizeHandles val="exact"/>
        </dgm:presLayoutVars>
      </dgm:prSet>
      <dgm:spPr/>
      <dgm:t>
        <a:bodyPr/>
        <a:lstStyle/>
        <a:p>
          <a:endParaRPr lang="en-US"/>
        </a:p>
      </dgm:t>
    </dgm:pt>
    <dgm:pt modelId="{11BFAD9A-1292-41E1-AD73-2A952B99A71C}" type="pres">
      <dgm:prSet presAssocID="{6D0DD03E-ED9C-4EED-A80D-39A66032D800}" presName="compNode" presStyleCnt="0"/>
      <dgm:spPr/>
    </dgm:pt>
    <dgm:pt modelId="{613DCA88-088E-4FCB-AC4B-91CE44866C24}" type="pres">
      <dgm:prSet presAssocID="{6D0DD03E-ED9C-4EED-A80D-39A66032D800}" presName="aNode" presStyleLbl="bgShp" presStyleIdx="0" presStyleCnt="3"/>
      <dgm:spPr/>
      <dgm:t>
        <a:bodyPr/>
        <a:lstStyle/>
        <a:p>
          <a:endParaRPr lang="en-US"/>
        </a:p>
      </dgm:t>
    </dgm:pt>
    <dgm:pt modelId="{3B98229C-F328-4E23-B60C-A7B2418F7CD8}" type="pres">
      <dgm:prSet presAssocID="{6D0DD03E-ED9C-4EED-A80D-39A66032D800}" presName="textNode" presStyleLbl="bgShp" presStyleIdx="0" presStyleCnt="3"/>
      <dgm:spPr/>
      <dgm:t>
        <a:bodyPr/>
        <a:lstStyle/>
        <a:p>
          <a:endParaRPr lang="en-US"/>
        </a:p>
      </dgm:t>
    </dgm:pt>
    <dgm:pt modelId="{A400F8CB-D09B-4C5F-B843-1102C72C8909}" type="pres">
      <dgm:prSet presAssocID="{6D0DD03E-ED9C-4EED-A80D-39A66032D800}" presName="compChildNode" presStyleCnt="0"/>
      <dgm:spPr/>
    </dgm:pt>
    <dgm:pt modelId="{82993F31-3F0F-4E6D-9566-9DE4D38D39EB}" type="pres">
      <dgm:prSet presAssocID="{6D0DD03E-ED9C-4EED-A80D-39A66032D800}" presName="theInnerList" presStyleCnt="0"/>
      <dgm:spPr/>
    </dgm:pt>
    <dgm:pt modelId="{6F0F7BD6-CF0B-473A-87A6-4A662D403EC5}" type="pres">
      <dgm:prSet presAssocID="{D6F3E2EC-7DA3-4C32-A039-17007ED4BE29}" presName="childNode" presStyleLbl="node1" presStyleIdx="0" presStyleCnt="8">
        <dgm:presLayoutVars>
          <dgm:bulletEnabled val="1"/>
        </dgm:presLayoutVars>
      </dgm:prSet>
      <dgm:spPr/>
      <dgm:t>
        <a:bodyPr/>
        <a:lstStyle/>
        <a:p>
          <a:endParaRPr lang="en-US"/>
        </a:p>
      </dgm:t>
    </dgm:pt>
    <dgm:pt modelId="{B7670088-FD44-49BE-82F5-F0698D331236}" type="pres">
      <dgm:prSet presAssocID="{D6F3E2EC-7DA3-4C32-A039-17007ED4BE29}" presName="aSpace2" presStyleCnt="0"/>
      <dgm:spPr/>
    </dgm:pt>
    <dgm:pt modelId="{4CB3ED74-713A-427B-90B3-F8E14212AF56}" type="pres">
      <dgm:prSet presAssocID="{6F05BF1A-D488-445C-8BA8-EA6FBC7A4078}" presName="childNode" presStyleLbl="node1" presStyleIdx="1" presStyleCnt="8">
        <dgm:presLayoutVars>
          <dgm:bulletEnabled val="1"/>
        </dgm:presLayoutVars>
      </dgm:prSet>
      <dgm:spPr/>
      <dgm:t>
        <a:bodyPr/>
        <a:lstStyle/>
        <a:p>
          <a:endParaRPr lang="en-US"/>
        </a:p>
      </dgm:t>
    </dgm:pt>
    <dgm:pt modelId="{AF12605E-8274-45CD-B407-51F406608B80}" type="pres">
      <dgm:prSet presAssocID="{6D0DD03E-ED9C-4EED-A80D-39A66032D800}" presName="aSpace" presStyleCnt="0"/>
      <dgm:spPr/>
    </dgm:pt>
    <dgm:pt modelId="{D444AC4A-D0DD-48D8-8CFA-4143F88CB7EE}" type="pres">
      <dgm:prSet presAssocID="{2B3B4355-CE4A-4CFA-86D0-A96CD1609636}" presName="compNode" presStyleCnt="0"/>
      <dgm:spPr/>
    </dgm:pt>
    <dgm:pt modelId="{E54CB1C8-E5B2-4B40-9BF1-2C1D3FB31F2E}" type="pres">
      <dgm:prSet presAssocID="{2B3B4355-CE4A-4CFA-86D0-A96CD1609636}" presName="aNode" presStyleLbl="bgShp" presStyleIdx="1" presStyleCnt="3"/>
      <dgm:spPr/>
      <dgm:t>
        <a:bodyPr/>
        <a:lstStyle/>
        <a:p>
          <a:endParaRPr lang="en-US"/>
        </a:p>
      </dgm:t>
    </dgm:pt>
    <dgm:pt modelId="{70D8063D-FBF5-420B-9180-2D02676D7079}" type="pres">
      <dgm:prSet presAssocID="{2B3B4355-CE4A-4CFA-86D0-A96CD1609636}" presName="textNode" presStyleLbl="bgShp" presStyleIdx="1" presStyleCnt="3"/>
      <dgm:spPr/>
      <dgm:t>
        <a:bodyPr/>
        <a:lstStyle/>
        <a:p>
          <a:endParaRPr lang="en-US"/>
        </a:p>
      </dgm:t>
    </dgm:pt>
    <dgm:pt modelId="{43926ECE-C540-48CA-BDA6-1D7143BDB86C}" type="pres">
      <dgm:prSet presAssocID="{2B3B4355-CE4A-4CFA-86D0-A96CD1609636}" presName="compChildNode" presStyleCnt="0"/>
      <dgm:spPr/>
    </dgm:pt>
    <dgm:pt modelId="{2E913625-333E-4E37-B0E3-4F81854B3200}" type="pres">
      <dgm:prSet presAssocID="{2B3B4355-CE4A-4CFA-86D0-A96CD1609636}" presName="theInnerList" presStyleCnt="0"/>
      <dgm:spPr/>
    </dgm:pt>
    <dgm:pt modelId="{5205E4E7-6744-454D-B121-4D6773C6E5B0}" type="pres">
      <dgm:prSet presAssocID="{5D3EE99D-48AC-45D6-8E50-645B8E98BD7A}" presName="childNode" presStyleLbl="node1" presStyleIdx="2" presStyleCnt="8">
        <dgm:presLayoutVars>
          <dgm:bulletEnabled val="1"/>
        </dgm:presLayoutVars>
      </dgm:prSet>
      <dgm:spPr/>
      <dgm:t>
        <a:bodyPr/>
        <a:lstStyle/>
        <a:p>
          <a:endParaRPr lang="en-US"/>
        </a:p>
      </dgm:t>
    </dgm:pt>
    <dgm:pt modelId="{DC973B2A-8050-4A8A-B920-1E2ABE2CC06A}" type="pres">
      <dgm:prSet presAssocID="{5D3EE99D-48AC-45D6-8E50-645B8E98BD7A}" presName="aSpace2" presStyleCnt="0"/>
      <dgm:spPr/>
    </dgm:pt>
    <dgm:pt modelId="{EDC2392A-F92B-4AE1-9FB4-A6D6F8A03FF3}" type="pres">
      <dgm:prSet presAssocID="{94CB5547-CD4A-49B5-A005-8E036D0E3034}" presName="childNode" presStyleLbl="node1" presStyleIdx="3" presStyleCnt="8">
        <dgm:presLayoutVars>
          <dgm:bulletEnabled val="1"/>
        </dgm:presLayoutVars>
      </dgm:prSet>
      <dgm:spPr/>
      <dgm:t>
        <a:bodyPr/>
        <a:lstStyle/>
        <a:p>
          <a:endParaRPr lang="en-US"/>
        </a:p>
      </dgm:t>
    </dgm:pt>
    <dgm:pt modelId="{DEE58845-7DB8-4C47-BF03-07914B5159D7}" type="pres">
      <dgm:prSet presAssocID="{94CB5547-CD4A-49B5-A005-8E036D0E3034}" presName="aSpace2" presStyleCnt="0"/>
      <dgm:spPr/>
    </dgm:pt>
    <dgm:pt modelId="{6687C40C-A6A4-405E-9C55-757470AC4895}" type="pres">
      <dgm:prSet presAssocID="{041263D7-1E15-49E9-B489-1DDBB7C62E0D}" presName="childNode" presStyleLbl="node1" presStyleIdx="4" presStyleCnt="8">
        <dgm:presLayoutVars>
          <dgm:bulletEnabled val="1"/>
        </dgm:presLayoutVars>
      </dgm:prSet>
      <dgm:spPr/>
      <dgm:t>
        <a:bodyPr/>
        <a:lstStyle/>
        <a:p>
          <a:endParaRPr lang="en-US"/>
        </a:p>
      </dgm:t>
    </dgm:pt>
    <dgm:pt modelId="{29507FD2-2989-43A0-AF2C-CB281D4DE021}" type="pres">
      <dgm:prSet presAssocID="{2B3B4355-CE4A-4CFA-86D0-A96CD1609636}" presName="aSpace" presStyleCnt="0"/>
      <dgm:spPr/>
    </dgm:pt>
    <dgm:pt modelId="{7EA52AC2-0FC7-4188-A39A-24234E9A2785}" type="pres">
      <dgm:prSet presAssocID="{1EE074B4-877F-4776-9CCB-99AC77B1E619}" presName="compNode" presStyleCnt="0"/>
      <dgm:spPr/>
    </dgm:pt>
    <dgm:pt modelId="{B86D6E54-BD9C-476A-8BD6-5CDE2B32CB5B}" type="pres">
      <dgm:prSet presAssocID="{1EE074B4-877F-4776-9CCB-99AC77B1E619}" presName="aNode" presStyleLbl="bgShp" presStyleIdx="2" presStyleCnt="3" custLinFactNeighborX="264"/>
      <dgm:spPr/>
      <dgm:t>
        <a:bodyPr/>
        <a:lstStyle/>
        <a:p>
          <a:endParaRPr lang="en-US"/>
        </a:p>
      </dgm:t>
    </dgm:pt>
    <dgm:pt modelId="{A94E400F-6E90-49C2-AC6A-EA6C99608ED2}" type="pres">
      <dgm:prSet presAssocID="{1EE074B4-877F-4776-9CCB-99AC77B1E619}" presName="textNode" presStyleLbl="bgShp" presStyleIdx="2" presStyleCnt="3"/>
      <dgm:spPr/>
      <dgm:t>
        <a:bodyPr/>
        <a:lstStyle/>
        <a:p>
          <a:endParaRPr lang="en-US"/>
        </a:p>
      </dgm:t>
    </dgm:pt>
    <dgm:pt modelId="{55182656-70FE-4B31-A967-A845D06EC627}" type="pres">
      <dgm:prSet presAssocID="{1EE074B4-877F-4776-9CCB-99AC77B1E619}" presName="compChildNode" presStyleCnt="0"/>
      <dgm:spPr/>
    </dgm:pt>
    <dgm:pt modelId="{ACF74C17-4547-4855-ABE3-36A8FEBB97EE}" type="pres">
      <dgm:prSet presAssocID="{1EE074B4-877F-4776-9CCB-99AC77B1E619}" presName="theInnerList" presStyleCnt="0"/>
      <dgm:spPr/>
    </dgm:pt>
    <dgm:pt modelId="{72EC1049-ED43-4FD0-8933-D91EA386C1FA}" type="pres">
      <dgm:prSet presAssocID="{1CD19101-2C6A-48A0-BF81-D839370175DF}" presName="childNode" presStyleLbl="node1" presStyleIdx="5" presStyleCnt="8">
        <dgm:presLayoutVars>
          <dgm:bulletEnabled val="1"/>
        </dgm:presLayoutVars>
      </dgm:prSet>
      <dgm:spPr/>
      <dgm:t>
        <a:bodyPr/>
        <a:lstStyle/>
        <a:p>
          <a:endParaRPr lang="en-US"/>
        </a:p>
      </dgm:t>
    </dgm:pt>
    <dgm:pt modelId="{F0853604-3CF3-426D-81D6-1C348C9501A7}" type="pres">
      <dgm:prSet presAssocID="{1CD19101-2C6A-48A0-BF81-D839370175DF}" presName="aSpace2" presStyleCnt="0"/>
      <dgm:spPr/>
    </dgm:pt>
    <dgm:pt modelId="{7C0FA042-F5E1-41CD-AF8B-DC75E63B197F}" type="pres">
      <dgm:prSet presAssocID="{D6E78ABC-3DA0-48C2-8AF3-1E5167ADB877}" presName="childNode" presStyleLbl="node1" presStyleIdx="6" presStyleCnt="8">
        <dgm:presLayoutVars>
          <dgm:bulletEnabled val="1"/>
        </dgm:presLayoutVars>
      </dgm:prSet>
      <dgm:spPr/>
      <dgm:t>
        <a:bodyPr/>
        <a:lstStyle/>
        <a:p>
          <a:endParaRPr lang="en-US"/>
        </a:p>
      </dgm:t>
    </dgm:pt>
    <dgm:pt modelId="{9C9CA121-D805-4020-91BA-9FC6A33DF311}" type="pres">
      <dgm:prSet presAssocID="{D6E78ABC-3DA0-48C2-8AF3-1E5167ADB877}" presName="aSpace2" presStyleCnt="0"/>
      <dgm:spPr/>
    </dgm:pt>
    <dgm:pt modelId="{60F8C894-BB5E-497D-BBA2-85442E7019E1}" type="pres">
      <dgm:prSet presAssocID="{33947D99-0C1C-4A97-8941-28466177AF4D}" presName="childNode" presStyleLbl="node1" presStyleIdx="7" presStyleCnt="8">
        <dgm:presLayoutVars>
          <dgm:bulletEnabled val="1"/>
        </dgm:presLayoutVars>
      </dgm:prSet>
      <dgm:spPr/>
      <dgm:t>
        <a:bodyPr/>
        <a:lstStyle/>
        <a:p>
          <a:endParaRPr lang="en-US"/>
        </a:p>
      </dgm:t>
    </dgm:pt>
  </dgm:ptLst>
  <dgm:cxnLst>
    <dgm:cxn modelId="{4A65036B-B3FD-4CAE-B540-63EE76AE4E66}" type="presOf" srcId="{1CD19101-2C6A-48A0-BF81-D839370175DF}" destId="{72EC1049-ED43-4FD0-8933-D91EA386C1FA}" srcOrd="0" destOrd="0" presId="urn:microsoft.com/office/officeart/2005/8/layout/lProcess2"/>
    <dgm:cxn modelId="{A6A3E426-398A-4ADE-8A14-6E3A4916839F}" type="presOf" srcId="{33947D99-0C1C-4A97-8941-28466177AF4D}" destId="{60F8C894-BB5E-497D-BBA2-85442E7019E1}" srcOrd="0" destOrd="0" presId="urn:microsoft.com/office/officeart/2005/8/layout/lProcess2"/>
    <dgm:cxn modelId="{71F6F6F5-1D11-4929-A82A-7D1EB797BF4F}" type="presOf" srcId="{1EE074B4-877F-4776-9CCB-99AC77B1E619}" destId="{B86D6E54-BD9C-476A-8BD6-5CDE2B32CB5B}" srcOrd="0" destOrd="0" presId="urn:microsoft.com/office/officeart/2005/8/layout/lProcess2"/>
    <dgm:cxn modelId="{82542EB5-4446-4E98-9A86-E4857F048DB4}" srcId="{2B3B4355-CE4A-4CFA-86D0-A96CD1609636}" destId="{94CB5547-CD4A-49B5-A005-8E036D0E3034}" srcOrd="1" destOrd="0" parTransId="{575EEA21-7810-4E15-9BDB-D75483F16A54}" sibTransId="{63B1E0F9-55E2-4346-833C-12C0C117DCD9}"/>
    <dgm:cxn modelId="{0E268FFA-777B-4DC1-A932-B1A8FC341ED2}" type="presOf" srcId="{94CB5547-CD4A-49B5-A005-8E036D0E3034}" destId="{EDC2392A-F92B-4AE1-9FB4-A6D6F8A03FF3}" srcOrd="0" destOrd="0" presId="urn:microsoft.com/office/officeart/2005/8/layout/lProcess2"/>
    <dgm:cxn modelId="{247B4770-52B1-4C3A-8331-D41F00ED3544}" type="presOf" srcId="{6F05BF1A-D488-445C-8BA8-EA6FBC7A4078}" destId="{4CB3ED74-713A-427B-90B3-F8E14212AF56}" srcOrd="0" destOrd="0" presId="urn:microsoft.com/office/officeart/2005/8/layout/lProcess2"/>
    <dgm:cxn modelId="{54C0F505-66EA-47F4-A4CB-C72B6371FB4F}" srcId="{1EE074B4-877F-4776-9CCB-99AC77B1E619}" destId="{D6E78ABC-3DA0-48C2-8AF3-1E5167ADB877}" srcOrd="1" destOrd="0" parTransId="{678C8E02-CEAB-4530-B2E4-0C5F66D5F33B}" sibTransId="{6EC5C7FF-337A-4CCE-9148-6C6F4EBE6DFA}"/>
    <dgm:cxn modelId="{6A9489F2-B848-4E97-AEFF-35ED62D8969B}" type="presOf" srcId="{D6E78ABC-3DA0-48C2-8AF3-1E5167ADB877}" destId="{7C0FA042-F5E1-41CD-AF8B-DC75E63B197F}" srcOrd="0" destOrd="0" presId="urn:microsoft.com/office/officeart/2005/8/layout/lProcess2"/>
    <dgm:cxn modelId="{1DB3D502-4840-4D6D-A60C-7BE3E68BA6E9}" srcId="{3F277CC7-C444-4580-B1A7-5385D9EA89B2}" destId="{1EE074B4-877F-4776-9CCB-99AC77B1E619}" srcOrd="2" destOrd="0" parTransId="{BCE1F878-8616-4AAB-8BBB-7C0075E129B8}" sibTransId="{3F3B24C1-751F-4A4E-AAD5-FB7FE540A557}"/>
    <dgm:cxn modelId="{C08C0B85-7F6B-4657-B98F-6C0600F1DDA2}" srcId="{1EE074B4-877F-4776-9CCB-99AC77B1E619}" destId="{1CD19101-2C6A-48A0-BF81-D839370175DF}" srcOrd="0" destOrd="0" parTransId="{ADF5B363-A7CE-44E0-813E-F3EDE775F5A5}" sibTransId="{A0208EAA-B679-4487-B6B3-2AF15EF1FE36}"/>
    <dgm:cxn modelId="{49C582BB-8113-4586-9E85-F33F5C5C5C63}" srcId="{6D0DD03E-ED9C-4EED-A80D-39A66032D800}" destId="{6F05BF1A-D488-445C-8BA8-EA6FBC7A4078}" srcOrd="1" destOrd="0" parTransId="{730709DF-4E30-4077-879D-47C5CC08A2BE}" sibTransId="{78A0AC4B-8202-4CC2-BE5D-7ADA5F171358}"/>
    <dgm:cxn modelId="{EA1F5FA8-1D34-4764-944A-0BFE8AE49894}" srcId="{1EE074B4-877F-4776-9CCB-99AC77B1E619}" destId="{33947D99-0C1C-4A97-8941-28466177AF4D}" srcOrd="2" destOrd="0" parTransId="{7A62ED73-CDF5-49CA-92B3-2C33EC3E2598}" sibTransId="{D540AAEF-7AB0-48AC-84CE-FECB247AAE96}"/>
    <dgm:cxn modelId="{4B98ED0E-2BD0-4FC2-9382-D4F34EC04AC2}" type="presOf" srcId="{1EE074B4-877F-4776-9CCB-99AC77B1E619}" destId="{A94E400F-6E90-49C2-AC6A-EA6C99608ED2}" srcOrd="1" destOrd="0" presId="urn:microsoft.com/office/officeart/2005/8/layout/lProcess2"/>
    <dgm:cxn modelId="{BA2592F8-2042-4DF8-802A-4EDDC64B4408}" srcId="{2B3B4355-CE4A-4CFA-86D0-A96CD1609636}" destId="{5D3EE99D-48AC-45D6-8E50-645B8E98BD7A}" srcOrd="0" destOrd="0" parTransId="{B745588D-391D-4971-ADF8-151453F1C02F}" sibTransId="{F28ED160-385A-4692-89EA-4FE0FB00982B}"/>
    <dgm:cxn modelId="{86641502-56B9-4980-A345-C0E89176468B}" type="presOf" srcId="{2B3B4355-CE4A-4CFA-86D0-A96CD1609636}" destId="{70D8063D-FBF5-420B-9180-2D02676D7079}" srcOrd="1" destOrd="0" presId="urn:microsoft.com/office/officeart/2005/8/layout/lProcess2"/>
    <dgm:cxn modelId="{0607D206-1767-47C6-84FB-1351E3860BCA}" srcId="{2B3B4355-CE4A-4CFA-86D0-A96CD1609636}" destId="{041263D7-1E15-49E9-B489-1DDBB7C62E0D}" srcOrd="2" destOrd="0" parTransId="{B01C262F-3EBB-45FF-AD3C-F39D5B3680E7}" sibTransId="{FA8F9D55-48C5-4DEB-89CD-89FC7EC7E68D}"/>
    <dgm:cxn modelId="{AC6FE266-E9B6-45C3-9424-41DBC8A8EB91}" type="presOf" srcId="{6D0DD03E-ED9C-4EED-A80D-39A66032D800}" destId="{3B98229C-F328-4E23-B60C-A7B2418F7CD8}" srcOrd="1" destOrd="0" presId="urn:microsoft.com/office/officeart/2005/8/layout/lProcess2"/>
    <dgm:cxn modelId="{0068B333-93B7-4D08-B3C6-C46150D9568A}" type="presOf" srcId="{5D3EE99D-48AC-45D6-8E50-645B8E98BD7A}" destId="{5205E4E7-6744-454D-B121-4D6773C6E5B0}" srcOrd="0" destOrd="0" presId="urn:microsoft.com/office/officeart/2005/8/layout/lProcess2"/>
    <dgm:cxn modelId="{3F1C3961-D94A-44F1-BA3B-EC81E85490D7}" srcId="{6D0DD03E-ED9C-4EED-A80D-39A66032D800}" destId="{D6F3E2EC-7DA3-4C32-A039-17007ED4BE29}" srcOrd="0" destOrd="0" parTransId="{7FFC28F5-B54E-4584-B891-39E4EE00F552}" sibTransId="{2BDCC07F-3C2F-4E79-931E-BEE318E6CEC3}"/>
    <dgm:cxn modelId="{7A3346F3-3053-4C04-825E-CA272CB44340}" type="presOf" srcId="{D6F3E2EC-7DA3-4C32-A039-17007ED4BE29}" destId="{6F0F7BD6-CF0B-473A-87A6-4A662D403EC5}" srcOrd="0" destOrd="0" presId="urn:microsoft.com/office/officeart/2005/8/layout/lProcess2"/>
    <dgm:cxn modelId="{8F3925D8-5CC8-4761-8455-834BBA2A991D}" type="presOf" srcId="{041263D7-1E15-49E9-B489-1DDBB7C62E0D}" destId="{6687C40C-A6A4-405E-9C55-757470AC4895}" srcOrd="0" destOrd="0" presId="urn:microsoft.com/office/officeart/2005/8/layout/lProcess2"/>
    <dgm:cxn modelId="{C3E09D88-7D47-434C-8446-D4D0FDCC81C5}" type="presOf" srcId="{2B3B4355-CE4A-4CFA-86D0-A96CD1609636}" destId="{E54CB1C8-E5B2-4B40-9BF1-2C1D3FB31F2E}" srcOrd="0" destOrd="0" presId="urn:microsoft.com/office/officeart/2005/8/layout/lProcess2"/>
    <dgm:cxn modelId="{9EED944A-60B2-4A11-B4C5-A2B868F98213}" type="presOf" srcId="{6D0DD03E-ED9C-4EED-A80D-39A66032D800}" destId="{613DCA88-088E-4FCB-AC4B-91CE44866C24}" srcOrd="0" destOrd="0" presId="urn:microsoft.com/office/officeart/2005/8/layout/lProcess2"/>
    <dgm:cxn modelId="{FE0F42BE-2664-457F-B48D-D56ADD2B4C8A}" type="presOf" srcId="{3F277CC7-C444-4580-B1A7-5385D9EA89B2}" destId="{50894150-23B8-40AE-85A8-A1B1FC04C2A2}" srcOrd="0" destOrd="0" presId="urn:microsoft.com/office/officeart/2005/8/layout/lProcess2"/>
    <dgm:cxn modelId="{AE45D468-1913-41BE-A517-6E156DC25227}" srcId="{3F277CC7-C444-4580-B1A7-5385D9EA89B2}" destId="{2B3B4355-CE4A-4CFA-86D0-A96CD1609636}" srcOrd="1" destOrd="0" parTransId="{D5498DD7-B679-4230-8010-E8BE2DDC78AF}" sibTransId="{DF88DF61-A01B-4A79-8AF3-67BB6C191679}"/>
    <dgm:cxn modelId="{49BCDAA6-3438-427A-9246-4E9D4C0545E2}" srcId="{3F277CC7-C444-4580-B1A7-5385D9EA89B2}" destId="{6D0DD03E-ED9C-4EED-A80D-39A66032D800}" srcOrd="0" destOrd="0" parTransId="{932F8C73-D95D-49AD-9650-427209302723}" sibTransId="{FEA552A0-F10C-448F-87BD-5FDB6E9A1158}"/>
    <dgm:cxn modelId="{214536B0-0D06-45F4-83B6-3CC67A7FF3EC}" type="presParOf" srcId="{50894150-23B8-40AE-85A8-A1B1FC04C2A2}" destId="{11BFAD9A-1292-41E1-AD73-2A952B99A71C}" srcOrd="0" destOrd="0" presId="urn:microsoft.com/office/officeart/2005/8/layout/lProcess2"/>
    <dgm:cxn modelId="{65273BA2-D0F7-4137-B6C9-710AC3E6D7CB}" type="presParOf" srcId="{11BFAD9A-1292-41E1-AD73-2A952B99A71C}" destId="{613DCA88-088E-4FCB-AC4B-91CE44866C24}" srcOrd="0" destOrd="0" presId="urn:microsoft.com/office/officeart/2005/8/layout/lProcess2"/>
    <dgm:cxn modelId="{8C463638-1027-467C-BC24-78F7C2346729}" type="presParOf" srcId="{11BFAD9A-1292-41E1-AD73-2A952B99A71C}" destId="{3B98229C-F328-4E23-B60C-A7B2418F7CD8}" srcOrd="1" destOrd="0" presId="urn:microsoft.com/office/officeart/2005/8/layout/lProcess2"/>
    <dgm:cxn modelId="{F2D34043-11B5-4EC6-8C4A-9F9FC8767E29}" type="presParOf" srcId="{11BFAD9A-1292-41E1-AD73-2A952B99A71C}" destId="{A400F8CB-D09B-4C5F-B843-1102C72C8909}" srcOrd="2" destOrd="0" presId="urn:microsoft.com/office/officeart/2005/8/layout/lProcess2"/>
    <dgm:cxn modelId="{D3FF6B60-9193-42BD-8A56-225B6E154854}" type="presParOf" srcId="{A400F8CB-D09B-4C5F-B843-1102C72C8909}" destId="{82993F31-3F0F-4E6D-9566-9DE4D38D39EB}" srcOrd="0" destOrd="0" presId="urn:microsoft.com/office/officeart/2005/8/layout/lProcess2"/>
    <dgm:cxn modelId="{D67B7C66-5145-4252-8533-2DB264C35ECA}" type="presParOf" srcId="{82993F31-3F0F-4E6D-9566-9DE4D38D39EB}" destId="{6F0F7BD6-CF0B-473A-87A6-4A662D403EC5}" srcOrd="0" destOrd="0" presId="urn:microsoft.com/office/officeart/2005/8/layout/lProcess2"/>
    <dgm:cxn modelId="{8F3AAE3B-4D91-4054-BB28-36D66A571329}" type="presParOf" srcId="{82993F31-3F0F-4E6D-9566-9DE4D38D39EB}" destId="{B7670088-FD44-49BE-82F5-F0698D331236}" srcOrd="1" destOrd="0" presId="urn:microsoft.com/office/officeart/2005/8/layout/lProcess2"/>
    <dgm:cxn modelId="{C51171D2-0A97-4EE0-A6D5-FB5E01234E0B}" type="presParOf" srcId="{82993F31-3F0F-4E6D-9566-9DE4D38D39EB}" destId="{4CB3ED74-713A-427B-90B3-F8E14212AF56}" srcOrd="2" destOrd="0" presId="urn:microsoft.com/office/officeart/2005/8/layout/lProcess2"/>
    <dgm:cxn modelId="{7D9E771B-B3A9-4361-A612-63EEB0C5A0AD}" type="presParOf" srcId="{50894150-23B8-40AE-85A8-A1B1FC04C2A2}" destId="{AF12605E-8274-45CD-B407-51F406608B80}" srcOrd="1" destOrd="0" presId="urn:microsoft.com/office/officeart/2005/8/layout/lProcess2"/>
    <dgm:cxn modelId="{720E2CEB-B78D-4743-925A-0B8684CC6FCD}" type="presParOf" srcId="{50894150-23B8-40AE-85A8-A1B1FC04C2A2}" destId="{D444AC4A-D0DD-48D8-8CFA-4143F88CB7EE}" srcOrd="2" destOrd="0" presId="urn:microsoft.com/office/officeart/2005/8/layout/lProcess2"/>
    <dgm:cxn modelId="{68B81955-6B04-42F8-A976-76D8B3B654B6}" type="presParOf" srcId="{D444AC4A-D0DD-48D8-8CFA-4143F88CB7EE}" destId="{E54CB1C8-E5B2-4B40-9BF1-2C1D3FB31F2E}" srcOrd="0" destOrd="0" presId="urn:microsoft.com/office/officeart/2005/8/layout/lProcess2"/>
    <dgm:cxn modelId="{ECCE2E87-B584-4604-BC37-93BA68765F6D}" type="presParOf" srcId="{D444AC4A-D0DD-48D8-8CFA-4143F88CB7EE}" destId="{70D8063D-FBF5-420B-9180-2D02676D7079}" srcOrd="1" destOrd="0" presId="urn:microsoft.com/office/officeart/2005/8/layout/lProcess2"/>
    <dgm:cxn modelId="{D371B32F-01F1-40EC-84F8-94E598D83048}" type="presParOf" srcId="{D444AC4A-D0DD-48D8-8CFA-4143F88CB7EE}" destId="{43926ECE-C540-48CA-BDA6-1D7143BDB86C}" srcOrd="2" destOrd="0" presId="urn:microsoft.com/office/officeart/2005/8/layout/lProcess2"/>
    <dgm:cxn modelId="{7334E969-9E3B-49AD-9B6F-B8FCB5B91C78}" type="presParOf" srcId="{43926ECE-C540-48CA-BDA6-1D7143BDB86C}" destId="{2E913625-333E-4E37-B0E3-4F81854B3200}" srcOrd="0" destOrd="0" presId="urn:microsoft.com/office/officeart/2005/8/layout/lProcess2"/>
    <dgm:cxn modelId="{CA7CC76B-1749-4629-A21E-F8086BF27A35}" type="presParOf" srcId="{2E913625-333E-4E37-B0E3-4F81854B3200}" destId="{5205E4E7-6744-454D-B121-4D6773C6E5B0}" srcOrd="0" destOrd="0" presId="urn:microsoft.com/office/officeart/2005/8/layout/lProcess2"/>
    <dgm:cxn modelId="{B0483365-EC0F-459A-B242-42337DC643CB}" type="presParOf" srcId="{2E913625-333E-4E37-B0E3-4F81854B3200}" destId="{DC973B2A-8050-4A8A-B920-1E2ABE2CC06A}" srcOrd="1" destOrd="0" presId="urn:microsoft.com/office/officeart/2005/8/layout/lProcess2"/>
    <dgm:cxn modelId="{53D1C428-278C-4429-BCCE-4D256A0D87EB}" type="presParOf" srcId="{2E913625-333E-4E37-B0E3-4F81854B3200}" destId="{EDC2392A-F92B-4AE1-9FB4-A6D6F8A03FF3}" srcOrd="2" destOrd="0" presId="urn:microsoft.com/office/officeart/2005/8/layout/lProcess2"/>
    <dgm:cxn modelId="{003576D2-C8D9-42BA-9F18-FD248D7F19B5}" type="presParOf" srcId="{2E913625-333E-4E37-B0E3-4F81854B3200}" destId="{DEE58845-7DB8-4C47-BF03-07914B5159D7}" srcOrd="3" destOrd="0" presId="urn:microsoft.com/office/officeart/2005/8/layout/lProcess2"/>
    <dgm:cxn modelId="{2B8E47B8-0952-4959-803D-F7A34DF28056}" type="presParOf" srcId="{2E913625-333E-4E37-B0E3-4F81854B3200}" destId="{6687C40C-A6A4-405E-9C55-757470AC4895}" srcOrd="4" destOrd="0" presId="urn:microsoft.com/office/officeart/2005/8/layout/lProcess2"/>
    <dgm:cxn modelId="{4D254B1B-E0A9-40A8-81D2-F5447F2813A3}" type="presParOf" srcId="{50894150-23B8-40AE-85A8-A1B1FC04C2A2}" destId="{29507FD2-2989-43A0-AF2C-CB281D4DE021}" srcOrd="3" destOrd="0" presId="urn:microsoft.com/office/officeart/2005/8/layout/lProcess2"/>
    <dgm:cxn modelId="{AAE7D278-079B-4DA1-9422-0FD2C89E0AA6}" type="presParOf" srcId="{50894150-23B8-40AE-85A8-A1B1FC04C2A2}" destId="{7EA52AC2-0FC7-4188-A39A-24234E9A2785}" srcOrd="4" destOrd="0" presId="urn:microsoft.com/office/officeart/2005/8/layout/lProcess2"/>
    <dgm:cxn modelId="{898D3C56-EEA0-42EE-A639-946463EE3A3E}" type="presParOf" srcId="{7EA52AC2-0FC7-4188-A39A-24234E9A2785}" destId="{B86D6E54-BD9C-476A-8BD6-5CDE2B32CB5B}" srcOrd="0" destOrd="0" presId="urn:microsoft.com/office/officeart/2005/8/layout/lProcess2"/>
    <dgm:cxn modelId="{6674D6F5-2897-4411-94A0-F76C0AE01D97}" type="presParOf" srcId="{7EA52AC2-0FC7-4188-A39A-24234E9A2785}" destId="{A94E400F-6E90-49C2-AC6A-EA6C99608ED2}" srcOrd="1" destOrd="0" presId="urn:microsoft.com/office/officeart/2005/8/layout/lProcess2"/>
    <dgm:cxn modelId="{4DBAA0E5-96D4-4A1C-91B9-902B7B1FE3D8}" type="presParOf" srcId="{7EA52AC2-0FC7-4188-A39A-24234E9A2785}" destId="{55182656-70FE-4B31-A967-A845D06EC627}" srcOrd="2" destOrd="0" presId="urn:microsoft.com/office/officeart/2005/8/layout/lProcess2"/>
    <dgm:cxn modelId="{1C2186B1-93AF-42EC-BFD7-BDE4A8F00F5B}" type="presParOf" srcId="{55182656-70FE-4B31-A967-A845D06EC627}" destId="{ACF74C17-4547-4855-ABE3-36A8FEBB97EE}" srcOrd="0" destOrd="0" presId="urn:microsoft.com/office/officeart/2005/8/layout/lProcess2"/>
    <dgm:cxn modelId="{D68AC6F4-C396-441F-9654-AD2BE3081E28}" type="presParOf" srcId="{ACF74C17-4547-4855-ABE3-36A8FEBB97EE}" destId="{72EC1049-ED43-4FD0-8933-D91EA386C1FA}" srcOrd="0" destOrd="0" presId="urn:microsoft.com/office/officeart/2005/8/layout/lProcess2"/>
    <dgm:cxn modelId="{A7930CEC-A18B-456A-920D-A08E8DD53A84}" type="presParOf" srcId="{ACF74C17-4547-4855-ABE3-36A8FEBB97EE}" destId="{F0853604-3CF3-426D-81D6-1C348C9501A7}" srcOrd="1" destOrd="0" presId="urn:microsoft.com/office/officeart/2005/8/layout/lProcess2"/>
    <dgm:cxn modelId="{1E90B37E-40BC-41BF-8351-083992ECB604}" type="presParOf" srcId="{ACF74C17-4547-4855-ABE3-36A8FEBB97EE}" destId="{7C0FA042-F5E1-41CD-AF8B-DC75E63B197F}" srcOrd="2" destOrd="0" presId="urn:microsoft.com/office/officeart/2005/8/layout/lProcess2"/>
    <dgm:cxn modelId="{47B15B31-4BCA-4297-9302-DE7BA3E017D7}" type="presParOf" srcId="{ACF74C17-4547-4855-ABE3-36A8FEBB97EE}" destId="{9C9CA121-D805-4020-91BA-9FC6A33DF311}" srcOrd="3" destOrd="0" presId="urn:microsoft.com/office/officeart/2005/8/layout/lProcess2"/>
    <dgm:cxn modelId="{E41AF015-FADE-4519-86C8-875C836C5CF0}" type="presParOf" srcId="{ACF74C17-4547-4855-ABE3-36A8FEBB97EE}" destId="{60F8C894-BB5E-497D-BBA2-85442E7019E1}"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3E2341-37D9-4216-918C-758653E2D4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A91AC9A-11C5-4E26-A84C-67DE20772A11}">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400" dirty="0" smtClean="0">
              <a:solidFill>
                <a:srgbClr val="002060"/>
              </a:solidFill>
            </a:rPr>
            <a:t>New system</a:t>
          </a:r>
          <a:endParaRPr lang="en-US" sz="2400" dirty="0">
            <a:solidFill>
              <a:srgbClr val="002060"/>
            </a:solidFill>
          </a:endParaRPr>
        </a:p>
      </dgm:t>
    </dgm:pt>
    <dgm:pt modelId="{C06B98BE-BD79-45D5-BACD-C5717FC0A553}" type="parTrans" cxnId="{474F7ACE-4CB0-43F2-9FB3-233EA4639B9C}">
      <dgm:prSet/>
      <dgm:spPr/>
      <dgm:t>
        <a:bodyPr/>
        <a:lstStyle/>
        <a:p>
          <a:endParaRPr lang="en-US"/>
        </a:p>
      </dgm:t>
    </dgm:pt>
    <dgm:pt modelId="{1F791F2E-589A-4021-A90B-10CF837C49BD}" type="sibTrans" cxnId="{474F7ACE-4CB0-43F2-9FB3-233EA4639B9C}">
      <dgm:prSet/>
      <dgm:spPr/>
      <dgm:t>
        <a:bodyPr/>
        <a:lstStyle/>
        <a:p>
          <a:endParaRPr lang="en-US"/>
        </a:p>
      </dgm:t>
    </dgm:pt>
    <dgm:pt modelId="{B62815F8-2A57-4DAB-AF15-970AC1D2588F}">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400" dirty="0" smtClean="0">
              <a:solidFill>
                <a:srgbClr val="002060"/>
              </a:solidFill>
            </a:rPr>
            <a:t>Hardware</a:t>
          </a:r>
          <a:endParaRPr lang="en-US" sz="2400" dirty="0">
            <a:solidFill>
              <a:srgbClr val="002060"/>
            </a:solidFill>
          </a:endParaRPr>
        </a:p>
      </dgm:t>
    </dgm:pt>
    <dgm:pt modelId="{E529613E-24F9-4955-95DE-203628EE0E8A}" type="parTrans" cxnId="{AC21A386-D715-48ED-BBE3-A44BC6942BE1}">
      <dgm:prSet/>
      <dgm:spPr/>
      <dgm:t>
        <a:bodyPr/>
        <a:lstStyle/>
        <a:p>
          <a:endParaRPr lang="en-US"/>
        </a:p>
      </dgm:t>
    </dgm:pt>
    <dgm:pt modelId="{4024D0A5-20A7-47AA-972C-35D8F459DE88}" type="sibTrans" cxnId="{AC21A386-D715-48ED-BBE3-A44BC6942BE1}">
      <dgm:prSet/>
      <dgm:spPr/>
      <dgm:t>
        <a:bodyPr/>
        <a:lstStyle/>
        <a:p>
          <a:endParaRPr lang="en-US"/>
        </a:p>
      </dgm:t>
    </dgm:pt>
    <dgm:pt modelId="{0F058F64-7235-45DA-82AD-7576C2EC4506}">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r>
            <a:rPr lang="en-US" sz="2000" dirty="0" smtClean="0">
              <a:solidFill>
                <a:srgbClr val="002060"/>
              </a:solidFill>
            </a:rPr>
            <a:t>Detector</a:t>
          </a:r>
          <a:endParaRPr lang="en-US" sz="2000" dirty="0">
            <a:solidFill>
              <a:srgbClr val="002060"/>
            </a:solidFill>
          </a:endParaRPr>
        </a:p>
      </dgm:t>
    </dgm:pt>
    <dgm:pt modelId="{5BCD3FBD-1FD8-477F-B348-2C3DB22A4BE4}" type="parTrans" cxnId="{86D20285-C8E6-4BFA-A7DD-4AD2E727520E}">
      <dgm:prSet/>
      <dgm:spPr/>
      <dgm:t>
        <a:bodyPr/>
        <a:lstStyle/>
        <a:p>
          <a:endParaRPr lang="en-US"/>
        </a:p>
      </dgm:t>
    </dgm:pt>
    <dgm:pt modelId="{4CCC0BAE-7047-40F1-A0D7-B58C6370F8D6}" type="sibTrans" cxnId="{86D20285-C8E6-4BFA-A7DD-4AD2E727520E}">
      <dgm:prSet/>
      <dgm:spPr/>
      <dgm:t>
        <a:bodyPr/>
        <a:lstStyle/>
        <a:p>
          <a:endParaRPr lang="en-US"/>
        </a:p>
      </dgm:t>
    </dgm:pt>
    <dgm:pt modelId="{5192F8D9-ED94-42A3-BF6F-F38C31F4AAFE}">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r>
            <a:rPr lang="en-US" sz="2000" dirty="0" smtClean="0">
              <a:solidFill>
                <a:srgbClr val="002060"/>
              </a:solidFill>
            </a:rPr>
            <a:t>Grid</a:t>
          </a:r>
          <a:endParaRPr lang="en-US" sz="2000" dirty="0">
            <a:solidFill>
              <a:srgbClr val="002060"/>
            </a:solidFill>
          </a:endParaRPr>
        </a:p>
      </dgm:t>
    </dgm:pt>
    <dgm:pt modelId="{28427E33-78F8-4FEE-B6B2-AE86E9B9F500}" type="parTrans" cxnId="{EF7F9660-B7F7-4C06-9210-20801156CBAF}">
      <dgm:prSet/>
      <dgm:spPr/>
      <dgm:t>
        <a:bodyPr/>
        <a:lstStyle/>
        <a:p>
          <a:endParaRPr lang="en-US"/>
        </a:p>
      </dgm:t>
    </dgm:pt>
    <dgm:pt modelId="{717113EF-F8D7-414C-9F4E-B992317E8232}" type="sibTrans" cxnId="{EF7F9660-B7F7-4C06-9210-20801156CBAF}">
      <dgm:prSet/>
      <dgm:spPr/>
      <dgm:t>
        <a:bodyPr/>
        <a:lstStyle/>
        <a:p>
          <a:endParaRPr lang="en-US"/>
        </a:p>
      </dgm:t>
    </dgm:pt>
    <dgm:pt modelId="{B103677F-22E5-40D0-B1A3-4942B12A12E1}">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r>
            <a:rPr lang="en-US" sz="2000" dirty="0" smtClean="0">
              <a:solidFill>
                <a:srgbClr val="002060"/>
              </a:solidFill>
            </a:rPr>
            <a:t>Gantry</a:t>
          </a:r>
          <a:endParaRPr lang="en-US" sz="2000" dirty="0">
            <a:solidFill>
              <a:srgbClr val="002060"/>
            </a:solidFill>
          </a:endParaRPr>
        </a:p>
      </dgm:t>
    </dgm:pt>
    <dgm:pt modelId="{DFEA2C0C-7DC7-4557-A5D1-081FD7CF8D0F}" type="parTrans" cxnId="{4AE5D537-C19F-4E7E-974E-55E7C54C5509}">
      <dgm:prSet/>
      <dgm:spPr/>
      <dgm:t>
        <a:bodyPr/>
        <a:lstStyle/>
        <a:p>
          <a:endParaRPr lang="en-US"/>
        </a:p>
      </dgm:t>
    </dgm:pt>
    <dgm:pt modelId="{00A88315-E398-479D-A4B3-049DBA8E3953}" type="sibTrans" cxnId="{4AE5D537-C19F-4E7E-974E-55E7C54C5509}">
      <dgm:prSet/>
      <dgm:spPr/>
      <dgm:t>
        <a:bodyPr/>
        <a:lstStyle/>
        <a:p>
          <a:endParaRPr lang="en-US"/>
        </a:p>
      </dgm:t>
    </dgm:pt>
    <dgm:pt modelId="{D1680ADB-1C41-4632-A0AE-17DA983810A9}">
      <dgm:prSet phldrT="[Text]" custT="1">
        <dgm:style>
          <a:lnRef idx="2">
            <a:schemeClr val="accent1"/>
          </a:lnRef>
          <a:fillRef idx="1">
            <a:schemeClr val="lt1"/>
          </a:fillRef>
          <a:effectRef idx="0">
            <a:schemeClr val="accent1"/>
          </a:effectRef>
          <a:fontRef idx="minor">
            <a:schemeClr val="dk1"/>
          </a:fontRef>
        </dgm:style>
      </dgm:prSet>
      <dgm:spPr>
        <a:ln/>
      </dgm:spPr>
      <dgm:t>
        <a:bodyPr/>
        <a:lstStyle/>
        <a:p>
          <a:r>
            <a:rPr lang="en-US" sz="2400" dirty="0" smtClean="0">
              <a:solidFill>
                <a:srgbClr val="002060"/>
              </a:solidFill>
            </a:rPr>
            <a:t>Software</a:t>
          </a:r>
          <a:endParaRPr lang="en-US" sz="2400" dirty="0">
            <a:solidFill>
              <a:srgbClr val="002060"/>
            </a:solidFill>
          </a:endParaRPr>
        </a:p>
      </dgm:t>
    </dgm:pt>
    <dgm:pt modelId="{F483C867-B6CF-4428-970A-F99C8D08ACBF}" type="parTrans" cxnId="{7C945EB9-F51A-440D-9117-800D02B04A3F}">
      <dgm:prSet/>
      <dgm:spPr/>
      <dgm:t>
        <a:bodyPr/>
        <a:lstStyle/>
        <a:p>
          <a:endParaRPr lang="en-US"/>
        </a:p>
      </dgm:t>
    </dgm:pt>
    <dgm:pt modelId="{1ED31A9B-A5F2-428C-AFE9-CCFABF0C4B33}" type="sibTrans" cxnId="{7C945EB9-F51A-440D-9117-800D02B04A3F}">
      <dgm:prSet/>
      <dgm:spPr/>
      <dgm:t>
        <a:bodyPr/>
        <a:lstStyle/>
        <a:p>
          <a:endParaRPr lang="en-US"/>
        </a:p>
      </dgm:t>
    </dgm:pt>
    <dgm:pt modelId="{1D0864F8-4F9A-4AF5-8DA2-AE8C300863D7}">
      <dgm:prSet phldrT="[Text]" custT="1">
        <dgm:style>
          <a:lnRef idx="2">
            <a:schemeClr val="accent4"/>
          </a:lnRef>
          <a:fillRef idx="1">
            <a:schemeClr val="lt1"/>
          </a:fillRef>
          <a:effectRef idx="0">
            <a:schemeClr val="accent4"/>
          </a:effectRef>
          <a:fontRef idx="minor">
            <a:schemeClr val="dk1"/>
          </a:fontRef>
        </dgm:style>
      </dgm:prSet>
      <dgm:spPr>
        <a:ln>
          <a:noFill/>
        </a:ln>
      </dgm:spPr>
      <dgm:t>
        <a:bodyPr/>
        <a:lstStyle/>
        <a:p>
          <a:r>
            <a:rPr lang="en-US" sz="2000" dirty="0" smtClean="0">
              <a:solidFill>
                <a:srgbClr val="002060"/>
              </a:solidFill>
            </a:rPr>
            <a:t>Intelligent 2D</a:t>
          </a:r>
          <a:r>
            <a:rPr lang="en-US" sz="2000" baseline="30000" dirty="0" smtClean="0">
              <a:solidFill>
                <a:srgbClr val="002060"/>
              </a:solidFill>
              <a:latin typeface="Arial" panose="020B0604020202020204" pitchFamily="34" charset="0"/>
              <a:cs typeface="Arial" panose="020B0604020202020204" pitchFamily="34" charset="0"/>
            </a:rPr>
            <a:t>™</a:t>
          </a:r>
          <a:endParaRPr lang="en-US" sz="2000" baseline="30000" dirty="0">
            <a:solidFill>
              <a:srgbClr val="002060"/>
            </a:solidFill>
          </a:endParaRPr>
        </a:p>
      </dgm:t>
    </dgm:pt>
    <dgm:pt modelId="{424180AF-14E8-4BFA-ABED-512045B6AC0C}" type="parTrans" cxnId="{C1594F13-ABCA-4BF0-9AB9-1943614F5E24}">
      <dgm:prSet/>
      <dgm:spPr/>
      <dgm:t>
        <a:bodyPr/>
        <a:lstStyle/>
        <a:p>
          <a:endParaRPr lang="en-US"/>
        </a:p>
      </dgm:t>
    </dgm:pt>
    <dgm:pt modelId="{775CFB86-792F-43F8-AF7F-F671868F5DD4}" type="sibTrans" cxnId="{C1594F13-ABCA-4BF0-9AB9-1943614F5E24}">
      <dgm:prSet/>
      <dgm:spPr/>
      <dgm:t>
        <a:bodyPr/>
        <a:lstStyle/>
        <a:p>
          <a:endParaRPr lang="en-US"/>
        </a:p>
      </dgm:t>
    </dgm:pt>
    <dgm:pt modelId="{C70E0093-131A-4850-8541-BDE3F922AB8C}" type="pres">
      <dgm:prSet presAssocID="{323E2341-37D9-4216-918C-758653E2D45A}" presName="linear" presStyleCnt="0">
        <dgm:presLayoutVars>
          <dgm:animLvl val="lvl"/>
          <dgm:resizeHandles val="exact"/>
        </dgm:presLayoutVars>
      </dgm:prSet>
      <dgm:spPr/>
      <dgm:t>
        <a:bodyPr/>
        <a:lstStyle/>
        <a:p>
          <a:endParaRPr lang="en-US"/>
        </a:p>
      </dgm:t>
    </dgm:pt>
    <dgm:pt modelId="{093FEA70-D5CA-4298-8E41-77D261798DD0}" type="pres">
      <dgm:prSet presAssocID="{3A91AC9A-11C5-4E26-A84C-67DE20772A11}" presName="parentText" presStyleLbl="node1" presStyleIdx="0" presStyleCnt="3">
        <dgm:presLayoutVars>
          <dgm:chMax val="0"/>
          <dgm:bulletEnabled val="1"/>
        </dgm:presLayoutVars>
      </dgm:prSet>
      <dgm:spPr/>
      <dgm:t>
        <a:bodyPr/>
        <a:lstStyle/>
        <a:p>
          <a:endParaRPr lang="en-US"/>
        </a:p>
      </dgm:t>
    </dgm:pt>
    <dgm:pt modelId="{0CDFD220-7DC1-4CAD-BAA7-D6BF024B1107}" type="pres">
      <dgm:prSet presAssocID="{1F791F2E-589A-4021-A90B-10CF837C49BD}" presName="spacer" presStyleCnt="0"/>
      <dgm:spPr/>
    </dgm:pt>
    <dgm:pt modelId="{B34D8739-4AA0-416F-9EDB-40BA60DB0C34}" type="pres">
      <dgm:prSet presAssocID="{B62815F8-2A57-4DAB-AF15-970AC1D2588F}" presName="parentText" presStyleLbl="node1" presStyleIdx="1" presStyleCnt="3" custLinFactNeighborY="-8144">
        <dgm:presLayoutVars>
          <dgm:chMax val="0"/>
          <dgm:bulletEnabled val="1"/>
        </dgm:presLayoutVars>
      </dgm:prSet>
      <dgm:spPr/>
      <dgm:t>
        <a:bodyPr/>
        <a:lstStyle/>
        <a:p>
          <a:endParaRPr lang="en-US"/>
        </a:p>
      </dgm:t>
    </dgm:pt>
    <dgm:pt modelId="{B00053D0-B744-4884-B72D-500D241DB9CA}" type="pres">
      <dgm:prSet presAssocID="{B62815F8-2A57-4DAB-AF15-970AC1D2588F}" presName="childText" presStyleLbl="revTx" presStyleIdx="0" presStyleCnt="2" custLinFactNeighborY="-6043">
        <dgm:presLayoutVars>
          <dgm:bulletEnabled val="1"/>
        </dgm:presLayoutVars>
      </dgm:prSet>
      <dgm:spPr/>
      <dgm:t>
        <a:bodyPr/>
        <a:lstStyle/>
        <a:p>
          <a:endParaRPr lang="en-US"/>
        </a:p>
      </dgm:t>
    </dgm:pt>
    <dgm:pt modelId="{503CC660-9178-4089-A7C2-F9FFEF9FF434}" type="pres">
      <dgm:prSet presAssocID="{D1680ADB-1C41-4632-A0AE-17DA983810A9}" presName="parentText" presStyleLbl="node1" presStyleIdx="2" presStyleCnt="3">
        <dgm:presLayoutVars>
          <dgm:chMax val="0"/>
          <dgm:bulletEnabled val="1"/>
        </dgm:presLayoutVars>
      </dgm:prSet>
      <dgm:spPr/>
      <dgm:t>
        <a:bodyPr/>
        <a:lstStyle/>
        <a:p>
          <a:endParaRPr lang="en-US"/>
        </a:p>
      </dgm:t>
    </dgm:pt>
    <dgm:pt modelId="{DEA165EE-75E4-4E0B-B39A-8F9B80FE86E2}" type="pres">
      <dgm:prSet presAssocID="{D1680ADB-1C41-4632-A0AE-17DA983810A9}" presName="childText" presStyleLbl="revTx" presStyleIdx="1" presStyleCnt="2" custLinFactNeighborX="75" custLinFactNeighborY="4201">
        <dgm:presLayoutVars>
          <dgm:bulletEnabled val="1"/>
        </dgm:presLayoutVars>
      </dgm:prSet>
      <dgm:spPr/>
      <dgm:t>
        <a:bodyPr/>
        <a:lstStyle/>
        <a:p>
          <a:endParaRPr lang="en-US"/>
        </a:p>
      </dgm:t>
    </dgm:pt>
  </dgm:ptLst>
  <dgm:cxnLst>
    <dgm:cxn modelId="{923B2846-E56B-4F05-A3EE-AA8C1526B72D}" type="presOf" srcId="{1D0864F8-4F9A-4AF5-8DA2-AE8C300863D7}" destId="{DEA165EE-75E4-4E0B-B39A-8F9B80FE86E2}" srcOrd="0" destOrd="0" presId="urn:microsoft.com/office/officeart/2005/8/layout/vList2"/>
    <dgm:cxn modelId="{C1594F13-ABCA-4BF0-9AB9-1943614F5E24}" srcId="{D1680ADB-1C41-4632-A0AE-17DA983810A9}" destId="{1D0864F8-4F9A-4AF5-8DA2-AE8C300863D7}" srcOrd="0" destOrd="0" parTransId="{424180AF-14E8-4BFA-ABED-512045B6AC0C}" sibTransId="{775CFB86-792F-43F8-AF7F-F671868F5DD4}"/>
    <dgm:cxn modelId="{C9801A53-D853-4228-813F-6DA2C7DA72CE}" type="presOf" srcId="{B62815F8-2A57-4DAB-AF15-970AC1D2588F}" destId="{B34D8739-4AA0-416F-9EDB-40BA60DB0C34}" srcOrd="0" destOrd="0" presId="urn:microsoft.com/office/officeart/2005/8/layout/vList2"/>
    <dgm:cxn modelId="{474F7ACE-4CB0-43F2-9FB3-233EA4639B9C}" srcId="{323E2341-37D9-4216-918C-758653E2D45A}" destId="{3A91AC9A-11C5-4E26-A84C-67DE20772A11}" srcOrd="0" destOrd="0" parTransId="{C06B98BE-BD79-45D5-BACD-C5717FC0A553}" sibTransId="{1F791F2E-589A-4021-A90B-10CF837C49BD}"/>
    <dgm:cxn modelId="{354C1809-A987-4801-B9D7-0301BDA5D94C}" type="presOf" srcId="{D1680ADB-1C41-4632-A0AE-17DA983810A9}" destId="{503CC660-9178-4089-A7C2-F9FFEF9FF434}" srcOrd="0" destOrd="0" presId="urn:microsoft.com/office/officeart/2005/8/layout/vList2"/>
    <dgm:cxn modelId="{5F68DBF4-4F9C-4486-9463-AEBC20097077}" type="presOf" srcId="{0F058F64-7235-45DA-82AD-7576C2EC4506}" destId="{B00053D0-B744-4884-B72D-500D241DB9CA}" srcOrd="0" destOrd="0" presId="urn:microsoft.com/office/officeart/2005/8/layout/vList2"/>
    <dgm:cxn modelId="{4E573C4E-73EE-4122-89C8-E10C0A965111}" type="presOf" srcId="{5192F8D9-ED94-42A3-BF6F-F38C31F4AAFE}" destId="{B00053D0-B744-4884-B72D-500D241DB9CA}" srcOrd="0" destOrd="1" presId="urn:microsoft.com/office/officeart/2005/8/layout/vList2"/>
    <dgm:cxn modelId="{EF7F9660-B7F7-4C06-9210-20801156CBAF}" srcId="{B62815F8-2A57-4DAB-AF15-970AC1D2588F}" destId="{5192F8D9-ED94-42A3-BF6F-F38C31F4AAFE}" srcOrd="1" destOrd="0" parTransId="{28427E33-78F8-4FEE-B6B2-AE86E9B9F500}" sibTransId="{717113EF-F8D7-414C-9F4E-B992317E8232}"/>
    <dgm:cxn modelId="{86D20285-C8E6-4BFA-A7DD-4AD2E727520E}" srcId="{B62815F8-2A57-4DAB-AF15-970AC1D2588F}" destId="{0F058F64-7235-45DA-82AD-7576C2EC4506}" srcOrd="0" destOrd="0" parTransId="{5BCD3FBD-1FD8-477F-B348-2C3DB22A4BE4}" sibTransId="{4CCC0BAE-7047-40F1-A0D7-B58C6370F8D6}"/>
    <dgm:cxn modelId="{AC21A386-D715-48ED-BBE3-A44BC6942BE1}" srcId="{323E2341-37D9-4216-918C-758653E2D45A}" destId="{B62815F8-2A57-4DAB-AF15-970AC1D2588F}" srcOrd="1" destOrd="0" parTransId="{E529613E-24F9-4955-95DE-203628EE0E8A}" sibTransId="{4024D0A5-20A7-47AA-972C-35D8F459DE88}"/>
    <dgm:cxn modelId="{7C945EB9-F51A-440D-9117-800D02B04A3F}" srcId="{323E2341-37D9-4216-918C-758653E2D45A}" destId="{D1680ADB-1C41-4632-A0AE-17DA983810A9}" srcOrd="2" destOrd="0" parTransId="{F483C867-B6CF-4428-970A-F99C8D08ACBF}" sibTransId="{1ED31A9B-A5F2-428C-AFE9-CCFABF0C4B33}"/>
    <dgm:cxn modelId="{23852D26-C581-44F5-99CF-A1E0697D10BA}" type="presOf" srcId="{B103677F-22E5-40D0-B1A3-4942B12A12E1}" destId="{B00053D0-B744-4884-B72D-500D241DB9CA}" srcOrd="0" destOrd="2" presId="urn:microsoft.com/office/officeart/2005/8/layout/vList2"/>
    <dgm:cxn modelId="{6F4D52D6-30F8-4608-BFE1-FB53A619FE31}" type="presOf" srcId="{323E2341-37D9-4216-918C-758653E2D45A}" destId="{C70E0093-131A-4850-8541-BDE3F922AB8C}" srcOrd="0" destOrd="0" presId="urn:microsoft.com/office/officeart/2005/8/layout/vList2"/>
    <dgm:cxn modelId="{90BC36CB-FAFC-4BEE-AED5-EACB49E3F97D}" type="presOf" srcId="{3A91AC9A-11C5-4E26-A84C-67DE20772A11}" destId="{093FEA70-D5CA-4298-8E41-77D261798DD0}" srcOrd="0" destOrd="0" presId="urn:microsoft.com/office/officeart/2005/8/layout/vList2"/>
    <dgm:cxn modelId="{4AE5D537-C19F-4E7E-974E-55E7C54C5509}" srcId="{B62815F8-2A57-4DAB-AF15-970AC1D2588F}" destId="{B103677F-22E5-40D0-B1A3-4942B12A12E1}" srcOrd="2" destOrd="0" parTransId="{DFEA2C0C-7DC7-4557-A5D1-081FD7CF8D0F}" sibTransId="{00A88315-E398-479D-A4B3-049DBA8E3953}"/>
    <dgm:cxn modelId="{4BDE4B3E-9EE7-4A9E-BCD3-9656E104520D}" type="presParOf" srcId="{C70E0093-131A-4850-8541-BDE3F922AB8C}" destId="{093FEA70-D5CA-4298-8E41-77D261798DD0}" srcOrd="0" destOrd="0" presId="urn:microsoft.com/office/officeart/2005/8/layout/vList2"/>
    <dgm:cxn modelId="{4CAD2B31-33F4-48FE-9258-A4E04ACCED91}" type="presParOf" srcId="{C70E0093-131A-4850-8541-BDE3F922AB8C}" destId="{0CDFD220-7DC1-4CAD-BAA7-D6BF024B1107}" srcOrd="1" destOrd="0" presId="urn:microsoft.com/office/officeart/2005/8/layout/vList2"/>
    <dgm:cxn modelId="{29F62B20-EDB3-4DA3-A5F3-FA9C2F7C5698}" type="presParOf" srcId="{C70E0093-131A-4850-8541-BDE3F922AB8C}" destId="{B34D8739-4AA0-416F-9EDB-40BA60DB0C34}" srcOrd="2" destOrd="0" presId="urn:microsoft.com/office/officeart/2005/8/layout/vList2"/>
    <dgm:cxn modelId="{1712920F-68E2-49B7-A9CC-46B15F5995D9}" type="presParOf" srcId="{C70E0093-131A-4850-8541-BDE3F922AB8C}" destId="{B00053D0-B744-4884-B72D-500D241DB9CA}" srcOrd="3" destOrd="0" presId="urn:microsoft.com/office/officeart/2005/8/layout/vList2"/>
    <dgm:cxn modelId="{7C69F7D6-4B55-4BDC-8DA8-F65AC36DBEDB}" type="presParOf" srcId="{C70E0093-131A-4850-8541-BDE3F922AB8C}" destId="{503CC660-9178-4089-A7C2-F9FFEF9FF434}" srcOrd="4" destOrd="0" presId="urn:microsoft.com/office/officeart/2005/8/layout/vList2"/>
    <dgm:cxn modelId="{943C23D1-8B5D-443F-8C1C-5FD05E125BBA}" type="presParOf" srcId="{C70E0093-131A-4850-8541-BDE3F922AB8C}" destId="{DEA165EE-75E4-4E0B-B39A-8F9B80FE86E2}" srcOrd="5"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4FFF7-8157-4A14-AEB1-C7EBDD778CB9}">
      <dsp:nvSpPr>
        <dsp:cNvPr id="0" name=""/>
        <dsp:cNvSpPr/>
      </dsp:nvSpPr>
      <dsp:spPr>
        <a:xfrm>
          <a:off x="0" y="21327"/>
          <a:ext cx="8448524" cy="798524"/>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solidFill>
                <a:srgbClr val="002060"/>
              </a:solidFill>
            </a:rPr>
            <a:t>Recall the importance of digital breast tomosynthesis</a:t>
          </a:r>
          <a:endParaRPr lang="en-US" sz="2100" kern="1200" dirty="0">
            <a:solidFill>
              <a:srgbClr val="002060"/>
            </a:solidFill>
          </a:endParaRPr>
        </a:p>
      </dsp:txBody>
      <dsp:txXfrm>
        <a:off x="38981" y="60308"/>
        <a:ext cx="8370562" cy="720562"/>
      </dsp:txXfrm>
    </dsp:sp>
    <dsp:sp modelId="{0B7F15FD-2C9D-4BF5-9E56-4C6D8541632E}">
      <dsp:nvSpPr>
        <dsp:cNvPr id="0" name=""/>
        <dsp:cNvSpPr/>
      </dsp:nvSpPr>
      <dsp:spPr>
        <a:xfrm>
          <a:off x="0" y="880332"/>
          <a:ext cx="8448524" cy="798524"/>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solidFill>
                <a:srgbClr val="002060"/>
              </a:solidFill>
            </a:rPr>
            <a:t>Review C-View</a:t>
          </a:r>
          <a:r>
            <a:rPr lang="en-US" sz="2100" kern="1200" baseline="30000" dirty="0" smtClean="0">
              <a:solidFill>
                <a:srgbClr val="002060"/>
              </a:solidFill>
            </a:rPr>
            <a:t>™</a:t>
          </a:r>
          <a:r>
            <a:rPr lang="en-US" sz="2100" kern="1200" dirty="0" smtClean="0">
              <a:solidFill>
                <a:srgbClr val="002060"/>
              </a:solidFill>
            </a:rPr>
            <a:t> software (synthesized 2D) </a:t>
          </a:r>
          <a:endParaRPr lang="en-US" sz="2100" kern="1200" dirty="0">
            <a:solidFill>
              <a:srgbClr val="002060"/>
            </a:solidFill>
          </a:endParaRPr>
        </a:p>
      </dsp:txBody>
      <dsp:txXfrm>
        <a:off x="38981" y="919313"/>
        <a:ext cx="8370562" cy="720562"/>
      </dsp:txXfrm>
    </dsp:sp>
    <dsp:sp modelId="{B2B24CA0-7FC2-424D-BC95-D56035CDA702}">
      <dsp:nvSpPr>
        <dsp:cNvPr id="0" name=""/>
        <dsp:cNvSpPr/>
      </dsp:nvSpPr>
      <dsp:spPr>
        <a:xfrm>
          <a:off x="0" y="1739337"/>
          <a:ext cx="8448524" cy="798524"/>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solidFill>
                <a:srgbClr val="002060"/>
              </a:solidFill>
            </a:rPr>
            <a:t>Identify next generation tomosynthesis and synthesized 2D imaging</a:t>
          </a:r>
          <a:endParaRPr lang="en-US" sz="2100" kern="1200" dirty="0">
            <a:solidFill>
              <a:srgbClr val="002060"/>
            </a:solidFill>
          </a:endParaRPr>
        </a:p>
      </dsp:txBody>
      <dsp:txXfrm>
        <a:off x="38981" y="1778318"/>
        <a:ext cx="8370562" cy="720562"/>
      </dsp:txXfrm>
    </dsp:sp>
    <dsp:sp modelId="{02725D13-7273-41E3-A5DD-2BC18A96D697}">
      <dsp:nvSpPr>
        <dsp:cNvPr id="0" name=""/>
        <dsp:cNvSpPr/>
      </dsp:nvSpPr>
      <dsp:spPr>
        <a:xfrm>
          <a:off x="0" y="2598342"/>
          <a:ext cx="8448524" cy="798524"/>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solidFill>
                <a:srgbClr val="002060"/>
              </a:solidFill>
            </a:rPr>
            <a:t>Define technical differences of C-View</a:t>
          </a:r>
          <a:r>
            <a:rPr lang="en-US" sz="2100" kern="1200" baseline="30000" dirty="0" smtClean="0">
              <a:solidFill>
                <a:srgbClr val="002060"/>
              </a:solidFill>
            </a:rPr>
            <a:t>™</a:t>
          </a:r>
          <a:r>
            <a:rPr lang="en-US" sz="2100" kern="1200" dirty="0" smtClean="0">
              <a:solidFill>
                <a:srgbClr val="002060"/>
              </a:solidFill>
            </a:rPr>
            <a:t> to Intelligent 2D</a:t>
          </a:r>
          <a:r>
            <a:rPr lang="en-US" sz="2100" kern="1200" baseline="30000" dirty="0" smtClean="0">
              <a:solidFill>
                <a:srgbClr val="002060"/>
              </a:solidFill>
            </a:rPr>
            <a:t>™</a:t>
          </a:r>
          <a:r>
            <a:rPr lang="en-US" sz="2100" kern="1200" dirty="0" smtClean="0">
              <a:solidFill>
                <a:srgbClr val="002060"/>
              </a:solidFill>
            </a:rPr>
            <a:t> software</a:t>
          </a:r>
          <a:endParaRPr lang="en-US" sz="2100" kern="1200" dirty="0">
            <a:solidFill>
              <a:srgbClr val="002060"/>
            </a:solidFill>
          </a:endParaRPr>
        </a:p>
      </dsp:txBody>
      <dsp:txXfrm>
        <a:off x="38981" y="2637323"/>
        <a:ext cx="8370562" cy="720562"/>
      </dsp:txXfrm>
    </dsp:sp>
    <dsp:sp modelId="{B09374B4-6E45-4BC5-BD8A-B860A1151A76}">
      <dsp:nvSpPr>
        <dsp:cNvPr id="0" name=""/>
        <dsp:cNvSpPr/>
      </dsp:nvSpPr>
      <dsp:spPr>
        <a:xfrm>
          <a:off x="0" y="3457347"/>
          <a:ext cx="8448524" cy="798524"/>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b="0" kern="1200" dirty="0" smtClean="0">
              <a:solidFill>
                <a:srgbClr val="002060"/>
              </a:solidFill>
            </a:rPr>
            <a:t>Recognize image quality improvements with Clarity HD and Intelligent 2D</a:t>
          </a:r>
          <a:r>
            <a:rPr lang="en-US" sz="2100" b="0" kern="1200" baseline="30000" dirty="0" smtClean="0">
              <a:solidFill>
                <a:srgbClr val="002060"/>
              </a:solidFill>
            </a:rPr>
            <a:t>™ </a:t>
          </a:r>
          <a:r>
            <a:rPr lang="en-US" sz="2100" b="0" kern="1200" dirty="0" smtClean="0">
              <a:solidFill>
                <a:srgbClr val="002060"/>
              </a:solidFill>
            </a:rPr>
            <a:t>software</a:t>
          </a:r>
          <a:endParaRPr lang="en-US" sz="2100" kern="1200" dirty="0">
            <a:solidFill>
              <a:srgbClr val="002060"/>
            </a:solidFill>
          </a:endParaRPr>
        </a:p>
      </dsp:txBody>
      <dsp:txXfrm>
        <a:off x="38981" y="3496328"/>
        <a:ext cx="8370562" cy="720562"/>
      </dsp:txXfrm>
    </dsp:sp>
    <dsp:sp modelId="{0B5C2CC9-07C4-49FD-B1CE-2D79E5EAEEBF}">
      <dsp:nvSpPr>
        <dsp:cNvPr id="0" name=""/>
        <dsp:cNvSpPr/>
      </dsp:nvSpPr>
      <dsp:spPr>
        <a:xfrm>
          <a:off x="0" y="4316352"/>
          <a:ext cx="8448524" cy="798524"/>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80010" tIns="80010" rIns="80010" bIns="80010" numCol="1" spcCol="1270" anchor="ctr" anchorCtr="0">
          <a:noAutofit/>
        </a:bodyPr>
        <a:lstStyle/>
        <a:p>
          <a:pPr lvl="0" algn="l" defTabSz="933450" rtl="0">
            <a:lnSpc>
              <a:spcPct val="90000"/>
            </a:lnSpc>
            <a:spcBef>
              <a:spcPct val="0"/>
            </a:spcBef>
            <a:spcAft>
              <a:spcPct val="35000"/>
            </a:spcAft>
          </a:pPr>
          <a:r>
            <a:rPr lang="en-US" sz="2100" kern="1200" dirty="0" smtClean="0">
              <a:solidFill>
                <a:srgbClr val="002060"/>
              </a:solidFill>
            </a:rPr>
            <a:t>Compare C-View</a:t>
          </a:r>
          <a:r>
            <a:rPr lang="en-US" sz="2100" kern="1200" baseline="30000" dirty="0" smtClean="0">
              <a:solidFill>
                <a:srgbClr val="002060"/>
              </a:solidFill>
            </a:rPr>
            <a:t>™</a:t>
          </a:r>
          <a:r>
            <a:rPr lang="en-US" sz="2100" kern="1200" dirty="0" smtClean="0">
              <a:solidFill>
                <a:srgbClr val="002060"/>
              </a:solidFill>
            </a:rPr>
            <a:t> and Intelligent 2D</a:t>
          </a:r>
          <a:r>
            <a:rPr lang="en-US" sz="2100" kern="1200" baseline="30000" dirty="0" smtClean="0">
              <a:solidFill>
                <a:srgbClr val="002060"/>
              </a:solidFill>
            </a:rPr>
            <a:t>™</a:t>
          </a:r>
          <a:r>
            <a:rPr lang="en-US" sz="2100" kern="1200" dirty="0" smtClean="0">
              <a:solidFill>
                <a:srgbClr val="002060"/>
              </a:solidFill>
            </a:rPr>
            <a:t> images </a:t>
          </a:r>
          <a:endParaRPr lang="en-US" sz="2100" kern="1200" dirty="0">
            <a:solidFill>
              <a:srgbClr val="002060"/>
            </a:solidFill>
          </a:endParaRPr>
        </a:p>
      </dsp:txBody>
      <dsp:txXfrm>
        <a:off x="38981" y="4355333"/>
        <a:ext cx="8370562" cy="72056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0060"/>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sz="quarter" idx="1"/>
          </p:nvPr>
        </p:nvSpPr>
        <p:spPr>
          <a:xfrm>
            <a:off x="4143588" y="0"/>
            <a:ext cx="3169921" cy="480060"/>
          </a:xfrm>
          <a:prstGeom prst="rect">
            <a:avLst/>
          </a:prstGeom>
        </p:spPr>
        <p:txBody>
          <a:bodyPr vert="horz" lIns="96651" tIns="48325" rIns="96651" bIns="48325" rtlCol="0"/>
          <a:lstStyle>
            <a:lvl1pPr algn="r">
              <a:defRPr sz="1200"/>
            </a:lvl1pPr>
          </a:lstStyle>
          <a:p>
            <a:fld id="{B5D8ECB8-7D08-D641-92CD-7F56E6CAE32C}" type="datetimeFigureOut">
              <a:rPr lang="en-US" smtClean="0"/>
              <a:t>7/30/2018</a:t>
            </a:fld>
            <a:endParaRPr lang="en-US"/>
          </a:p>
        </p:txBody>
      </p:sp>
      <p:sp>
        <p:nvSpPr>
          <p:cNvPr id="4" name="Footer Placeholder 3"/>
          <p:cNvSpPr>
            <a:spLocks noGrp="1"/>
          </p:cNvSpPr>
          <p:nvPr>
            <p:ph type="ftr" sz="quarter" idx="2"/>
          </p:nvPr>
        </p:nvSpPr>
        <p:spPr>
          <a:xfrm>
            <a:off x="0" y="9119474"/>
            <a:ext cx="3169921" cy="480060"/>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p:cNvSpPr>
            <a:spLocks noGrp="1"/>
          </p:cNvSpPr>
          <p:nvPr>
            <p:ph type="sldNum" sz="quarter" idx="3"/>
          </p:nvPr>
        </p:nvSpPr>
        <p:spPr>
          <a:xfrm>
            <a:off x="4143588" y="9119474"/>
            <a:ext cx="3169921" cy="480060"/>
          </a:xfrm>
          <a:prstGeom prst="rect">
            <a:avLst/>
          </a:prstGeom>
        </p:spPr>
        <p:txBody>
          <a:bodyPr vert="horz" lIns="96651" tIns="48325" rIns="96651" bIns="48325" rtlCol="0" anchor="b"/>
          <a:lstStyle>
            <a:lvl1pPr algn="r">
              <a:defRPr sz="1200"/>
            </a:lvl1pPr>
          </a:lstStyle>
          <a:p>
            <a:fld id="{F1D2BB59-23EB-C44E-981C-919DAEF26B93}" type="slidenum">
              <a:rPr lang="en-US" smtClean="0"/>
              <a:t>‹#›</a:t>
            </a:fld>
            <a:endParaRPr lang="en-US"/>
          </a:p>
        </p:txBody>
      </p:sp>
    </p:spTree>
    <p:extLst>
      <p:ext uri="{BB962C8B-B14F-4D97-AF65-F5344CB8AC3E}">
        <p14:creationId xmlns:p14="http://schemas.microsoft.com/office/powerpoint/2010/main" val="2011966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0060"/>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idx="1"/>
          </p:nvPr>
        </p:nvSpPr>
        <p:spPr>
          <a:xfrm>
            <a:off x="4143588" y="0"/>
            <a:ext cx="3169921" cy="480060"/>
          </a:xfrm>
          <a:prstGeom prst="rect">
            <a:avLst/>
          </a:prstGeom>
        </p:spPr>
        <p:txBody>
          <a:bodyPr vert="horz" lIns="96651" tIns="48325" rIns="96651" bIns="48325" rtlCol="0"/>
          <a:lstStyle>
            <a:lvl1pPr algn="r">
              <a:defRPr sz="1200"/>
            </a:lvl1pPr>
          </a:lstStyle>
          <a:p>
            <a:fld id="{D42CB837-EC70-3A43-A86E-63CE47C039DD}" type="datetimeFigureOut">
              <a:rPr lang="en-US" smtClean="0"/>
              <a:t>7/30/2018</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1" tIns="48325" rIns="96651" bIns="48325"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5" rIns="96651" bIns="483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1" cy="480060"/>
          </a:xfrm>
          <a:prstGeom prst="rect">
            <a:avLst/>
          </a:prstGeom>
        </p:spPr>
        <p:txBody>
          <a:bodyPr vert="horz" lIns="96651" tIns="48325" rIns="96651" bIns="48325"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4"/>
            <a:ext cx="3169921" cy="480060"/>
          </a:xfrm>
          <a:prstGeom prst="rect">
            <a:avLst/>
          </a:prstGeom>
        </p:spPr>
        <p:txBody>
          <a:bodyPr vert="horz" lIns="96651" tIns="48325" rIns="96651" bIns="48325" rtlCol="0" anchor="b"/>
          <a:lstStyle>
            <a:lvl1pPr algn="r">
              <a:defRPr sz="1200"/>
            </a:lvl1pPr>
          </a:lstStyle>
          <a:p>
            <a:fld id="{868A93F5-2151-8143-AA86-F6DF43E1E943}" type="slidenum">
              <a:rPr lang="en-US" smtClean="0"/>
              <a:t>‹#›</a:t>
            </a:fld>
            <a:endParaRPr lang="en-US"/>
          </a:p>
        </p:txBody>
      </p:sp>
    </p:spTree>
    <p:extLst>
      <p:ext uri="{BB962C8B-B14F-4D97-AF65-F5344CB8AC3E}">
        <p14:creationId xmlns:p14="http://schemas.microsoft.com/office/powerpoint/2010/main" val="19764869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a:t>
            </a:fld>
            <a:endParaRPr lang="en-US"/>
          </a:p>
        </p:txBody>
      </p:sp>
    </p:spTree>
    <p:extLst>
      <p:ext uri="{BB962C8B-B14F-4D97-AF65-F5344CB8AC3E}">
        <p14:creationId xmlns:p14="http://schemas.microsoft.com/office/powerpoint/2010/main" val="55994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The synthesized 2D image replaces the conventional 2D FFDM image. </a:t>
            </a:r>
          </a:p>
          <a:p>
            <a:pPr eaLnBrk="1" hangingPunct="1"/>
            <a:r>
              <a:rPr lang="en-US" dirty="0" smtClean="0"/>
              <a:t>It</a:t>
            </a:r>
            <a:r>
              <a:rPr lang="en-US" baseline="0" dirty="0" smtClean="0"/>
              <a:t> is the tomo reconstructed slices that are interpreted; the synthesized image is a ‘road map’ to guide the radiologist through reviewing the tomo slices.</a:t>
            </a:r>
          </a:p>
          <a:p>
            <a:pPr eaLnBrk="1" hangingPunct="1"/>
            <a:r>
              <a:rPr lang="en-US" b="1" baseline="0" dirty="0" smtClean="0"/>
              <a:t>Click x 5 to display text &amp; image</a:t>
            </a:r>
            <a:endParaRPr lang="en-US" b="1" dirty="0" smtClean="0"/>
          </a:p>
          <a:p>
            <a:pPr eaLnBrk="1" hangingPunct="1"/>
            <a:endParaRPr lang="en-US" dirty="0" smtClean="0"/>
          </a:p>
        </p:txBody>
      </p:sp>
      <p:sp>
        <p:nvSpPr>
          <p:cNvPr id="4" name="Slide Number Placeholder 3"/>
          <p:cNvSpPr>
            <a:spLocks noGrp="1"/>
          </p:cNvSpPr>
          <p:nvPr>
            <p:ph type="sldNum" sz="quarter" idx="10"/>
          </p:nvPr>
        </p:nvSpPr>
        <p:spPr/>
        <p:txBody>
          <a:bodyPr/>
          <a:lstStyle/>
          <a:p>
            <a:fld id="{F5FEE701-7C39-3043-BF5D-A68266E531D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602689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tomosynthesis</a:t>
            </a:r>
            <a:r>
              <a:rPr lang="en-US" baseline="0" dirty="0" smtClean="0"/>
              <a:t> technology is our </a:t>
            </a:r>
            <a:r>
              <a:rPr lang="en-US" dirty="0" smtClean="0"/>
              <a:t>standard resolution 3D Imaging and is found on our Selenia Dimensions system.  It combines our fast 3.7 second scan time over a 15 degree arc.</a:t>
            </a:r>
          </a:p>
          <a:p>
            <a:r>
              <a:rPr lang="en-US" dirty="0" smtClean="0"/>
              <a:t>15 projection images are acquired and then the reconstructed slices are created.  Each reconstructed slice is 1 mm in thickness.</a:t>
            </a:r>
          </a:p>
          <a:p>
            <a:r>
              <a:rPr lang="en-US" dirty="0" smtClean="0"/>
              <a:t>The number of reconstructed slices is based on the compressed breast thickness.</a:t>
            </a:r>
          </a:p>
          <a:p>
            <a:r>
              <a:rPr lang="en-US" dirty="0" smtClean="0"/>
              <a:t>Speed in acquisition as well as reconstruction</a:t>
            </a:r>
            <a:r>
              <a:rPr lang="en-US" baseline="0" dirty="0" smtClean="0"/>
              <a:t> time is extremely important. </a:t>
            </a:r>
          </a:p>
          <a:p>
            <a:r>
              <a:rPr lang="en-US" baseline="0" dirty="0" smtClean="0"/>
              <a:t>What is Detector Binning and why does Hologic use binning? </a:t>
            </a:r>
          </a:p>
          <a:p>
            <a:r>
              <a:rPr lang="en-US" baseline="0" dirty="0" smtClean="0"/>
              <a:t>Binning is the process of combining data from multiple detector elements into a single image pixel.  By this process, reconstructing the tomo data set allow for fast reconstruction time, less than 5 seconds.</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11</a:t>
            </a:fld>
            <a:endParaRPr lang="en-US"/>
          </a:p>
        </p:txBody>
      </p:sp>
    </p:spTree>
    <p:extLst>
      <p:ext uri="{BB962C8B-B14F-4D97-AF65-F5344CB8AC3E}">
        <p14:creationId xmlns:p14="http://schemas.microsoft.com/office/powerpoint/2010/main" val="974643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Hologic’s next generation of tomosynthesis</a:t>
            </a:r>
            <a:r>
              <a:rPr lang="en-US" baseline="0" dirty="0" smtClean="0"/>
              <a:t> and synthesized 2D imaging will be discussed next.</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12</a:t>
            </a:fld>
            <a:endParaRPr lang="en-US"/>
          </a:p>
        </p:txBody>
      </p:sp>
    </p:spTree>
    <p:extLst>
      <p:ext uri="{BB962C8B-B14F-4D97-AF65-F5344CB8AC3E}">
        <p14:creationId xmlns:p14="http://schemas.microsoft.com/office/powerpoint/2010/main" val="238342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pitchFamily="1" charset="-128"/>
              </a:rPr>
              <a:t>The next generation of Hologic tomosynthesis is Clarity HD with Intelligent 2D software.</a:t>
            </a:r>
          </a:p>
          <a:p>
            <a:r>
              <a:rPr lang="en-US" dirty="0" smtClean="0">
                <a:ea typeface="ＭＳ Ｐゴシック" pitchFamily="1" charset="-128"/>
              </a:rPr>
              <a:t>It is available on the new 3Dimensions mammography system.   </a:t>
            </a:r>
          </a:p>
          <a:p>
            <a:r>
              <a:rPr lang="en-US" dirty="0" smtClean="0">
                <a:ea typeface="ＭＳ Ｐゴシック" pitchFamily="1" charset="-128"/>
              </a:rPr>
              <a:t>Another choice is as a backwards compatible upgrade to your existing Selenia Dimensions mammography system.</a:t>
            </a: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pitchFamily="1" charset="-128"/>
              </a:defRPr>
            </a:lvl1pPr>
            <a:lvl2pPr marL="806729" indent="-310280" eaLnBrk="0" hangingPunct="0">
              <a:defRPr sz="2700">
                <a:solidFill>
                  <a:schemeClr val="tx1"/>
                </a:solidFill>
                <a:latin typeface="Arial" charset="0"/>
                <a:ea typeface="ＭＳ Ｐゴシック" pitchFamily="1" charset="-128"/>
              </a:defRPr>
            </a:lvl2pPr>
            <a:lvl3pPr marL="1241121" indent="-248224" eaLnBrk="0" hangingPunct="0">
              <a:defRPr sz="2700">
                <a:solidFill>
                  <a:schemeClr val="tx1"/>
                </a:solidFill>
                <a:latin typeface="Arial" charset="0"/>
                <a:ea typeface="ＭＳ Ｐゴシック" pitchFamily="1" charset="-128"/>
              </a:defRPr>
            </a:lvl3pPr>
            <a:lvl4pPr marL="1737568" indent="-248224" eaLnBrk="0" hangingPunct="0">
              <a:defRPr sz="2700">
                <a:solidFill>
                  <a:schemeClr val="tx1"/>
                </a:solidFill>
                <a:latin typeface="Arial" charset="0"/>
                <a:ea typeface="ＭＳ Ｐゴシック" pitchFamily="1" charset="-128"/>
              </a:defRPr>
            </a:lvl4pPr>
            <a:lvl5pPr marL="2234017" indent="-248224" eaLnBrk="0" hangingPunct="0">
              <a:defRPr sz="2700">
                <a:solidFill>
                  <a:schemeClr val="tx1"/>
                </a:solidFill>
                <a:latin typeface="Arial" charset="0"/>
                <a:ea typeface="ＭＳ Ｐゴシック" pitchFamily="1" charset="-128"/>
              </a:defRPr>
            </a:lvl5pPr>
            <a:lvl6pPr marL="2730466" indent="-248224" eaLnBrk="0" fontAlgn="base" hangingPunct="0">
              <a:spcBef>
                <a:spcPct val="0"/>
              </a:spcBef>
              <a:spcAft>
                <a:spcPct val="0"/>
              </a:spcAft>
              <a:defRPr sz="2700">
                <a:solidFill>
                  <a:schemeClr val="tx1"/>
                </a:solidFill>
                <a:latin typeface="Arial" charset="0"/>
                <a:ea typeface="ＭＳ Ｐゴシック" pitchFamily="1" charset="-128"/>
              </a:defRPr>
            </a:lvl6pPr>
            <a:lvl7pPr marL="3226913" indent="-248224" eaLnBrk="0" fontAlgn="base" hangingPunct="0">
              <a:spcBef>
                <a:spcPct val="0"/>
              </a:spcBef>
              <a:spcAft>
                <a:spcPct val="0"/>
              </a:spcAft>
              <a:defRPr sz="2700">
                <a:solidFill>
                  <a:schemeClr val="tx1"/>
                </a:solidFill>
                <a:latin typeface="Arial" charset="0"/>
                <a:ea typeface="ＭＳ Ｐゴシック" pitchFamily="1" charset="-128"/>
              </a:defRPr>
            </a:lvl7pPr>
            <a:lvl8pPr marL="3723362" indent="-248224" eaLnBrk="0" fontAlgn="base" hangingPunct="0">
              <a:spcBef>
                <a:spcPct val="0"/>
              </a:spcBef>
              <a:spcAft>
                <a:spcPct val="0"/>
              </a:spcAft>
              <a:defRPr sz="2700">
                <a:solidFill>
                  <a:schemeClr val="tx1"/>
                </a:solidFill>
                <a:latin typeface="Arial" charset="0"/>
                <a:ea typeface="ＭＳ Ｐゴシック" pitchFamily="1" charset="-128"/>
              </a:defRPr>
            </a:lvl8pPr>
            <a:lvl9pPr marL="4219810" indent="-248224" eaLnBrk="0" fontAlgn="base" hangingPunct="0">
              <a:spcBef>
                <a:spcPct val="0"/>
              </a:spcBef>
              <a:spcAft>
                <a:spcPct val="0"/>
              </a:spcAft>
              <a:defRPr sz="2700">
                <a:solidFill>
                  <a:schemeClr val="tx1"/>
                </a:solidFill>
                <a:latin typeface="Arial" charset="0"/>
                <a:ea typeface="ＭＳ Ｐゴシック" pitchFamily="1" charset="-128"/>
              </a:defRPr>
            </a:lvl9pPr>
          </a:lstStyle>
          <a:p>
            <a:pPr eaLnBrk="1" hangingPunct="1"/>
            <a:fld id="{55DD791E-7F4C-4D93-B1A1-BAFB488034EF}" type="slidenum">
              <a:rPr lang="en-US" sz="1200">
                <a:solidFill>
                  <a:prstClr val="black"/>
                </a:solidFill>
                <a:latin typeface="Calibri" pitchFamily="34" charset="0"/>
              </a:rPr>
              <a:pPr eaLnBrk="1" hangingPunct="1"/>
              <a:t>13</a:t>
            </a:fld>
            <a:endParaRPr lang="en-US" sz="1200" dirty="0">
              <a:solidFill>
                <a:prstClr val="black"/>
              </a:solidFill>
              <a:latin typeface="Calibri" pitchFamily="34" charset="0"/>
            </a:endParaRPr>
          </a:p>
        </p:txBody>
      </p:sp>
    </p:spTree>
    <p:extLst>
      <p:ext uri="{BB962C8B-B14F-4D97-AF65-F5344CB8AC3E}">
        <p14:creationId xmlns:p14="http://schemas.microsoft.com/office/powerpoint/2010/main" val="2161304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C-View was </a:t>
            </a:r>
            <a:r>
              <a:rPr lang="en-US" dirty="0" err="1" smtClean="0"/>
              <a:t>Hologic’s</a:t>
            </a:r>
            <a:r>
              <a:rPr lang="en-US" dirty="0" smtClean="0"/>
              <a:t> first version of a synthesized 2D image.  It consists</a:t>
            </a:r>
            <a:r>
              <a:rPr lang="en-US" baseline="0" dirty="0" smtClean="0"/>
              <a:t> of an image of approximately 100 microns resolution, created from </a:t>
            </a:r>
            <a:r>
              <a:rPr lang="en-US" baseline="0" dirty="0" err="1" smtClean="0"/>
              <a:t>tomosynthesis</a:t>
            </a:r>
            <a:r>
              <a:rPr lang="en-US" baseline="0" dirty="0" smtClean="0"/>
              <a:t> images themselves of resolution approximately 100 microns.</a:t>
            </a:r>
          </a:p>
          <a:p>
            <a:r>
              <a:rPr lang="en-US" baseline="0" dirty="0" smtClean="0"/>
              <a:t>Intelligent 2D is </a:t>
            </a:r>
            <a:r>
              <a:rPr lang="en-US" baseline="0" dirty="0" err="1" smtClean="0"/>
              <a:t>Hologic’s</a:t>
            </a:r>
            <a:r>
              <a:rPr lang="en-US" baseline="0" dirty="0" smtClean="0"/>
              <a:t> next generation version  of synthesized 2D imaging.  It is created from a </a:t>
            </a:r>
            <a:r>
              <a:rPr lang="en-US" baseline="0" dirty="0" err="1" smtClean="0"/>
              <a:t>tomosynthesis</a:t>
            </a:r>
            <a:r>
              <a:rPr lang="en-US" baseline="0" dirty="0" smtClean="0"/>
              <a:t> image set of resolution70 microns and results in a synthesized 2D image of resolution 70 microns. </a:t>
            </a:r>
          </a:p>
          <a:p>
            <a:r>
              <a:rPr lang="en-US" baseline="0" dirty="0" smtClean="0"/>
              <a:t>Both versions of synthesized 2D images serve the same purpose – to replace the 2D FFDM image in a screening examination and both reduce radiation exposure by the elimination of the FFDM image.</a:t>
            </a:r>
          </a:p>
          <a:p>
            <a:r>
              <a:rPr lang="en-US" baseline="0" dirty="0" smtClean="0"/>
              <a:t>Both have the same indications for use.</a:t>
            </a:r>
          </a:p>
          <a:p>
            <a:endParaRPr lang="en-US" baseline="0" dirty="0" smtClean="0"/>
          </a:p>
          <a:p>
            <a:r>
              <a:rPr lang="en-US" b="1" baseline="0" dirty="0" smtClean="0"/>
              <a:t>Left click x 7</a:t>
            </a:r>
            <a:endParaRPr lang="en-US" b="1" dirty="0"/>
          </a:p>
        </p:txBody>
      </p:sp>
      <p:sp>
        <p:nvSpPr>
          <p:cNvPr id="4" name="Slide Number Placeholder 3"/>
          <p:cNvSpPr>
            <a:spLocks noGrp="1"/>
          </p:cNvSpPr>
          <p:nvPr>
            <p:ph type="sldNum" sz="quarter" idx="10"/>
          </p:nvPr>
        </p:nvSpPr>
        <p:spPr/>
        <p:txBody>
          <a:bodyPr/>
          <a:lstStyle/>
          <a:p>
            <a:fld id="{F5FEE701-7C39-3043-BF5D-A68266E531D1}"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034703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Intelligent 2D image is clearly marked on the image, to distinguish it from a 2D FFDM image.</a:t>
            </a:r>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15</a:t>
            </a:fld>
            <a:endParaRPr lang="en-US"/>
          </a:p>
        </p:txBody>
      </p:sp>
    </p:spTree>
    <p:extLst>
      <p:ext uri="{BB962C8B-B14F-4D97-AF65-F5344CB8AC3E}">
        <p14:creationId xmlns:p14="http://schemas.microsoft.com/office/powerpoint/2010/main" val="442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Clarity HD is Hologic’s High Resolution imaging.</a:t>
            </a:r>
          </a:p>
          <a:p>
            <a:r>
              <a:rPr lang="en-US" dirty="0" smtClean="0"/>
              <a:t>It is a new detector that acquires the tomo scan with 70 micron pixels</a:t>
            </a:r>
            <a:r>
              <a:rPr lang="en-US" baseline="0" dirty="0" smtClean="0"/>
              <a:t> and then displays the reconstructed images in 70 micron.</a:t>
            </a:r>
          </a:p>
          <a:p>
            <a:r>
              <a:rPr lang="en-US" baseline="0" dirty="0" smtClean="0"/>
              <a:t>The same reconstruction software as the previous generation standard resolution is utilized.</a:t>
            </a:r>
          </a:p>
          <a:p>
            <a:r>
              <a:rPr lang="en-US" baseline="0" dirty="0" smtClean="0"/>
              <a:t>And it uses the Filtered back projection with iterative contrast adjustment.</a:t>
            </a:r>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16</a:t>
            </a:fld>
            <a:endParaRPr lang="en-US"/>
          </a:p>
        </p:txBody>
      </p:sp>
    </p:spTree>
    <p:extLst>
      <p:ext uri="{BB962C8B-B14F-4D97-AF65-F5344CB8AC3E}">
        <p14:creationId xmlns:p14="http://schemas.microsoft.com/office/powerpoint/2010/main" val="3451974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comparison chart will help you understand the differences between the two technologies.</a:t>
            </a:r>
          </a:p>
          <a:p>
            <a:r>
              <a:rPr lang="en-US" dirty="0" smtClean="0"/>
              <a:t>Pixels sizes have changed and</a:t>
            </a:r>
            <a:r>
              <a:rPr lang="en-US" baseline="0" dirty="0" smtClean="0"/>
              <a:t> it is no longer necessary to bin pixels.</a:t>
            </a:r>
          </a:p>
          <a:p>
            <a:r>
              <a:rPr lang="en-US" baseline="0" dirty="0" smtClean="0"/>
              <a:t>But several areas remain the same:</a:t>
            </a:r>
          </a:p>
          <a:p>
            <a:pPr marL="176405" indent="-176405">
              <a:buFont typeface="Arial" panose="020B0604020202020204" pitchFamily="34" charset="0"/>
              <a:buChar char="•"/>
            </a:pPr>
            <a:r>
              <a:rPr lang="en-US" baseline="0" dirty="0" smtClean="0"/>
              <a:t>15 degree scan angle</a:t>
            </a:r>
          </a:p>
          <a:p>
            <a:pPr marL="176405" indent="-176405">
              <a:buFont typeface="Arial" panose="020B0604020202020204" pitchFamily="34" charset="0"/>
              <a:buChar char="•"/>
            </a:pPr>
            <a:r>
              <a:rPr lang="en-US" baseline="0" dirty="0" smtClean="0"/>
              <a:t>Speed of acquisition</a:t>
            </a:r>
          </a:p>
          <a:p>
            <a:pPr marL="176405" indent="-176405">
              <a:buFont typeface="Arial" panose="020B0604020202020204" pitchFamily="34" charset="0"/>
              <a:buChar char="•"/>
            </a:pPr>
            <a:r>
              <a:rPr lang="en-US" baseline="0" dirty="0" smtClean="0"/>
              <a:t>Reconstruction time</a:t>
            </a:r>
          </a:p>
          <a:p>
            <a:pPr marL="176405" indent="-176405">
              <a:buFont typeface="Arial" panose="020B0604020202020204" pitchFamily="34" charset="0"/>
              <a:buChar char="•"/>
            </a:pPr>
            <a:r>
              <a:rPr lang="en-US" baseline="0" dirty="0" smtClean="0"/>
              <a:t>Both have the ability to create a synthesized 2D image</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17</a:t>
            </a:fld>
            <a:endParaRPr lang="en-US"/>
          </a:p>
        </p:txBody>
      </p:sp>
    </p:spTree>
    <p:extLst>
      <p:ext uri="{BB962C8B-B14F-4D97-AF65-F5344CB8AC3E}">
        <p14:creationId xmlns:p14="http://schemas.microsoft.com/office/powerpoint/2010/main" val="1893683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826">
              <a:lnSpc>
                <a:spcPct val="90000"/>
              </a:lnSpc>
              <a:spcBef>
                <a:spcPts val="1029"/>
              </a:spcBef>
              <a:buClr>
                <a:srgbClr val="FFC000"/>
              </a:buClr>
              <a:defRPr/>
            </a:pPr>
            <a:r>
              <a:rPr lang="en-US" sz="1500" dirty="0">
                <a:solidFill>
                  <a:prstClr val="white"/>
                </a:solidFill>
              </a:rPr>
              <a:t>Let’s review a few more details:</a:t>
            </a:r>
          </a:p>
          <a:p>
            <a:pPr defTabSz="940826">
              <a:lnSpc>
                <a:spcPct val="90000"/>
              </a:lnSpc>
              <a:spcBef>
                <a:spcPts val="1029"/>
              </a:spcBef>
              <a:buClr>
                <a:srgbClr val="FFC000"/>
              </a:buClr>
              <a:defRPr/>
            </a:pPr>
            <a:endParaRPr lang="en-US" sz="1500" dirty="0">
              <a:solidFill>
                <a:prstClr val="white"/>
              </a:solidFill>
            </a:endParaRPr>
          </a:p>
          <a:p>
            <a:pPr defTabSz="940826">
              <a:lnSpc>
                <a:spcPct val="90000"/>
              </a:lnSpc>
              <a:spcBef>
                <a:spcPts val="1029"/>
              </a:spcBef>
              <a:buClr>
                <a:srgbClr val="FFC000"/>
              </a:buClr>
              <a:defRPr/>
            </a:pPr>
            <a:r>
              <a:rPr lang="en-US" sz="1500" dirty="0">
                <a:solidFill>
                  <a:prstClr val="white"/>
                </a:solidFill>
              </a:rPr>
              <a:t>Intelligent2D = 70 microns, same as 2D – 2D FFDM images are acquired with a 70 micron pixel</a:t>
            </a:r>
          </a:p>
          <a:p>
            <a:pPr marL="705620" lvl="1" indent="-235207" defTabSz="940826">
              <a:lnSpc>
                <a:spcPct val="90000"/>
              </a:lnSpc>
              <a:spcBef>
                <a:spcPts val="514"/>
              </a:spcBef>
              <a:buClr>
                <a:srgbClr val="FFC000"/>
              </a:buClr>
              <a:buFont typeface="Arial" panose="020B0604020202020204" pitchFamily="34" charset="0"/>
              <a:buChar char="•"/>
              <a:defRPr/>
            </a:pPr>
            <a:r>
              <a:rPr lang="en-US" sz="1300" dirty="0">
                <a:solidFill>
                  <a:prstClr val="white"/>
                </a:solidFill>
              </a:rPr>
              <a:t>Standard resolution C-View ~ 100 microns</a:t>
            </a:r>
          </a:p>
          <a:p>
            <a:pPr marL="705620" lvl="1" indent="-235207" defTabSz="940826">
              <a:lnSpc>
                <a:spcPct val="90000"/>
              </a:lnSpc>
              <a:spcBef>
                <a:spcPts val="514"/>
              </a:spcBef>
              <a:buClr>
                <a:srgbClr val="FFC000"/>
              </a:buClr>
              <a:buFont typeface="Arial" panose="020B0604020202020204" pitchFamily="34" charset="0"/>
              <a:buChar char="•"/>
              <a:defRPr/>
            </a:pPr>
            <a:endParaRPr lang="en-US" sz="1300" dirty="0">
              <a:solidFill>
                <a:prstClr val="white"/>
              </a:solidFill>
            </a:endParaRPr>
          </a:p>
          <a:p>
            <a:pPr defTabSz="940826">
              <a:lnSpc>
                <a:spcPct val="90000"/>
              </a:lnSpc>
              <a:spcBef>
                <a:spcPts val="514"/>
              </a:spcBef>
              <a:buClr>
                <a:srgbClr val="FFC000"/>
              </a:buClr>
              <a:defRPr/>
            </a:pPr>
            <a:r>
              <a:rPr lang="en-US" sz="1500" dirty="0">
                <a:solidFill>
                  <a:prstClr val="white"/>
                </a:solidFill>
              </a:rPr>
              <a:t>Clarity HD algorithm improved over C-View</a:t>
            </a:r>
          </a:p>
          <a:p>
            <a:pPr marL="705620" lvl="1" indent="-235207" defTabSz="940826">
              <a:lnSpc>
                <a:spcPct val="90000"/>
              </a:lnSpc>
              <a:spcBef>
                <a:spcPts val="514"/>
              </a:spcBef>
              <a:buClr>
                <a:srgbClr val="FFC000"/>
              </a:buClr>
              <a:buFont typeface="Arial" panose="020B0604020202020204" pitchFamily="34" charset="0"/>
              <a:buChar char="•"/>
              <a:defRPr/>
            </a:pPr>
            <a:r>
              <a:rPr lang="en-US" sz="1300" dirty="0">
                <a:solidFill>
                  <a:prstClr val="white"/>
                </a:solidFill>
              </a:rPr>
              <a:t>Starts with higher resolution tomo slices</a:t>
            </a:r>
          </a:p>
          <a:p>
            <a:pPr marL="705620" lvl="1" indent="-235207" defTabSz="940826">
              <a:lnSpc>
                <a:spcPct val="90000"/>
              </a:lnSpc>
              <a:spcBef>
                <a:spcPts val="514"/>
              </a:spcBef>
              <a:buClr>
                <a:srgbClr val="FFC000"/>
              </a:buClr>
              <a:buFont typeface="Arial" panose="020B0604020202020204" pitchFamily="34" charset="0"/>
              <a:buChar char="•"/>
              <a:defRPr/>
            </a:pPr>
            <a:r>
              <a:rPr lang="en-US" sz="1300" dirty="0" err="1">
                <a:solidFill>
                  <a:prstClr val="white"/>
                </a:solidFill>
              </a:rPr>
              <a:t>Microcalcification</a:t>
            </a:r>
            <a:r>
              <a:rPr lang="en-US" sz="1300" dirty="0">
                <a:solidFill>
                  <a:prstClr val="white"/>
                </a:solidFill>
              </a:rPr>
              <a:t> visibility improved.  True positives.  False positives.</a:t>
            </a:r>
          </a:p>
          <a:p>
            <a:pPr marL="705620" lvl="1" indent="-235207" defTabSz="940826">
              <a:lnSpc>
                <a:spcPct val="90000"/>
              </a:lnSpc>
              <a:spcBef>
                <a:spcPts val="514"/>
              </a:spcBef>
              <a:buClr>
                <a:srgbClr val="FFC000"/>
              </a:buClr>
              <a:buFont typeface="Arial" panose="020B0604020202020204" pitchFamily="34" charset="0"/>
              <a:buChar char="•"/>
              <a:defRPr/>
            </a:pPr>
            <a:r>
              <a:rPr lang="en-US" sz="1300" dirty="0">
                <a:solidFill>
                  <a:prstClr val="white"/>
                </a:solidFill>
              </a:rPr>
              <a:t>Other </a:t>
            </a:r>
            <a:r>
              <a:rPr lang="en-US" sz="1300" dirty="0" smtClean="0">
                <a:solidFill>
                  <a:prstClr val="white"/>
                </a:solidFill>
              </a:rPr>
              <a:t>changes </a:t>
            </a:r>
            <a:r>
              <a:rPr lang="en-US" sz="1300" dirty="0">
                <a:solidFill>
                  <a:prstClr val="white"/>
                </a:solidFill>
              </a:rPr>
              <a:t>made in addition to the resolution improvement</a:t>
            </a:r>
          </a:p>
          <a:p>
            <a:pPr marL="1176033" lvl="2" indent="-235207" defTabSz="940826">
              <a:lnSpc>
                <a:spcPct val="90000"/>
              </a:lnSpc>
              <a:spcBef>
                <a:spcPts val="514"/>
              </a:spcBef>
              <a:buClr>
                <a:srgbClr val="FFC000"/>
              </a:buClr>
              <a:buFont typeface="Arial" panose="020B0604020202020204" pitchFamily="34" charset="0"/>
              <a:buChar char="•"/>
              <a:defRPr/>
            </a:pPr>
            <a:r>
              <a:rPr lang="en-US" sz="1100" dirty="0">
                <a:solidFill>
                  <a:prstClr val="white"/>
                </a:solidFill>
              </a:rPr>
              <a:t>More natural look like 2D</a:t>
            </a:r>
          </a:p>
          <a:p>
            <a:pPr marL="1176033" lvl="2" indent="-235207" defTabSz="940826">
              <a:lnSpc>
                <a:spcPct val="90000"/>
              </a:lnSpc>
              <a:spcBef>
                <a:spcPts val="514"/>
              </a:spcBef>
              <a:buClr>
                <a:srgbClr val="FFC000"/>
              </a:buClr>
              <a:buFont typeface="Arial" panose="020B0604020202020204" pitchFamily="34" charset="0"/>
              <a:buChar char="•"/>
              <a:defRPr/>
            </a:pPr>
            <a:r>
              <a:rPr lang="en-US" sz="1100" dirty="0">
                <a:solidFill>
                  <a:prstClr val="white"/>
                </a:solidFill>
              </a:rPr>
              <a:t>Skin line</a:t>
            </a:r>
          </a:p>
          <a:p>
            <a:pPr marL="1176033" lvl="2" indent="-235207" defTabSz="940826">
              <a:lnSpc>
                <a:spcPct val="90000"/>
              </a:lnSpc>
              <a:spcBef>
                <a:spcPts val="514"/>
              </a:spcBef>
              <a:buClr>
                <a:srgbClr val="FFC000"/>
              </a:buClr>
              <a:buFont typeface="Arial" panose="020B0604020202020204" pitchFamily="34" charset="0"/>
              <a:buChar char="•"/>
              <a:defRPr/>
            </a:pPr>
            <a:r>
              <a:rPr lang="en-US" sz="1100" dirty="0" smtClean="0">
                <a:solidFill>
                  <a:prstClr val="white"/>
                </a:solidFill>
              </a:rPr>
              <a:t>De-metal</a:t>
            </a:r>
            <a:endParaRPr lang="en-US" sz="1100" dirty="0">
              <a:solidFill>
                <a:prstClr val="white"/>
              </a:solidFill>
            </a:endParaRPr>
          </a:p>
          <a:p>
            <a:pPr marL="705620" lvl="1" indent="-235207" defTabSz="940826">
              <a:lnSpc>
                <a:spcPct val="90000"/>
              </a:lnSpc>
              <a:spcBef>
                <a:spcPts val="514"/>
              </a:spcBef>
              <a:buClr>
                <a:srgbClr val="FFC000"/>
              </a:buClr>
              <a:buFont typeface="Arial" panose="020B0604020202020204" pitchFamily="34" charset="0"/>
              <a:buChar char="•"/>
              <a:defRPr/>
            </a:pPr>
            <a:r>
              <a:rPr lang="en-US" sz="1300" dirty="0">
                <a:solidFill>
                  <a:prstClr val="white"/>
                </a:solidFill>
              </a:rPr>
              <a:t>Identification and enhancement of suspicious features to highlight </a:t>
            </a:r>
            <a:br>
              <a:rPr lang="en-US" sz="1300" dirty="0">
                <a:solidFill>
                  <a:prstClr val="white"/>
                </a:solidFill>
              </a:rPr>
            </a:br>
            <a:r>
              <a:rPr lang="en-US" sz="1300" dirty="0">
                <a:solidFill>
                  <a:prstClr val="white"/>
                </a:solidFill>
              </a:rPr>
              <a:t>in the synthesized image</a:t>
            </a:r>
          </a:p>
          <a:p>
            <a:pPr marL="1176033" lvl="2" indent="-235207" defTabSz="940826">
              <a:lnSpc>
                <a:spcPct val="90000"/>
              </a:lnSpc>
              <a:spcBef>
                <a:spcPts val="514"/>
              </a:spcBef>
              <a:buClr>
                <a:srgbClr val="FFC000"/>
              </a:buClr>
              <a:buFont typeface="Arial" panose="020B0604020202020204" pitchFamily="34" charset="0"/>
              <a:buChar char="•"/>
              <a:defRPr/>
            </a:pPr>
            <a:r>
              <a:rPr lang="en-US" sz="1100" dirty="0">
                <a:solidFill>
                  <a:prstClr val="white"/>
                </a:solidFill>
              </a:rPr>
              <a:t>Machine learning/artificial intelligence ‘under the hood’</a:t>
            </a:r>
          </a:p>
          <a:p>
            <a:pPr marL="1176033" lvl="2" indent="-235207" defTabSz="940826">
              <a:lnSpc>
                <a:spcPct val="90000"/>
              </a:lnSpc>
              <a:spcBef>
                <a:spcPts val="514"/>
              </a:spcBef>
              <a:buClr>
                <a:srgbClr val="FFC000"/>
              </a:buClr>
              <a:buFont typeface="Arial" panose="020B0604020202020204" pitchFamily="34" charset="0"/>
              <a:buChar char="•"/>
              <a:defRPr/>
            </a:pPr>
            <a:r>
              <a:rPr lang="en-US" sz="1100" dirty="0">
                <a:solidFill>
                  <a:prstClr val="white"/>
                </a:solidFill>
              </a:rPr>
              <a:t>Relies on Hologic’s extensive knowledge of CAD-like algorithms, and database </a:t>
            </a:r>
            <a:br>
              <a:rPr lang="en-US" sz="1100" dirty="0">
                <a:solidFill>
                  <a:prstClr val="white"/>
                </a:solidFill>
              </a:rPr>
            </a:br>
            <a:r>
              <a:rPr lang="en-US" sz="1100" dirty="0">
                <a:solidFill>
                  <a:prstClr val="white"/>
                </a:solidFill>
              </a:rPr>
              <a:t>to test</a:t>
            </a:r>
          </a:p>
          <a:p>
            <a:pPr marL="1176033" lvl="2" indent="-235207" defTabSz="940826">
              <a:lnSpc>
                <a:spcPct val="90000"/>
              </a:lnSpc>
              <a:spcBef>
                <a:spcPts val="514"/>
              </a:spcBef>
              <a:buClr>
                <a:srgbClr val="FFC000"/>
              </a:buClr>
              <a:buFont typeface="Arial" panose="020B0604020202020204" pitchFamily="34" charset="0"/>
              <a:buChar char="•"/>
              <a:defRPr/>
            </a:pPr>
            <a:r>
              <a:rPr lang="en-US" sz="1100" dirty="0">
                <a:solidFill>
                  <a:prstClr val="white"/>
                </a:solidFill>
              </a:rPr>
              <a:t>Used in our </a:t>
            </a:r>
            <a:r>
              <a:rPr lang="en-US" sz="1100" dirty="0" err="1">
                <a:solidFill>
                  <a:prstClr val="white"/>
                </a:solidFill>
              </a:rPr>
              <a:t>SmartMapping</a:t>
            </a:r>
            <a:r>
              <a:rPr lang="en-US" sz="1100" dirty="0">
                <a:solidFill>
                  <a:prstClr val="white"/>
                </a:solidFill>
              </a:rPr>
              <a:t> feature</a:t>
            </a:r>
          </a:p>
          <a:p>
            <a:pPr marL="1176033" lvl="2" indent="-235207" defTabSz="940826">
              <a:lnSpc>
                <a:spcPct val="90000"/>
              </a:lnSpc>
              <a:spcBef>
                <a:spcPts val="514"/>
              </a:spcBef>
              <a:buClr>
                <a:srgbClr val="FFC000"/>
              </a:buClr>
              <a:buFont typeface="Arial" panose="020B0604020202020204" pitchFamily="34" charset="0"/>
              <a:buChar char="•"/>
              <a:defRPr/>
            </a:pPr>
            <a:endParaRPr lang="en-US" sz="1100" dirty="0">
              <a:solidFill>
                <a:prstClr val="white"/>
              </a:solidFill>
            </a:endParaRPr>
          </a:p>
        </p:txBody>
      </p:sp>
      <p:sp>
        <p:nvSpPr>
          <p:cNvPr id="4" name="Slide Number Placeholder 3"/>
          <p:cNvSpPr>
            <a:spLocks noGrp="1"/>
          </p:cNvSpPr>
          <p:nvPr>
            <p:ph type="sldNum" sz="quarter" idx="10"/>
          </p:nvPr>
        </p:nvSpPr>
        <p:spPr/>
        <p:txBody>
          <a:bodyPr/>
          <a:lstStyle/>
          <a:p>
            <a:fld id="{868A93F5-2151-8143-AA86-F6DF43E1E943}" type="slidenum">
              <a:rPr lang="en-US" smtClean="0"/>
              <a:t>18</a:t>
            </a:fld>
            <a:endParaRPr lang="en-US"/>
          </a:p>
        </p:txBody>
      </p:sp>
    </p:spTree>
    <p:extLst>
      <p:ext uri="{BB962C8B-B14F-4D97-AF65-F5344CB8AC3E}">
        <p14:creationId xmlns:p14="http://schemas.microsoft.com/office/powerpoint/2010/main" val="944030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 current white paper that explains </a:t>
            </a:r>
            <a:r>
              <a:rPr lang="en-US" dirty="0" smtClean="0"/>
              <a:t>the physics of a breast tomosynthesis system and discusses the parameters that Hologic considered in designing the Dimensions platform.  </a:t>
            </a:r>
          </a:p>
          <a:p>
            <a:r>
              <a:rPr lang="en-US" dirty="0" smtClean="0"/>
              <a:t>It is written by Dr.</a:t>
            </a:r>
            <a:r>
              <a:rPr lang="en-US" baseline="0" dirty="0" smtClean="0"/>
              <a:t> Andrew Smith, vice president, Image research, breast health for Hologic.</a:t>
            </a:r>
            <a:endParaRPr lang="en-US" dirty="0" smtClean="0"/>
          </a:p>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19</a:t>
            </a:fld>
            <a:endParaRPr lang="en-US"/>
          </a:p>
        </p:txBody>
      </p:sp>
    </p:spTree>
    <p:extLst>
      <p:ext uri="{BB962C8B-B14F-4D97-AF65-F5344CB8AC3E}">
        <p14:creationId xmlns:p14="http://schemas.microsoft.com/office/powerpoint/2010/main" val="1714801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56">
              <a:defRPr/>
            </a:pPr>
            <a:r>
              <a:rPr lang="en-US" baseline="0" dirty="0" smtClean="0"/>
              <a:t>The agenda is as shown.  We will briefly review the importance of digital breast tomosynthesis, the motivation for providing synthesized 2D imaging, and discuss the technical differences between C-View images and Intelligent 2D images.  After that, we will show image examples of both versions of synthesized 2D images to illustrate their similarities and  differences.</a:t>
            </a:r>
          </a:p>
          <a:p>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57540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Linear grid</a:t>
            </a:r>
          </a:p>
          <a:p>
            <a:pPr marL="176405" indent="-176405">
              <a:buFont typeface="Arial" panose="020B0604020202020204" pitchFamily="34" charset="0"/>
              <a:buChar char="•"/>
            </a:pPr>
            <a:r>
              <a:rPr lang="en-US" b="0" dirty="0" smtClean="0"/>
              <a:t>Improve overall system reliability.</a:t>
            </a:r>
          </a:p>
          <a:p>
            <a:pPr marL="176405" indent="-176405">
              <a:buFont typeface="Arial" panose="020B0604020202020204" pitchFamily="34" charset="0"/>
              <a:buChar char="•"/>
            </a:pPr>
            <a:r>
              <a:rPr lang="en-US" b="0" dirty="0" smtClean="0"/>
              <a:t>Technology advances and the quality advances, post-processing can do a lot!</a:t>
            </a:r>
          </a:p>
          <a:p>
            <a:pPr marL="176405" indent="-176405">
              <a:buFont typeface="Arial" panose="020B0604020202020204" pitchFamily="34" charset="0"/>
              <a:buChar char="•"/>
            </a:pPr>
            <a:r>
              <a:rPr lang="en-US" b="0" dirty="0" smtClean="0"/>
              <a:t>Today the grid is only used for 2D imaging. We’re at the start of the 3D imaging standards now.</a:t>
            </a:r>
          </a:p>
          <a:p>
            <a:pPr marL="176405" indent="-176405">
              <a:buFont typeface="Arial" panose="020B0604020202020204" pitchFamily="34" charset="0"/>
              <a:buChar char="•"/>
            </a:pPr>
            <a:r>
              <a:rPr lang="en-US" b="0" dirty="0" smtClean="0"/>
              <a:t>A linear grid can provide equivalent quality and is designed to have equivalent or non-inferior reliability</a:t>
            </a:r>
            <a:endParaRPr lang="en-US" b="1" dirty="0" smtClean="0"/>
          </a:p>
          <a:p>
            <a:endParaRPr lang="en-US" b="1" dirty="0" smtClean="0"/>
          </a:p>
          <a:p>
            <a:r>
              <a:rPr lang="en-US" b="1" dirty="0" smtClean="0"/>
              <a:t>Gantry</a:t>
            </a:r>
          </a:p>
          <a:p>
            <a:pPr marL="176405" indent="-176405">
              <a:buFont typeface="Arial" panose="020B0604020202020204" pitchFamily="34" charset="0"/>
              <a:buChar char="•"/>
            </a:pPr>
            <a:r>
              <a:rPr lang="en-US" dirty="0" smtClean="0"/>
              <a:t>Side buttons</a:t>
            </a:r>
          </a:p>
          <a:p>
            <a:pPr marL="176405" indent="-176405">
              <a:buFont typeface="Arial" panose="020B0604020202020204" pitchFamily="34" charset="0"/>
              <a:buChar char="•"/>
            </a:pPr>
            <a:r>
              <a:rPr lang="en-US" dirty="0" smtClean="0"/>
              <a:t>The buttons provide an easy access for everyone (Short/tall) at the gantry side.</a:t>
            </a:r>
          </a:p>
          <a:p>
            <a:pPr marL="176405" indent="-176405">
              <a:buFont typeface="Arial" panose="020B0604020202020204" pitchFamily="34" charset="0"/>
              <a:buChar char="•"/>
            </a:pPr>
            <a:r>
              <a:rPr lang="en-US" dirty="0" smtClean="0"/>
              <a:t>Same functions as we know from the buttons on the C-arm side to control the C-arm (does not include paddle controls).</a:t>
            </a:r>
          </a:p>
          <a:p>
            <a:pPr marL="176405" indent="-176405">
              <a:buFont typeface="Arial" panose="020B0604020202020204" pitchFamily="34" charset="0"/>
              <a:buChar char="•"/>
            </a:pPr>
            <a:r>
              <a:rPr lang="en-US" dirty="0" smtClean="0"/>
              <a:t>Biggest ergonomic improvement.</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20</a:t>
            </a:fld>
            <a:endParaRPr lang="en-US"/>
          </a:p>
        </p:txBody>
      </p:sp>
    </p:spTree>
    <p:extLst>
      <p:ext uri="{BB962C8B-B14F-4D97-AF65-F5344CB8AC3E}">
        <p14:creationId xmlns:p14="http://schemas.microsoft.com/office/powerpoint/2010/main" val="2786864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b="1" dirty="0">
                <a:latin typeface="Calibri" panose="020F0502020204030204" pitchFamily="34" charset="0"/>
                <a:ea typeface="Calibri" panose="020F0502020204030204" pitchFamily="34" charset="0"/>
                <a:cs typeface="Times New Roman" panose="02020603050405020304" pitchFamily="18" charset="0"/>
              </a:rPr>
              <a:t>Clarity HD </a:t>
            </a:r>
            <a:r>
              <a:rPr lang="en-US" b="1" dirty="0" smtClean="0">
                <a:latin typeface="Calibri" panose="020F0502020204030204" pitchFamily="34" charset="0"/>
                <a:ea typeface="Calibri" panose="020F0502020204030204" pitchFamily="34" charset="0"/>
                <a:cs typeface="Times New Roman" panose="02020603050405020304" pitchFamily="18" charset="0"/>
              </a:rPr>
              <a:t>– on the Selenia Dimensions Mammography system</a:t>
            </a:r>
          </a:p>
          <a:p>
            <a:pPr>
              <a:lnSpc>
                <a:spcPct val="107000"/>
              </a:lnSpc>
              <a:spcAft>
                <a:spcPts val="846"/>
              </a:spcAft>
            </a:pPr>
            <a:r>
              <a:rPr lang="en-US" b="1" dirty="0" smtClean="0">
                <a:latin typeface="Calibri" panose="020F0502020204030204" pitchFamily="34" charset="0"/>
                <a:ea typeface="Calibri" panose="020F0502020204030204" pitchFamily="34" charset="0"/>
                <a:cs typeface="Times New Roman" panose="02020603050405020304" pitchFamily="18" charset="0"/>
              </a:rPr>
              <a:t>Requires:</a:t>
            </a:r>
            <a:r>
              <a:rPr lang="en-US" b="1" baseline="0" dirty="0" smtClean="0">
                <a:latin typeface="Calibri" panose="020F0502020204030204" pitchFamily="34" charset="0"/>
                <a:ea typeface="Calibri" panose="020F0502020204030204" pitchFamily="34" charset="0"/>
                <a:cs typeface="Times New Roman" panose="02020603050405020304" pitchFamily="18" charset="0"/>
              </a:rPr>
              <a:t>  New detector - New linear grid - New computer</a:t>
            </a:r>
          </a:p>
          <a:p>
            <a:pPr>
              <a:lnSpc>
                <a:spcPct val="107000"/>
              </a:lnSpc>
              <a:spcAft>
                <a:spcPts val="846"/>
              </a:spcAft>
            </a:pPr>
            <a:r>
              <a:rPr lang="en-US" b="1" baseline="0" dirty="0" smtClean="0">
                <a:latin typeface="Calibri" panose="020F0502020204030204" pitchFamily="34" charset="0"/>
                <a:ea typeface="Calibri" panose="020F0502020204030204" pitchFamily="34" charset="0"/>
                <a:cs typeface="Times New Roman" panose="02020603050405020304" pitchFamily="18" charset="0"/>
              </a:rPr>
              <a:t>The software is upgraded as well</a:t>
            </a:r>
          </a:p>
          <a:p>
            <a:pPr>
              <a:lnSpc>
                <a:spcPct val="107000"/>
              </a:lnSpc>
              <a:spcAft>
                <a:spcPts val="846"/>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dirty="0">
                <a:latin typeface="Calibri" panose="020F0502020204030204" pitchFamily="34" charset="0"/>
                <a:ea typeface="Calibri" panose="020F0502020204030204" pitchFamily="34" charset="0"/>
                <a:cs typeface="Times New Roman" panose="02020603050405020304" pitchFamily="18" charset="0"/>
              </a:rPr>
              <a:t>New, improved tomosynthesis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5290" lvl="1" indent="-302035">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Superior resolution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5290" lvl="1" indent="-302035">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Matches resolution of FFDM</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62441" indent="-362441">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Utilizes the 70 micron pixel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5290" lvl="1" indent="-302035">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Tomo scan acquired in 70 micron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5290" lvl="1" indent="-302035">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Raw projection data maintains high resolution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5290" lvl="1" indent="-302035">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A higher resolution is increased in the primary tomo images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62441" indent="-362441">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Scan time, &lt;4 seconds, is still maintained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62441" indent="-362441">
              <a:lnSpc>
                <a:spcPct val="107000"/>
              </a:lnSpc>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Major improvement is seen in the Intelligent 2D images (synthesized)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5290" lvl="1" indent="-302035">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Synthesized images ‘look’ more like FFDM</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5290" lvl="1" indent="-302035">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Reduction in noise, contrast appearance of C-View image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5290" lvl="1" indent="-302035">
              <a:lnSpc>
                <a:spcPct val="107000"/>
              </a:lnSpc>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Images are 70 micron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5290" lvl="1" indent="-302035">
              <a:lnSpc>
                <a:spcPct val="107000"/>
              </a:lnSpc>
              <a:spcAft>
                <a:spcPts val="846"/>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Visibility of calcifications improved</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89053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8A93F5-2151-8143-AA86-F6DF43E1E943}" type="slidenum">
              <a:rPr lang="en-US" smtClean="0"/>
              <a:t>22</a:t>
            </a:fld>
            <a:endParaRPr lang="en-US"/>
          </a:p>
        </p:txBody>
      </p:sp>
    </p:spTree>
    <p:extLst>
      <p:ext uri="{BB962C8B-B14F-4D97-AF65-F5344CB8AC3E}">
        <p14:creationId xmlns:p14="http://schemas.microsoft.com/office/powerpoint/2010/main" val="2438749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approved version of</a:t>
            </a:r>
            <a:r>
              <a:rPr lang="en-US" baseline="0" dirty="0" smtClean="0"/>
              <a:t> </a:t>
            </a:r>
            <a:r>
              <a:rPr lang="en-US" baseline="0" dirty="0" err="1" smtClean="0"/>
              <a:t>Hologic’s</a:t>
            </a:r>
            <a:r>
              <a:rPr lang="en-US" baseline="0" dirty="0" smtClean="0"/>
              <a:t> synthesized 2D image, known as C-View, is generated at approximately 100 microns. This resolution is lower than </a:t>
            </a:r>
            <a:r>
              <a:rPr lang="en-US" baseline="0" dirty="0" err="1" smtClean="0"/>
              <a:t>Hologic’s</a:t>
            </a:r>
            <a:r>
              <a:rPr lang="en-US" baseline="0" dirty="0" smtClean="0"/>
              <a:t> 70-micron FFDM images. The Intelligent 2D image has a higher resolution of 70µ which is equivalent to the conventional FFDM images. </a:t>
            </a:r>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pPr/>
              <a:t>23</a:t>
            </a:fld>
            <a:endParaRPr lang="en-US" dirty="0"/>
          </a:p>
        </p:txBody>
      </p:sp>
    </p:spTree>
    <p:extLst>
      <p:ext uri="{BB962C8B-B14F-4D97-AF65-F5344CB8AC3E}">
        <p14:creationId xmlns:p14="http://schemas.microsoft.com/office/powerpoint/2010/main" val="780816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shows synthesized 2D images acquired using a contrast-detail phantom. On the left shows the zoomed version of the C-View image and on the right shows the same region on Intelligent 2D image. The outline of the small dots is much better appreciated on Intelligent 2D image due to enhanced resolution of the image. </a:t>
            </a:r>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pPr/>
              <a:t>24</a:t>
            </a:fld>
            <a:endParaRPr lang="en-US" dirty="0"/>
          </a:p>
        </p:txBody>
      </p:sp>
    </p:spTree>
    <p:extLst>
      <p:ext uri="{BB962C8B-B14F-4D97-AF65-F5344CB8AC3E}">
        <p14:creationId xmlns:p14="http://schemas.microsoft.com/office/powerpoint/2010/main" val="2348109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resolution of Intelligent 2D enables better visualization of small structures such as the morphology of calcifications. This slide shows a cluster of tiny calcifications on C-View (on the left) and Intelligent 2D (on the right).  They are shown magnified on the following slide.</a:t>
            </a:r>
          </a:p>
        </p:txBody>
      </p:sp>
      <p:sp>
        <p:nvSpPr>
          <p:cNvPr id="4" name="Slide Number Placeholder 3"/>
          <p:cNvSpPr>
            <a:spLocks noGrp="1"/>
          </p:cNvSpPr>
          <p:nvPr>
            <p:ph type="sldNum" sz="quarter" idx="10"/>
          </p:nvPr>
        </p:nvSpPr>
        <p:spPr/>
        <p:txBody>
          <a:bodyPr/>
          <a:lstStyle/>
          <a:p>
            <a:fld id="{F5FEE701-7C39-3043-BF5D-A68266E531D1}" type="slidenum">
              <a:rPr lang="en-US" smtClean="0"/>
              <a:pPr/>
              <a:t>25</a:t>
            </a:fld>
            <a:endParaRPr lang="en-US" dirty="0"/>
          </a:p>
        </p:txBody>
      </p:sp>
    </p:spTree>
    <p:extLst>
      <p:ext uri="{BB962C8B-B14F-4D97-AF65-F5344CB8AC3E}">
        <p14:creationId xmlns:p14="http://schemas.microsoft.com/office/powerpoint/2010/main" val="1045040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a cluster of calcifications in a zoomed version of region of interest. Once again, C-View is displayed on the left and Intelligent-2D on the right. Intelligent 2D being a relatively higher resolution image, the shape of calcifications is better appreciated in this image. Certain types of faint amorphous clusters which were challenged by resolution of C-View are expected to be visualized better with Intelligent-2D image. </a:t>
            </a:r>
          </a:p>
        </p:txBody>
      </p:sp>
      <p:sp>
        <p:nvSpPr>
          <p:cNvPr id="4" name="Slide Number Placeholder 3"/>
          <p:cNvSpPr>
            <a:spLocks noGrp="1"/>
          </p:cNvSpPr>
          <p:nvPr>
            <p:ph type="sldNum" sz="quarter" idx="10"/>
          </p:nvPr>
        </p:nvSpPr>
        <p:spPr/>
        <p:txBody>
          <a:bodyPr/>
          <a:lstStyle/>
          <a:p>
            <a:fld id="{F5FEE701-7C39-3043-BF5D-A68266E531D1}" type="slidenum">
              <a:rPr lang="en-US" smtClean="0"/>
              <a:pPr/>
              <a:t>26</a:t>
            </a:fld>
            <a:endParaRPr lang="en-US" dirty="0"/>
          </a:p>
        </p:txBody>
      </p:sp>
    </p:spTree>
    <p:extLst>
      <p:ext uri="{BB962C8B-B14F-4D97-AF65-F5344CB8AC3E}">
        <p14:creationId xmlns:p14="http://schemas.microsoft.com/office/powerpoint/2010/main" val="1830937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review two specific enhancements designed in Intelligent-2D images over C-View images, namely, lower background noise and reduced blur. An advanced “de-noise” technique has been used to achieve reduction in background noise without losing clinically important high frequency information in the images. In addition, image blur, which is a result of tomo reconstruction and algorithm for generation of synthesized 2D is reduced by using image processing techniques utilized in generation of Intelligent 2D images. As a result, the design of the Intelligent 2D image is expected to be easier on reader’s eyes.</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27</a:t>
            </a:fld>
            <a:endParaRPr lang="en-US"/>
          </a:p>
        </p:txBody>
      </p:sp>
    </p:spTree>
    <p:extLst>
      <p:ext uri="{BB962C8B-B14F-4D97-AF65-F5344CB8AC3E}">
        <p14:creationId xmlns:p14="http://schemas.microsoft.com/office/powerpoint/2010/main" val="1733862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413">
              <a:defRPr/>
            </a:pPr>
            <a:r>
              <a:rPr lang="en-US" dirty="0" smtClean="0"/>
              <a:t>This slide illustrates</a:t>
            </a:r>
            <a:r>
              <a:rPr lang="en-US" baseline="0" dirty="0" smtClean="0"/>
              <a:t> advantages on reduced noise in Intelligent-2D images particularly with respect to appearance of over-enhanced normal tissue structures mimicking presence of calcifications. On the left is a zoomed version of C-View image which shows a true calcification indicated by green arrow and a region of over-enhanced noise that may appear like calcifications shown by yellow arrows. The picture on the right shows the exact same region indicated in Intelligent-2D image. The overall reduction in noise resulted in elimination of appearance of over-enhancement.</a:t>
            </a:r>
            <a:endParaRPr lang="en-US" dirty="0" smtClean="0"/>
          </a:p>
          <a:p>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pPr/>
              <a:t>28</a:t>
            </a:fld>
            <a:endParaRPr lang="en-US" dirty="0"/>
          </a:p>
        </p:txBody>
      </p:sp>
    </p:spTree>
    <p:extLst>
      <p:ext uri="{BB962C8B-B14F-4D97-AF65-F5344CB8AC3E}">
        <p14:creationId xmlns:p14="http://schemas.microsoft.com/office/powerpoint/2010/main" val="3360724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slides shows an example of a busy breast tissue with several</a:t>
            </a:r>
            <a:r>
              <a:rPr lang="en-US" baseline="0" dirty="0" smtClean="0"/>
              <a:t> linear tissue strands. On the left is C-View image and on the right is the Intelligent 2D image of the same breast. Now let’s zoom further to appreciate the differences in these two versions of synthesized-2D images. </a:t>
            </a:r>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pPr/>
              <a:t>29</a:t>
            </a:fld>
            <a:endParaRPr lang="en-US" dirty="0"/>
          </a:p>
        </p:txBody>
      </p:sp>
    </p:spTree>
    <p:extLst>
      <p:ext uri="{BB962C8B-B14F-4D97-AF65-F5344CB8AC3E}">
        <p14:creationId xmlns:p14="http://schemas.microsoft.com/office/powerpoint/2010/main" val="3943953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Throughout this presentation, I will be using these terms/acronyms to represent the Hologic technology.</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3</a:t>
            </a:fld>
            <a:endParaRPr lang="en-US"/>
          </a:p>
        </p:txBody>
      </p:sp>
    </p:spTree>
    <p:extLst>
      <p:ext uri="{BB962C8B-B14F-4D97-AF65-F5344CB8AC3E}">
        <p14:creationId xmlns:p14="http://schemas.microsoft.com/office/powerpoint/2010/main" val="1381194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slides, compared to the C-View image on the left, the parenchymal tissue strands in the Intelligent 2D image on the right look sharper and more continuous. The effect of noise, blur and discontinuities in tissue structure are diminished in Intelligent 2D images making it easier to review and search for small abnormalities. </a:t>
            </a:r>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pPr/>
              <a:t>30</a:t>
            </a:fld>
            <a:endParaRPr lang="en-US" dirty="0"/>
          </a:p>
        </p:txBody>
      </p:sp>
    </p:spTree>
    <p:extLst>
      <p:ext uri="{BB962C8B-B14F-4D97-AF65-F5344CB8AC3E}">
        <p14:creationId xmlns:p14="http://schemas.microsoft.com/office/powerpoint/2010/main" val="2576326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will review two more improvements presented in Intelligent-2D images compared to C-View images, namely, improved appearance of skin-line region and enhanced overall contrast.</a:t>
            </a:r>
          </a:p>
          <a:p>
            <a:r>
              <a:rPr lang="en-US" dirty="0" smtClean="0"/>
              <a:t>Intelligent 2D image will have better appearance of skin-line and breast roll-off region. </a:t>
            </a:r>
          </a:p>
          <a:p>
            <a:r>
              <a:rPr lang="en-US" dirty="0" smtClean="0"/>
              <a:t>In addition, overall image contrast will be enhanced by novel techniques of analyzing pixel value distributions in breasts of different parenchymal compositions. </a:t>
            </a:r>
          </a:p>
          <a:p>
            <a:r>
              <a:rPr lang="en-US" dirty="0" smtClean="0"/>
              <a:t>Enhancements in skin-line appearance and overall image contrast leads to a more natural looking Intelligent 2D image.</a:t>
            </a:r>
          </a:p>
          <a:p>
            <a:r>
              <a:rPr lang="en-US" dirty="0" smtClean="0"/>
              <a:t>As a result, the intelligent 2D image looks similar to conventional FFDM image. Let’s review examples of images illustrating these improvements. </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31</a:t>
            </a:fld>
            <a:endParaRPr lang="en-US"/>
          </a:p>
        </p:txBody>
      </p:sp>
    </p:spTree>
    <p:extLst>
      <p:ext uri="{BB962C8B-B14F-4D97-AF65-F5344CB8AC3E}">
        <p14:creationId xmlns:p14="http://schemas.microsoft.com/office/powerpoint/2010/main" val="1323053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 standard 4-view tomosynthesis study with </a:t>
            </a:r>
            <a:r>
              <a:rPr lang="en-US" b="1" dirty="0" smtClean="0"/>
              <a:t>C-View images displayed on the top </a:t>
            </a:r>
            <a:r>
              <a:rPr lang="en-US" dirty="0" smtClean="0"/>
              <a:t>and the </a:t>
            </a:r>
            <a:r>
              <a:rPr lang="en-US" b="1" dirty="0" smtClean="0"/>
              <a:t>Intelligent 2D images from the same patient at the bottom. </a:t>
            </a:r>
          </a:p>
          <a:p>
            <a:r>
              <a:rPr lang="en-US" dirty="0" smtClean="0"/>
              <a:t>Intelligent 2D images in</a:t>
            </a:r>
            <a:r>
              <a:rPr lang="en-US" baseline="0" dirty="0" smtClean="0"/>
              <a:t> this example illustrate improvements in appearance of skin-line as well as breast roll-off region. </a:t>
            </a:r>
          </a:p>
          <a:p>
            <a:r>
              <a:rPr lang="en-US" baseline="0" dirty="0" smtClean="0"/>
              <a:t>In addition, overall image contrast is enhanced in intelligent 2D images when compared with their C-View counterparts.</a:t>
            </a:r>
          </a:p>
          <a:p>
            <a:r>
              <a:rPr lang="en-US" baseline="0" dirty="0" smtClean="0"/>
              <a:t>Lets focus on smaller regions from images in this study to better understand these enhancements. </a:t>
            </a:r>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pPr/>
              <a:t>32</a:t>
            </a:fld>
            <a:endParaRPr lang="en-US" dirty="0"/>
          </a:p>
        </p:txBody>
      </p:sp>
    </p:spTree>
    <p:extLst>
      <p:ext uri="{BB962C8B-B14F-4D97-AF65-F5344CB8AC3E}">
        <p14:creationId xmlns:p14="http://schemas.microsoft.com/office/powerpoint/2010/main" val="3723000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an enlarged</a:t>
            </a:r>
            <a:r>
              <a:rPr lang="en-US" baseline="0" dirty="0" smtClean="0"/>
              <a:t> view to compare appearance of skin-line on one view in the same study. As indicated by the yellow arrow, C-View image occasionally contained a brighter band of pixel values that appeared on the image in the region of roll off of the breast. On the Intelligent 2D image this region shows a natural looking skin roll off. In addition, as noted by the green arrow, the skinline which was occasionally ambiguous on C-View, is well-delineated on Intelligent 2D images</a:t>
            </a:r>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pPr/>
              <a:t>33</a:t>
            </a:fld>
            <a:endParaRPr lang="en-US" dirty="0"/>
          </a:p>
        </p:txBody>
      </p:sp>
    </p:spTree>
    <p:extLst>
      <p:ext uri="{BB962C8B-B14F-4D97-AF65-F5344CB8AC3E}">
        <p14:creationId xmlns:p14="http://schemas.microsoft.com/office/powerpoint/2010/main" val="3497552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picture illustrates the differences in the overall contrast of the</a:t>
            </a:r>
            <a:r>
              <a:rPr lang="en-US" baseline="0" dirty="0" smtClean="0"/>
              <a:t> </a:t>
            </a:r>
            <a:r>
              <a:rPr lang="en-US" dirty="0" smtClean="0"/>
              <a:t>right CC view of the same study with </a:t>
            </a:r>
            <a:r>
              <a:rPr lang="en-US" b="1" dirty="0" smtClean="0"/>
              <a:t>left image</a:t>
            </a:r>
            <a:r>
              <a:rPr lang="en-US" b="1" baseline="0" dirty="0" smtClean="0"/>
              <a:t> showing C-View image </a:t>
            </a:r>
            <a:r>
              <a:rPr lang="en-US" baseline="0" dirty="0" smtClean="0"/>
              <a:t>and </a:t>
            </a:r>
            <a:r>
              <a:rPr lang="en-US" b="1" baseline="0" dirty="0" smtClean="0"/>
              <a:t>right image showing the Intelligent 2D image</a:t>
            </a:r>
            <a:r>
              <a:rPr lang="en-US" baseline="0" dirty="0" smtClean="0"/>
              <a:t>.</a:t>
            </a:r>
          </a:p>
          <a:p>
            <a:r>
              <a:rPr lang="en-US" baseline="0" dirty="0" smtClean="0"/>
              <a:t>The Intelligent 2D image shows increased contrast when compared with C-View image. </a:t>
            </a:r>
          </a:p>
          <a:p>
            <a:r>
              <a:rPr lang="en-US" baseline="0" dirty="0" smtClean="0"/>
              <a:t>The background fat appears darker in Intelligent 2D image and the denser tissue stands out better when compared to C-View image. </a:t>
            </a:r>
          </a:p>
          <a:p>
            <a:r>
              <a:rPr lang="en-US" baseline="0" dirty="0" smtClean="0"/>
              <a:t>As a result of improvements in skin-line region as well as overall contrast, </a:t>
            </a:r>
            <a:r>
              <a:rPr lang="en-US" b="1" baseline="0" dirty="0" smtClean="0"/>
              <a:t>Intelligent 2D image looks more like conventional FFDM image. </a:t>
            </a:r>
            <a:endParaRPr lang="en-US" b="1" dirty="0"/>
          </a:p>
        </p:txBody>
      </p:sp>
      <p:sp>
        <p:nvSpPr>
          <p:cNvPr id="4" name="Slide Number Placeholder 3"/>
          <p:cNvSpPr>
            <a:spLocks noGrp="1"/>
          </p:cNvSpPr>
          <p:nvPr>
            <p:ph type="sldNum" sz="quarter" idx="10"/>
          </p:nvPr>
        </p:nvSpPr>
        <p:spPr/>
        <p:txBody>
          <a:bodyPr/>
          <a:lstStyle/>
          <a:p>
            <a:fld id="{F5FEE701-7C39-3043-BF5D-A68266E531D1}" type="slidenum">
              <a:rPr lang="en-US" smtClean="0"/>
              <a:pPr/>
              <a:t>34</a:t>
            </a:fld>
            <a:endParaRPr lang="en-US" dirty="0"/>
          </a:p>
        </p:txBody>
      </p:sp>
    </p:spTree>
    <p:extLst>
      <p:ext uri="{BB962C8B-B14F-4D97-AF65-F5344CB8AC3E}">
        <p14:creationId xmlns:p14="http://schemas.microsoft.com/office/powerpoint/2010/main" val="2145606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review improvements in image quality with regards to image artifacts. Synthesized 2D image inherits certain image artifacts from limited angle acquisition and reconstruction methods. Such artifacts are most prominent in the vicinity of bright objects such as large calcifications, surgical pins and clips. The Intelligent 2D image will take advantage of innovative approach followed in Hologic’s latest tomosynthesis reconstruction algorithm targeted to eliminate artifacts on bright objects. As a result, the Intelligent 2D image will have improvement on image artifacts around large calcifications and metal objects.</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35</a:t>
            </a:fld>
            <a:endParaRPr lang="en-US"/>
          </a:p>
        </p:txBody>
      </p:sp>
    </p:spTree>
    <p:extLst>
      <p:ext uri="{BB962C8B-B14F-4D97-AF65-F5344CB8AC3E}">
        <p14:creationId xmlns:p14="http://schemas.microsoft.com/office/powerpoint/2010/main" val="9242358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413">
              <a:defRPr/>
            </a:pPr>
            <a:r>
              <a:rPr lang="en-US" dirty="0"/>
              <a:t>This slide shows a region of interest zoomed on location of two surgical clips. The image on left shows the shadow artifacts that are generated on C-View image due to inherent reconstruction artifacts. A novel approach during reconstruction largely eliminates such artifacts, results in a clean appearance of the surgical clip on Intelligent 2D image without any distracting artifacts around the clips.  </a:t>
            </a:r>
          </a:p>
          <a:p>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pPr/>
              <a:t>36</a:t>
            </a:fld>
            <a:endParaRPr lang="en-US" dirty="0"/>
          </a:p>
        </p:txBody>
      </p:sp>
    </p:spTree>
    <p:extLst>
      <p:ext uri="{BB962C8B-B14F-4D97-AF65-F5344CB8AC3E}">
        <p14:creationId xmlns:p14="http://schemas.microsoft.com/office/powerpoint/2010/main" val="3660236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413">
              <a:defRPr/>
            </a:pPr>
            <a:r>
              <a:rPr lang="en-US" dirty="0"/>
              <a:t>This slide illustrate a similar artifact reduction on a pop-corn calcification. The C-View image on the left suffers from a large shadow artifact around the calcification; whereas Intelligent 2D image on the right illustrates reduction in this artifact. </a:t>
            </a:r>
          </a:p>
        </p:txBody>
      </p:sp>
      <p:sp>
        <p:nvSpPr>
          <p:cNvPr id="4" name="Slide Number Placeholder 3"/>
          <p:cNvSpPr>
            <a:spLocks noGrp="1"/>
          </p:cNvSpPr>
          <p:nvPr>
            <p:ph type="sldNum" sz="quarter" idx="10"/>
          </p:nvPr>
        </p:nvSpPr>
        <p:spPr/>
        <p:txBody>
          <a:bodyPr/>
          <a:lstStyle/>
          <a:p>
            <a:fld id="{F5FEE701-7C39-3043-BF5D-A68266E531D1}" type="slidenum">
              <a:rPr lang="en-US" smtClean="0"/>
              <a:pPr/>
              <a:t>37</a:t>
            </a:fld>
            <a:endParaRPr lang="en-US" dirty="0"/>
          </a:p>
        </p:txBody>
      </p:sp>
    </p:spTree>
    <p:extLst>
      <p:ext uri="{BB962C8B-B14F-4D97-AF65-F5344CB8AC3E}">
        <p14:creationId xmlns:p14="http://schemas.microsoft.com/office/powerpoint/2010/main" val="2602571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0413">
              <a:defRPr/>
            </a:pPr>
            <a:r>
              <a:rPr lang="en-US" dirty="0" smtClean="0"/>
              <a:t>Now we will move on to understand improvements in visibility of lesions on Intelligent 2D images. They </a:t>
            </a:r>
            <a:r>
              <a:rPr lang="en-US" dirty="0" smtClean="0">
                <a:solidFill>
                  <a:schemeClr val="bg1"/>
                </a:solidFill>
              </a:rPr>
              <a:t>will have better conspicuity on certain round and lobulated lesions that may have been partly obscured on C-View images. In addition, there will also be improvement in visibility of certain subtle speculated lesions and amorphous calcification clusters.</a:t>
            </a:r>
            <a:r>
              <a:rPr lang="en-US" baseline="0" dirty="0" smtClean="0">
                <a:solidFill>
                  <a:schemeClr val="bg1"/>
                </a:solidFill>
              </a:rPr>
              <a:t> </a:t>
            </a:r>
            <a:endParaRPr lang="en-US" dirty="0" smtClean="0"/>
          </a:p>
          <a:p>
            <a:pPr defTabSz="470413">
              <a:defRPr/>
            </a:pPr>
            <a:r>
              <a:rPr lang="en-US" dirty="0" smtClean="0">
                <a:solidFill>
                  <a:schemeClr val="bg1"/>
                </a:solidFill>
              </a:rPr>
              <a:t>The advancement in the weighted summation algorithm to accentuate lesions in Intelligent 2D takes advantage of higher resolution information such as high frequency information in margins of masses, fine spiculations and amorphous calcifications. </a:t>
            </a:r>
          </a:p>
          <a:p>
            <a:pPr defTabSz="470413">
              <a:defRPr/>
            </a:pPr>
            <a:r>
              <a:rPr lang="en-US" dirty="0" smtClean="0"/>
              <a:t>Let’s review specific</a:t>
            </a:r>
            <a:r>
              <a:rPr lang="en-US" baseline="0" dirty="0" smtClean="0"/>
              <a:t> examples of images illustrating these advantages. </a:t>
            </a:r>
            <a:endParaRPr lang="en-US" dirty="0" smtClean="0"/>
          </a:p>
        </p:txBody>
      </p:sp>
      <p:sp>
        <p:nvSpPr>
          <p:cNvPr id="4" name="Slide Number Placeholder 3"/>
          <p:cNvSpPr>
            <a:spLocks noGrp="1"/>
          </p:cNvSpPr>
          <p:nvPr>
            <p:ph type="sldNum" sz="quarter" idx="10"/>
          </p:nvPr>
        </p:nvSpPr>
        <p:spPr/>
        <p:txBody>
          <a:bodyPr/>
          <a:lstStyle/>
          <a:p>
            <a:fld id="{F5FEE701-7C39-3043-BF5D-A68266E531D1}" type="slidenum">
              <a:rPr lang="en-US" smtClean="0"/>
              <a:pPr/>
              <a:t>38</a:t>
            </a:fld>
            <a:endParaRPr lang="en-US" dirty="0"/>
          </a:p>
        </p:txBody>
      </p:sp>
    </p:spTree>
    <p:extLst>
      <p:ext uri="{BB962C8B-B14F-4D97-AF65-F5344CB8AC3E}">
        <p14:creationId xmlns:p14="http://schemas.microsoft.com/office/powerpoint/2010/main" val="3322025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 the advantage of Intelligent-2D image in displaying margins of round or lobulated mass lesions. On the left is the region of interest</a:t>
            </a:r>
            <a:r>
              <a:rPr lang="en-US" baseline="0" dirty="0" smtClean="0"/>
              <a:t> on C-View image showing a mass partially covered by primary dense tissue of the breast. The margins of the mass look ambiguous in C-View image whereas the same region shown on right picture using Intelligent 2D image and the margins of the mass are delineated conspicuously compared with the image on the left. </a:t>
            </a:r>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pPr/>
              <a:t>39</a:t>
            </a:fld>
            <a:endParaRPr lang="en-US" dirty="0"/>
          </a:p>
        </p:txBody>
      </p:sp>
    </p:spTree>
    <p:extLst>
      <p:ext uri="{BB962C8B-B14F-4D97-AF65-F5344CB8AC3E}">
        <p14:creationId xmlns:p14="http://schemas.microsoft.com/office/powerpoint/2010/main" val="148908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start by reviewing what is known about the performance of breast tomosynthesis.  The</a:t>
            </a:r>
            <a:r>
              <a:rPr lang="en-US" baseline="0" dirty="0" smtClean="0"/>
              <a:t> use of tomosynthesis in breast cancer screening has been shown to both improve cancer detection while simultaneously reducing recalls of women who do not have breast cancer.  </a:t>
            </a:r>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640929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 the advantage of Intelligent-2D image in displaying a</a:t>
            </a:r>
            <a:r>
              <a:rPr lang="en-US" baseline="0" dirty="0" smtClean="0"/>
              <a:t> region of subtle architectural distortion. </a:t>
            </a:r>
            <a:r>
              <a:rPr lang="en-US" dirty="0" smtClean="0"/>
              <a:t>On the left is the region of interest</a:t>
            </a:r>
            <a:r>
              <a:rPr lang="en-US" baseline="0" dirty="0" smtClean="0"/>
              <a:t> on C-View image showing the lesion whereas on the right is the same lesion on Intelligent 2D image displaying very subtle small spiculation structures that are not visible in C-View image. </a:t>
            </a:r>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pPr/>
              <a:t>40</a:t>
            </a:fld>
            <a:endParaRPr lang="en-US" dirty="0"/>
          </a:p>
        </p:txBody>
      </p:sp>
    </p:spTree>
    <p:extLst>
      <p:ext uri="{BB962C8B-B14F-4D97-AF65-F5344CB8AC3E}">
        <p14:creationId xmlns:p14="http://schemas.microsoft.com/office/powerpoint/2010/main" val="3330162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illustrates advantage of Intelligent 2D images for</a:t>
            </a:r>
            <a:r>
              <a:rPr lang="en-US" baseline="0" dirty="0" smtClean="0"/>
              <a:t> clusters of small calcifications. In this particular example, most elements of the calcification cluster are masked by the density in C-View image; however, the algorithm used to generate Intelligent 2D benefits from high resolution information and can accurately locate and accentuate the calcifications as seen in the image on the right. </a:t>
            </a:r>
            <a:endParaRPr lang="en-US" dirty="0"/>
          </a:p>
        </p:txBody>
      </p:sp>
      <p:sp>
        <p:nvSpPr>
          <p:cNvPr id="4" name="Slide Number Placeholder 3"/>
          <p:cNvSpPr>
            <a:spLocks noGrp="1"/>
          </p:cNvSpPr>
          <p:nvPr>
            <p:ph type="sldNum" sz="quarter" idx="10"/>
          </p:nvPr>
        </p:nvSpPr>
        <p:spPr/>
        <p:txBody>
          <a:bodyPr/>
          <a:lstStyle/>
          <a:p>
            <a:fld id="{F5FEE701-7C39-3043-BF5D-A68266E531D1}" type="slidenum">
              <a:rPr lang="en-US" smtClean="0"/>
              <a:pPr/>
              <a:t>41</a:t>
            </a:fld>
            <a:endParaRPr lang="en-US" dirty="0"/>
          </a:p>
        </p:txBody>
      </p:sp>
    </p:spTree>
    <p:extLst>
      <p:ext uri="{BB962C8B-B14F-4D97-AF65-F5344CB8AC3E}">
        <p14:creationId xmlns:p14="http://schemas.microsoft.com/office/powerpoint/2010/main" val="4039971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Hologic has been continuously gathering feedback from current users of C-View images and has incorporated enhancements in image quality in response to user’s needs. The improvements in the synthesized 2D algorithm can be characterized into two main categories: (1) enhancements in overall image quality and (2) improvements in visibility of lesions. The improvements in overall image quality are: superior resolution of 70 microns, reduced image noise, reduced image blur, improvement in appearance of skin line, and improvement in overall image contrast. </a:t>
            </a:r>
          </a:p>
          <a:p>
            <a:r>
              <a:rPr lang="en-US" dirty="0"/>
              <a:t> The improvements in lesion visibility are: Clearer delineation of mass margins – specifically for round and lobulated masses, enhancements in spiculations for certain subtle distortions, and improvements in visibility of tiny micro-calcification clusters</a:t>
            </a:r>
          </a:p>
          <a:p>
            <a:endParaRPr lang="en-US" dirty="0"/>
          </a:p>
          <a:p>
            <a:r>
              <a:rPr lang="en-US" dirty="0"/>
              <a:t>We will begin by reviewing some examples of images that will illustrate overall image quality improvements</a:t>
            </a:r>
          </a:p>
        </p:txBody>
      </p:sp>
      <p:sp>
        <p:nvSpPr>
          <p:cNvPr id="4" name="Slide Number Placeholder 3"/>
          <p:cNvSpPr>
            <a:spLocks noGrp="1"/>
          </p:cNvSpPr>
          <p:nvPr>
            <p:ph type="sldNum" sz="quarter" idx="10"/>
          </p:nvPr>
        </p:nvSpPr>
        <p:spPr/>
        <p:txBody>
          <a:bodyPr/>
          <a:lstStyle/>
          <a:p>
            <a:fld id="{F5FEE701-7C39-3043-BF5D-A68266E531D1}"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5620232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pitchFamily="1" charset="-128"/>
              </a:rPr>
              <a:t>We will begin by reviewing some examples of images that will illustrate overall image quality improvements</a:t>
            </a:r>
          </a:p>
          <a:p>
            <a:r>
              <a:rPr lang="en-US" dirty="0" smtClean="0">
                <a:ea typeface="ＭＳ Ｐゴシック" pitchFamily="1" charset="-128"/>
              </a:rPr>
              <a:t>Here are a few examples of tomosynthesis studies</a:t>
            </a:r>
          </a:p>
        </p:txBody>
      </p:sp>
      <p:sp>
        <p:nvSpPr>
          <p:cNvPr id="217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700">
                <a:solidFill>
                  <a:schemeClr val="tx1"/>
                </a:solidFill>
                <a:latin typeface="Arial" charset="0"/>
                <a:ea typeface="ＭＳ Ｐゴシック" pitchFamily="1" charset="-128"/>
              </a:defRPr>
            </a:lvl1pPr>
            <a:lvl2pPr marL="806729" indent="-310280" eaLnBrk="0" hangingPunct="0">
              <a:defRPr sz="2700">
                <a:solidFill>
                  <a:schemeClr val="tx1"/>
                </a:solidFill>
                <a:latin typeface="Arial" charset="0"/>
                <a:ea typeface="ＭＳ Ｐゴシック" pitchFamily="1" charset="-128"/>
              </a:defRPr>
            </a:lvl2pPr>
            <a:lvl3pPr marL="1241121" indent="-248224" eaLnBrk="0" hangingPunct="0">
              <a:defRPr sz="2700">
                <a:solidFill>
                  <a:schemeClr val="tx1"/>
                </a:solidFill>
                <a:latin typeface="Arial" charset="0"/>
                <a:ea typeface="ＭＳ Ｐゴシック" pitchFamily="1" charset="-128"/>
              </a:defRPr>
            </a:lvl3pPr>
            <a:lvl4pPr marL="1737568" indent="-248224" eaLnBrk="0" hangingPunct="0">
              <a:defRPr sz="2700">
                <a:solidFill>
                  <a:schemeClr val="tx1"/>
                </a:solidFill>
                <a:latin typeface="Arial" charset="0"/>
                <a:ea typeface="ＭＳ Ｐゴシック" pitchFamily="1" charset="-128"/>
              </a:defRPr>
            </a:lvl4pPr>
            <a:lvl5pPr marL="2234017" indent="-248224" eaLnBrk="0" hangingPunct="0">
              <a:defRPr sz="2700">
                <a:solidFill>
                  <a:schemeClr val="tx1"/>
                </a:solidFill>
                <a:latin typeface="Arial" charset="0"/>
                <a:ea typeface="ＭＳ Ｐゴシック" pitchFamily="1" charset="-128"/>
              </a:defRPr>
            </a:lvl5pPr>
            <a:lvl6pPr marL="2730466" indent="-248224" eaLnBrk="0" fontAlgn="base" hangingPunct="0">
              <a:spcBef>
                <a:spcPct val="0"/>
              </a:spcBef>
              <a:spcAft>
                <a:spcPct val="0"/>
              </a:spcAft>
              <a:defRPr sz="2700">
                <a:solidFill>
                  <a:schemeClr val="tx1"/>
                </a:solidFill>
                <a:latin typeface="Arial" charset="0"/>
                <a:ea typeface="ＭＳ Ｐゴシック" pitchFamily="1" charset="-128"/>
              </a:defRPr>
            </a:lvl6pPr>
            <a:lvl7pPr marL="3226913" indent="-248224" eaLnBrk="0" fontAlgn="base" hangingPunct="0">
              <a:spcBef>
                <a:spcPct val="0"/>
              </a:spcBef>
              <a:spcAft>
                <a:spcPct val="0"/>
              </a:spcAft>
              <a:defRPr sz="2700">
                <a:solidFill>
                  <a:schemeClr val="tx1"/>
                </a:solidFill>
                <a:latin typeface="Arial" charset="0"/>
                <a:ea typeface="ＭＳ Ｐゴシック" pitchFamily="1" charset="-128"/>
              </a:defRPr>
            </a:lvl7pPr>
            <a:lvl8pPr marL="3723362" indent="-248224" eaLnBrk="0" fontAlgn="base" hangingPunct="0">
              <a:spcBef>
                <a:spcPct val="0"/>
              </a:spcBef>
              <a:spcAft>
                <a:spcPct val="0"/>
              </a:spcAft>
              <a:defRPr sz="2700">
                <a:solidFill>
                  <a:schemeClr val="tx1"/>
                </a:solidFill>
                <a:latin typeface="Arial" charset="0"/>
                <a:ea typeface="ＭＳ Ｐゴシック" pitchFamily="1" charset="-128"/>
              </a:defRPr>
            </a:lvl8pPr>
            <a:lvl9pPr marL="4219810" indent="-248224" eaLnBrk="0" fontAlgn="base" hangingPunct="0">
              <a:spcBef>
                <a:spcPct val="0"/>
              </a:spcBef>
              <a:spcAft>
                <a:spcPct val="0"/>
              </a:spcAft>
              <a:defRPr sz="2700">
                <a:solidFill>
                  <a:schemeClr val="tx1"/>
                </a:solidFill>
                <a:latin typeface="Arial" charset="0"/>
                <a:ea typeface="ＭＳ Ｐゴシック" pitchFamily="1" charset="-128"/>
              </a:defRPr>
            </a:lvl9pPr>
          </a:lstStyle>
          <a:p>
            <a:pPr eaLnBrk="1" hangingPunct="1"/>
            <a:fld id="{5B59B912-6C1A-41B5-A620-A18847529387}" type="slidenum">
              <a:rPr lang="en-US" sz="1200">
                <a:solidFill>
                  <a:prstClr val="black"/>
                </a:solidFill>
                <a:latin typeface="Calibri" pitchFamily="34" charset="0"/>
              </a:rPr>
              <a:pPr eaLnBrk="1" hangingPunct="1"/>
              <a:t>43</a:t>
            </a:fld>
            <a:endParaRPr lang="en-US" sz="1200" dirty="0">
              <a:solidFill>
                <a:prstClr val="black"/>
              </a:solidFill>
              <a:latin typeface="Calibri" pitchFamily="34" charset="0"/>
            </a:endParaRPr>
          </a:p>
        </p:txBody>
      </p:sp>
    </p:spTree>
    <p:extLst>
      <p:ext uri="{BB962C8B-B14F-4D97-AF65-F5344CB8AC3E}">
        <p14:creationId xmlns:p14="http://schemas.microsoft.com/office/powerpoint/2010/main" val="2873389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a:t>
            </a:r>
            <a:r>
              <a:rPr lang="en-US" baseline="0" dirty="0" smtClean="0"/>
              <a:t> with a comparison of Intelligent 2D software and C-View, here’s an example of the artifact reduction.</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44</a:t>
            </a:fld>
            <a:endParaRPr lang="en-US"/>
          </a:p>
        </p:txBody>
      </p:sp>
    </p:spTree>
    <p:extLst>
      <p:ext uri="{BB962C8B-B14F-4D97-AF65-F5344CB8AC3E}">
        <p14:creationId xmlns:p14="http://schemas.microsoft.com/office/powerpoint/2010/main" val="30532229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11…this case demonstrates</a:t>
            </a:r>
            <a:r>
              <a:rPr lang="en-US" baseline="0" dirty="0" smtClean="0"/>
              <a:t> the reduction in artifact around bright objects with Intelligent 2D…large artifact is distracting,….the smaller calcification artifacts though can be used to detect motion on the tomo set</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45</a:t>
            </a:fld>
            <a:endParaRPr lang="en-US"/>
          </a:p>
        </p:txBody>
      </p:sp>
    </p:spTree>
    <p:extLst>
      <p:ext uri="{BB962C8B-B14F-4D97-AF65-F5344CB8AC3E}">
        <p14:creationId xmlns:p14="http://schemas.microsoft.com/office/powerpoint/2010/main" val="4279321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a:t>
            </a:r>
            <a:r>
              <a:rPr lang="en-US" baseline="0" dirty="0" smtClean="0"/>
              <a:t> 11….C-View on left with significant artifact from very dense, coarse calcification…eliminated on the Intelligent 2D™ image …also note slightly better visualization of axillary nodes</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46</a:t>
            </a:fld>
            <a:endParaRPr lang="en-US"/>
          </a:p>
        </p:txBody>
      </p:sp>
    </p:spTree>
    <p:extLst>
      <p:ext uri="{BB962C8B-B14F-4D97-AF65-F5344CB8AC3E}">
        <p14:creationId xmlns:p14="http://schemas.microsoft.com/office/powerpoint/2010/main" val="1824704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review several cases demonstrating</a:t>
            </a:r>
            <a:r>
              <a:rPr lang="en-US" baseline="0" dirty="0" smtClean="0"/>
              <a:t> differences between Intelligent 2D, C-View and FFDM images.</a:t>
            </a:r>
          </a:p>
          <a:p>
            <a:r>
              <a:rPr lang="en-US" baseline="0" dirty="0" smtClean="0"/>
              <a:t>I will share how Intelligent 2D software has changed the quality of a synthesized image.</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47</a:t>
            </a:fld>
            <a:endParaRPr lang="en-US"/>
          </a:p>
        </p:txBody>
      </p:sp>
    </p:spTree>
    <p:extLst>
      <p:ext uri="{BB962C8B-B14F-4D97-AF65-F5344CB8AC3E}">
        <p14:creationId xmlns:p14="http://schemas.microsoft.com/office/powerpoint/2010/main" val="3169890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Let‘s start with an example of a normal,</a:t>
            </a:r>
            <a:r>
              <a:rPr lang="en-US" baseline="0" dirty="0" smtClean="0"/>
              <a:t> fatty breast.</a:t>
            </a:r>
          </a:p>
          <a:p>
            <a:r>
              <a:rPr lang="en-US" baseline="0" dirty="0" smtClean="0"/>
              <a:t>Please take note that the </a:t>
            </a:r>
            <a:r>
              <a:rPr lang="en-US" dirty="0" smtClean="0"/>
              <a:t>Intelligent 2D™ image, on the far right, has more contrast, better skin line – </a:t>
            </a:r>
          </a:p>
          <a:p>
            <a:r>
              <a:rPr lang="en-US" dirty="0" smtClean="0"/>
              <a:t>…FATTY </a:t>
            </a:r>
            <a:r>
              <a:rPr lang="en-US" dirty="0" err="1" smtClean="0"/>
              <a:t>BREAST..nipple</a:t>
            </a:r>
            <a:r>
              <a:rPr lang="en-US" dirty="0" smtClean="0"/>
              <a:t> better seen on</a:t>
            </a:r>
            <a:r>
              <a:rPr lang="en-US" baseline="0" dirty="0" smtClean="0"/>
              <a:t> synthesized images…</a:t>
            </a:r>
          </a:p>
          <a:p>
            <a:r>
              <a:rPr lang="en-US" dirty="0" smtClean="0"/>
              <a:t>case 30</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48</a:t>
            </a:fld>
            <a:endParaRPr lang="en-US"/>
          </a:p>
        </p:txBody>
      </p:sp>
    </p:spTree>
    <p:extLst>
      <p:ext uri="{BB962C8B-B14F-4D97-AF65-F5344CB8AC3E}">
        <p14:creationId xmlns:p14="http://schemas.microsoft.com/office/powerpoint/2010/main" val="35133212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case demonstrates the improved conspicuity of </a:t>
            </a:r>
            <a:r>
              <a:rPr lang="en-US" dirty="0" err="1" smtClean="0"/>
              <a:t>microcalcifications</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49</a:t>
            </a:fld>
            <a:endParaRPr lang="en-US"/>
          </a:p>
        </p:txBody>
      </p:sp>
    </p:spTree>
    <p:extLst>
      <p:ext uri="{BB962C8B-B14F-4D97-AF65-F5344CB8AC3E}">
        <p14:creationId xmlns:p14="http://schemas.microsoft.com/office/powerpoint/2010/main" val="2443695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large scale clinical trial described in the Friedewald paper showed that tomosynthesis increased the cancer detection rate while decreasing the recall rate, results consistent with earlier smaller studies.  This paper reported an increase in detection of invasive cancers of 41% and a reduction in the recall rate of 15%</a:t>
            </a:r>
          </a:p>
          <a:p>
            <a:r>
              <a:rPr lang="en-US" dirty="0" smtClean="0"/>
              <a:t>It is important to note that the study of the performance of breast tomosynthesis in screening involved the use of tomosynthesis in combo mode, where both the 2D and the 3D™ images were available.  In particular, the imaging involved acquiring tomosynthesis in both the CC and the MLO projections. </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5</a:t>
            </a:fld>
            <a:endParaRPr lang="en-US"/>
          </a:p>
        </p:txBody>
      </p:sp>
    </p:spTree>
    <p:extLst>
      <p:ext uri="{BB962C8B-B14F-4D97-AF65-F5344CB8AC3E}">
        <p14:creationId xmlns:p14="http://schemas.microsoft.com/office/powerpoint/2010/main" val="42125303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57 – this case demonstrates improved conspicuity of </a:t>
            </a:r>
            <a:r>
              <a:rPr lang="en-US" dirty="0" err="1" smtClean="0"/>
              <a:t>microcalcifications</a:t>
            </a:r>
            <a:r>
              <a:rPr lang="en-US" dirty="0" smtClean="0"/>
              <a:t> with Intelligent 2D software.</a:t>
            </a:r>
          </a:p>
          <a:p>
            <a:r>
              <a:rPr lang="en-US" dirty="0" smtClean="0"/>
              <a:t>Let’s take a look at enlargements of these calcifications.</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50</a:t>
            </a:fld>
            <a:endParaRPr lang="en-US"/>
          </a:p>
        </p:txBody>
      </p:sp>
    </p:spTree>
    <p:extLst>
      <p:ext uri="{BB962C8B-B14F-4D97-AF65-F5344CB8AC3E}">
        <p14:creationId xmlns:p14="http://schemas.microsoft.com/office/powerpoint/2010/main" val="595501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57        Calcifications seen better with higher resolution and reduction in noise and blur</a:t>
            </a:r>
          </a:p>
          <a:p>
            <a:r>
              <a:rPr lang="en-US" dirty="0" smtClean="0"/>
              <a:t>   </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047396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2D mag view, tomo slice, and high resolution slice  </a:t>
            </a:r>
          </a:p>
          <a:p>
            <a:r>
              <a:rPr lang="en-US" b="1" dirty="0" smtClean="0"/>
              <a:t>Left click x 2 to demo bullet points</a:t>
            </a:r>
            <a:endParaRPr lang="en-US" b="1" dirty="0"/>
          </a:p>
        </p:txBody>
      </p:sp>
      <p:sp>
        <p:nvSpPr>
          <p:cNvPr id="4" name="Slide Number Placeholder 3"/>
          <p:cNvSpPr>
            <a:spLocks noGrp="1"/>
          </p:cNvSpPr>
          <p:nvPr>
            <p:ph type="sldNum" sz="quarter" idx="10"/>
          </p:nvPr>
        </p:nvSpPr>
        <p:spPr/>
        <p:txBody>
          <a:bodyPr/>
          <a:lstStyle/>
          <a:p>
            <a:fld id="{36B462B6-D774-45BF-A8CD-922272C6A812}" type="slidenum">
              <a:rPr lang="en-US" smtClean="0"/>
              <a:t>52</a:t>
            </a:fld>
            <a:endParaRPr lang="en-US"/>
          </a:p>
        </p:txBody>
      </p:sp>
    </p:spTree>
    <p:extLst>
      <p:ext uri="{BB962C8B-B14F-4D97-AF65-F5344CB8AC3E}">
        <p14:creationId xmlns:p14="http://schemas.microsoft.com/office/powerpoint/2010/main" val="21012087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53</a:t>
            </a:fld>
            <a:endParaRPr lang="en-US"/>
          </a:p>
        </p:txBody>
      </p:sp>
    </p:spTree>
    <p:extLst>
      <p:ext uri="{BB962C8B-B14F-4D97-AF65-F5344CB8AC3E}">
        <p14:creationId xmlns:p14="http://schemas.microsoft.com/office/powerpoint/2010/main" val="15493423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Enlargements</a:t>
            </a:r>
            <a:r>
              <a:rPr lang="en-US" baseline="0" dirty="0" smtClean="0"/>
              <a:t> of previous slide – take note of how faint the </a:t>
            </a:r>
            <a:r>
              <a:rPr lang="en-US" baseline="0" dirty="0" err="1" smtClean="0"/>
              <a:t>microcalcifications</a:t>
            </a:r>
            <a:r>
              <a:rPr lang="en-US" baseline="0" dirty="0" smtClean="0"/>
              <a:t> are on the FFDM image.</a:t>
            </a:r>
          </a:p>
          <a:p>
            <a:r>
              <a:rPr lang="en-US" baseline="0" dirty="0" smtClean="0"/>
              <a:t>With the Intelligent 2D software, the </a:t>
            </a:r>
            <a:r>
              <a:rPr lang="en-US" baseline="0" dirty="0" err="1" smtClean="0"/>
              <a:t>microcalcifications</a:t>
            </a:r>
            <a:r>
              <a:rPr lang="en-US" baseline="0" dirty="0" smtClean="0"/>
              <a:t> are brighter, sharper with increased contrast due to reduced noise &amp; high resolution.</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42853269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High</a:t>
            </a:r>
            <a:r>
              <a:rPr lang="en-US" baseline="0" dirty="0" smtClean="0"/>
              <a:t> resolution slice a bit sharper, calcifications easier to see. Both better than mag view</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55</a:t>
            </a:fld>
            <a:endParaRPr lang="en-US"/>
          </a:p>
        </p:txBody>
      </p:sp>
    </p:spTree>
    <p:extLst>
      <p:ext uri="{BB962C8B-B14F-4D97-AF65-F5344CB8AC3E}">
        <p14:creationId xmlns:p14="http://schemas.microsoft.com/office/powerpoint/2010/main" val="28647552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8A93F5-2151-8143-AA86-F6DF43E1E943}" type="slidenum">
              <a:rPr lang="en-US" smtClean="0"/>
              <a:t>56</a:t>
            </a:fld>
            <a:endParaRPr lang="en-US"/>
          </a:p>
        </p:txBody>
      </p:sp>
    </p:spTree>
    <p:extLst>
      <p:ext uri="{BB962C8B-B14F-4D97-AF65-F5344CB8AC3E}">
        <p14:creationId xmlns:p14="http://schemas.microsoft.com/office/powerpoint/2010/main" val="258667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With very</a:t>
            </a:r>
            <a:r>
              <a:rPr lang="en-US" baseline="0" dirty="0" smtClean="0"/>
              <a:t> </a:t>
            </a:r>
            <a:r>
              <a:rPr lang="en-US" b="1" baseline="0" dirty="0" smtClean="0"/>
              <a:t>dense</a:t>
            </a:r>
            <a:r>
              <a:rPr lang="en-US" baseline="0" dirty="0" smtClean="0"/>
              <a:t> breasts, the differences may not be as obvious, though skin line is definitely more defined on Intelligent 2D™ image…next slide shows calcifications, same case but magnified</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57</a:t>
            </a:fld>
            <a:endParaRPr lang="en-US"/>
          </a:p>
        </p:txBody>
      </p:sp>
    </p:spTree>
    <p:extLst>
      <p:ext uri="{BB962C8B-B14F-4D97-AF65-F5344CB8AC3E}">
        <p14:creationId xmlns:p14="http://schemas.microsoft.com/office/powerpoint/2010/main" val="33682027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baseline="0" dirty="0" smtClean="0"/>
              <a:t>80……calcifications are sharper on the C-View image and even sharper on I2D…reduced noise would mean fewer pseudo-calcifications and crisper calcification delineation</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7586958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next few cases will speak to the improvement</a:t>
            </a:r>
            <a:r>
              <a:rPr lang="en-US" baseline="0" dirty="0" smtClean="0"/>
              <a:t> of identifying architectural distortions</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59</a:t>
            </a:fld>
            <a:endParaRPr lang="en-US"/>
          </a:p>
        </p:txBody>
      </p:sp>
    </p:spTree>
    <p:extLst>
      <p:ext uri="{BB962C8B-B14F-4D97-AF65-F5344CB8AC3E}">
        <p14:creationId xmlns:p14="http://schemas.microsoft.com/office/powerpoint/2010/main" val="287425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February 2011, Hologic received FDA approval for first tomosynthesis system.</a:t>
            </a:r>
          </a:p>
          <a:p>
            <a:r>
              <a:rPr lang="en-US" dirty="0" smtClean="0"/>
              <a:t>This tomosynthesis system, the Selenia Dimensions, was able to acquire</a:t>
            </a:r>
            <a:r>
              <a:rPr lang="en-US" baseline="0" dirty="0" smtClean="0"/>
              <a:t> the conventional 2D FFDM image as well as a tomosynthesis scan with a 2D exposure:  Combo Mode.  </a:t>
            </a:r>
          </a:p>
          <a:p>
            <a:endParaRPr lang="en-US" baseline="0" dirty="0" smtClean="0"/>
          </a:p>
          <a:p>
            <a:r>
              <a:rPr lang="en-US" baseline="0" dirty="0" smtClean="0"/>
              <a:t>Acquiring both a Tomo scan and 2D image increases the patient dose, it is still within MQSA limits.</a:t>
            </a:r>
          </a:p>
          <a:p>
            <a:r>
              <a:rPr lang="en-US" baseline="0" dirty="0" smtClean="0"/>
              <a:t>A method for reducing the dose was found with creating a synthesized image with C-View software.</a:t>
            </a:r>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868A93F5-2151-8143-AA86-F6DF43E1E943}" type="slidenum">
              <a:rPr lang="en-US" smtClean="0"/>
              <a:t>6</a:t>
            </a:fld>
            <a:endParaRPr lang="en-US"/>
          </a:p>
        </p:txBody>
      </p:sp>
    </p:spTree>
    <p:extLst>
      <p:ext uri="{BB962C8B-B14F-4D97-AF65-F5344CB8AC3E}">
        <p14:creationId xmlns:p14="http://schemas.microsoft.com/office/powerpoint/2010/main" val="3683887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103..mildly dense breast, with architectural</a:t>
            </a:r>
            <a:r>
              <a:rPr lang="en-US" baseline="0" dirty="0" smtClean="0"/>
              <a:t> distortion lateral left breast….again, better skin line, distortion sharper, greater contrast</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60</a:t>
            </a:fld>
            <a:endParaRPr lang="en-US"/>
          </a:p>
        </p:txBody>
      </p:sp>
    </p:spTree>
    <p:extLst>
      <p:ext uri="{BB962C8B-B14F-4D97-AF65-F5344CB8AC3E}">
        <p14:creationId xmlns:p14="http://schemas.microsoft.com/office/powerpoint/2010/main" val="15407502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103…these are just zoomed</a:t>
            </a:r>
            <a:r>
              <a:rPr lang="en-US" baseline="0" dirty="0" smtClean="0"/>
              <a:t> in to show better detail, both C view and I2D have better margin detail, and I2D has increased contrast</a:t>
            </a:r>
          </a:p>
          <a:p>
            <a:r>
              <a:rPr lang="en-US" baseline="0" dirty="0" smtClean="0"/>
              <a:t>Click x 4 to display arrows &amp; text</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8102671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Note difference in axillary detail, </a:t>
            </a:r>
            <a:r>
              <a:rPr lang="en-US" dirty="0" err="1" smtClean="0"/>
              <a:t>spiculated</a:t>
            </a:r>
            <a:r>
              <a:rPr lang="en-US" dirty="0" smtClean="0"/>
              <a:t> mass in UOQ, skin line, contrast</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62</a:t>
            </a:fld>
            <a:endParaRPr lang="en-US"/>
          </a:p>
        </p:txBody>
      </p:sp>
    </p:spTree>
    <p:extLst>
      <p:ext uri="{BB962C8B-B14F-4D97-AF65-F5344CB8AC3E}">
        <p14:creationId xmlns:p14="http://schemas.microsoft.com/office/powerpoint/2010/main" val="20185352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These are enlargements of the previous images:  Note difference in axillary detail, </a:t>
            </a:r>
            <a:r>
              <a:rPr lang="en-US" dirty="0" err="1" smtClean="0"/>
              <a:t>spiculated</a:t>
            </a:r>
            <a:r>
              <a:rPr lang="en-US" dirty="0" smtClean="0"/>
              <a:t> mass in UOQ, skin line, contrast</a:t>
            </a:r>
          </a:p>
          <a:p>
            <a:r>
              <a:rPr lang="en-US" dirty="0" err="1" smtClean="0"/>
              <a:t>Spiculations</a:t>
            </a:r>
            <a:r>
              <a:rPr lang="en-US" dirty="0" smtClean="0"/>
              <a:t> are sharper, better contrast, and less noise with Intelligent 2D™</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7333845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next case demonstrates the ability of Intelligent 2D software to increase resolution and contrast.</a:t>
            </a:r>
          </a:p>
          <a:p>
            <a:r>
              <a:rPr lang="en-US" dirty="0" smtClean="0"/>
              <a:t>Heterogeneous calcifications </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7867188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63  CC view – lateral portion of the right breast</a:t>
            </a:r>
          </a:p>
          <a:p>
            <a:r>
              <a:rPr lang="en-US" dirty="0" smtClean="0"/>
              <a:t>Distortion is seen</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65</a:t>
            </a:fld>
            <a:endParaRPr lang="en-US"/>
          </a:p>
        </p:txBody>
      </p:sp>
    </p:spTree>
    <p:extLst>
      <p:ext uri="{BB962C8B-B14F-4D97-AF65-F5344CB8AC3E}">
        <p14:creationId xmlns:p14="http://schemas.microsoft.com/office/powerpoint/2010/main" val="7092055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63 note the differences between the 3 enlargements</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41077064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MLO views demonstrating the AD in the right breast</a:t>
            </a:r>
          </a:p>
          <a:p>
            <a:r>
              <a:rPr lang="en-US" dirty="0" smtClean="0"/>
              <a:t>Next slide is the enlargements</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67</a:t>
            </a:fld>
            <a:endParaRPr lang="en-US"/>
          </a:p>
        </p:txBody>
      </p:sp>
    </p:spTree>
    <p:extLst>
      <p:ext uri="{BB962C8B-B14F-4D97-AF65-F5344CB8AC3E}">
        <p14:creationId xmlns:p14="http://schemas.microsoft.com/office/powerpoint/2010/main" val="7806339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Intelligent 2D software decreases</a:t>
            </a:r>
            <a:r>
              <a:rPr lang="en-US" baseline="0" dirty="0" smtClean="0"/>
              <a:t> blur &amp; noise but increases image contrast</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68</a:t>
            </a:fld>
            <a:endParaRPr lang="en-US"/>
          </a:p>
        </p:txBody>
      </p:sp>
    </p:spTree>
    <p:extLst>
      <p:ext uri="{BB962C8B-B14F-4D97-AF65-F5344CB8AC3E}">
        <p14:creationId xmlns:p14="http://schemas.microsoft.com/office/powerpoint/2010/main" val="40956584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next case demonstrates the ability of Intelligent 2D software to increase resolution and contrast.</a:t>
            </a:r>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96034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step to generating</a:t>
            </a:r>
            <a:r>
              <a:rPr lang="en-US" baseline="0" dirty="0" smtClean="0"/>
              <a:t> a 2D image </a:t>
            </a:r>
            <a:r>
              <a:rPr lang="en-US" dirty="0" smtClean="0"/>
              <a:t>is to perform the 3D™ scan</a:t>
            </a:r>
          </a:p>
          <a:p>
            <a:r>
              <a:rPr lang="en-US" b="1" dirty="0" smtClean="0"/>
              <a:t>Click to display bullet &amp; motion of x-ray tube</a:t>
            </a:r>
          </a:p>
          <a:p>
            <a:endParaRPr lang="en-US" b="1" dirty="0" smtClean="0"/>
          </a:p>
          <a:p>
            <a:r>
              <a:rPr lang="en-US" b="1" dirty="0" smtClean="0"/>
              <a:t>The image represents the x-ray tube moving to produce 15 low-dose projection</a:t>
            </a:r>
            <a:r>
              <a:rPr lang="en-US" b="1" baseline="0" dirty="0" smtClean="0"/>
              <a:t> images.</a:t>
            </a:r>
            <a:endParaRPr lang="en-US" b="1" dirty="0"/>
          </a:p>
        </p:txBody>
      </p:sp>
      <p:sp>
        <p:nvSpPr>
          <p:cNvPr id="4" name="Slide Number Placeholder 3"/>
          <p:cNvSpPr>
            <a:spLocks noGrp="1"/>
          </p:cNvSpPr>
          <p:nvPr>
            <p:ph type="sldNum" sz="quarter" idx="10"/>
          </p:nvPr>
        </p:nvSpPr>
        <p:spPr/>
        <p:txBody>
          <a:bodyPr/>
          <a:lstStyle/>
          <a:p>
            <a:fld id="{9E971109-FA8D-674E-A8A0-F35840690B6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577698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115 -Subtle UOQ distortion</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70</a:t>
            </a:fld>
            <a:endParaRPr lang="en-US"/>
          </a:p>
        </p:txBody>
      </p:sp>
    </p:spTree>
    <p:extLst>
      <p:ext uri="{BB962C8B-B14F-4D97-AF65-F5344CB8AC3E}">
        <p14:creationId xmlns:p14="http://schemas.microsoft.com/office/powerpoint/2010/main" val="32878096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115 left click x 2</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28371377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MLO views - AD – let’s look at the enlargements</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72</a:t>
            </a:fld>
            <a:endParaRPr lang="en-US"/>
          </a:p>
        </p:txBody>
      </p:sp>
    </p:spTree>
    <p:extLst>
      <p:ext uri="{BB962C8B-B14F-4D97-AF65-F5344CB8AC3E}">
        <p14:creationId xmlns:p14="http://schemas.microsoft.com/office/powerpoint/2010/main" val="31211400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8A93F5-2151-8143-AA86-F6DF43E1E943}" type="slidenum">
              <a:rPr lang="en-US" smtClean="0"/>
              <a:t>73</a:t>
            </a:fld>
            <a:endParaRPr lang="en-US"/>
          </a:p>
        </p:txBody>
      </p:sp>
    </p:spTree>
    <p:extLst>
      <p:ext uri="{BB962C8B-B14F-4D97-AF65-F5344CB8AC3E}">
        <p14:creationId xmlns:p14="http://schemas.microsoft.com/office/powerpoint/2010/main" val="2365310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8A93F5-2151-8143-AA86-F6DF43E1E943}" type="slidenum">
              <a:rPr lang="en-US" smtClean="0"/>
              <a:t>74</a:t>
            </a:fld>
            <a:endParaRPr lang="en-US"/>
          </a:p>
        </p:txBody>
      </p:sp>
    </p:spTree>
    <p:extLst>
      <p:ext uri="{BB962C8B-B14F-4D97-AF65-F5344CB8AC3E}">
        <p14:creationId xmlns:p14="http://schemas.microsoft.com/office/powerpoint/2010/main" val="39045868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68  This case demonstrates a smooth mass</a:t>
            </a:r>
          </a:p>
          <a:p>
            <a:r>
              <a:rPr lang="en-US" dirty="0" smtClean="0"/>
              <a:t> smooth mass is better seen on I2D, also sharper skin line, higher contrast</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75</a:t>
            </a:fld>
            <a:endParaRPr lang="en-US"/>
          </a:p>
        </p:txBody>
      </p:sp>
    </p:spTree>
    <p:extLst>
      <p:ext uri="{BB962C8B-B14F-4D97-AF65-F5344CB8AC3E}">
        <p14:creationId xmlns:p14="http://schemas.microsoft.com/office/powerpoint/2010/main" val="943371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68   smooth masses….with intelligent</a:t>
            </a:r>
            <a:r>
              <a:rPr lang="en-US" baseline="0" dirty="0" smtClean="0"/>
              <a:t> 2D, some smooth masses will have a sharper margin…also less noise</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42228008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8A93F5-2151-8143-AA86-F6DF43E1E943}" type="slidenum">
              <a:rPr lang="en-US" smtClean="0"/>
              <a:t>77</a:t>
            </a:fld>
            <a:endParaRPr lang="en-US"/>
          </a:p>
        </p:txBody>
      </p:sp>
    </p:spTree>
    <p:extLst>
      <p:ext uri="{BB962C8B-B14F-4D97-AF65-F5344CB8AC3E}">
        <p14:creationId xmlns:p14="http://schemas.microsoft.com/office/powerpoint/2010/main" val="19146446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77…</a:t>
            </a:r>
            <a:r>
              <a:rPr lang="en-US" dirty="0" err="1" smtClean="0"/>
              <a:t>calcs</a:t>
            </a:r>
            <a:r>
              <a:rPr lang="en-US" dirty="0" smtClean="0"/>
              <a:t> and sharpness</a:t>
            </a:r>
            <a:r>
              <a:rPr lang="en-US" baseline="0" dirty="0" smtClean="0"/>
              <a:t> of axilla</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78</a:t>
            </a:fld>
            <a:endParaRPr lang="en-US"/>
          </a:p>
        </p:txBody>
      </p:sp>
    </p:spTree>
    <p:extLst>
      <p:ext uri="{BB962C8B-B14F-4D97-AF65-F5344CB8AC3E}">
        <p14:creationId xmlns:p14="http://schemas.microsoft.com/office/powerpoint/2010/main" val="38831993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77…now let’s look at the sharpness</a:t>
            </a:r>
            <a:r>
              <a:rPr lang="en-US" baseline="0" dirty="0" smtClean="0"/>
              <a:t> of axilla….on C-View, detail in axilla lost…with Intelligent 2D, gain more detail and sharpness in axilla</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648873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After the acquired scan, the projection images will be reconstructed into 1 mm slices. There are an additional 5 slices reconstructed due to paddle tilt.</a:t>
            </a:r>
          </a:p>
          <a:p>
            <a:endParaRPr lang="en-US" baseline="0" dirty="0" smtClean="0"/>
          </a:p>
          <a:p>
            <a:r>
              <a:rPr lang="en-US" b="1" baseline="0" dirty="0" smtClean="0"/>
              <a:t>Click to display up arrow &amp; bullet</a:t>
            </a:r>
          </a:p>
        </p:txBody>
      </p:sp>
      <p:sp>
        <p:nvSpPr>
          <p:cNvPr id="4" name="Slide Number Placeholder 3"/>
          <p:cNvSpPr>
            <a:spLocks noGrp="1"/>
          </p:cNvSpPr>
          <p:nvPr>
            <p:ph type="sldNum" sz="quarter" idx="10"/>
          </p:nvPr>
        </p:nvSpPr>
        <p:spPr/>
        <p:txBody>
          <a:bodyPr/>
          <a:lstStyle/>
          <a:p>
            <a:fld id="{9E971109-FA8D-674E-A8A0-F35840690B6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1176439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next case demonstrates the ability of Intelligent 2D software to increase resolution and contrast.</a:t>
            </a:r>
          </a:p>
          <a:p>
            <a:r>
              <a:rPr lang="en-US" dirty="0" smtClean="0"/>
              <a:t>Heterogeneous calcifications </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80</a:t>
            </a:fld>
            <a:endParaRPr lang="en-US"/>
          </a:p>
        </p:txBody>
      </p:sp>
    </p:spTree>
    <p:extLst>
      <p:ext uri="{BB962C8B-B14F-4D97-AF65-F5344CB8AC3E}">
        <p14:creationId xmlns:p14="http://schemas.microsoft.com/office/powerpoint/2010/main" val="23289159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31  malignant calcifications in this left breast</a:t>
            </a:r>
          </a:p>
          <a:p>
            <a:r>
              <a:rPr lang="en-US" dirty="0" smtClean="0"/>
              <a:t>Let’s take a closer look</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81</a:t>
            </a:fld>
            <a:endParaRPr lang="en-US"/>
          </a:p>
        </p:txBody>
      </p:sp>
    </p:spTree>
    <p:extLst>
      <p:ext uri="{BB962C8B-B14F-4D97-AF65-F5344CB8AC3E}">
        <p14:creationId xmlns:p14="http://schemas.microsoft.com/office/powerpoint/2010/main" val="6494842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Case 31  malignant calcifications left</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82</a:t>
            </a:fld>
            <a:endParaRPr lang="en-US"/>
          </a:p>
        </p:txBody>
      </p:sp>
    </p:spTree>
    <p:extLst>
      <p:ext uri="{BB962C8B-B14F-4D97-AF65-F5344CB8AC3E}">
        <p14:creationId xmlns:p14="http://schemas.microsoft.com/office/powerpoint/2010/main" val="11947502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3513" y="1171575"/>
            <a:ext cx="4221162" cy="3165475"/>
          </a:xfrm>
        </p:spPr>
      </p:sp>
      <p:sp>
        <p:nvSpPr>
          <p:cNvPr id="3" name="Notes Placeholder 2"/>
          <p:cNvSpPr>
            <a:spLocks noGrp="1"/>
          </p:cNvSpPr>
          <p:nvPr>
            <p:ph type="body" idx="1"/>
          </p:nvPr>
        </p:nvSpPr>
        <p:spPr/>
        <p:txBody>
          <a:bodyPr/>
          <a:lstStyle/>
          <a:p>
            <a:r>
              <a:rPr lang="en-US" dirty="0" smtClean="0"/>
              <a:t>Axillary detail becomes much sharper</a:t>
            </a:r>
            <a:endParaRPr lang="en-US" dirty="0"/>
          </a:p>
        </p:txBody>
      </p:sp>
      <p:sp>
        <p:nvSpPr>
          <p:cNvPr id="4" name="Slide Number Placeholder 3"/>
          <p:cNvSpPr>
            <a:spLocks noGrp="1"/>
          </p:cNvSpPr>
          <p:nvPr>
            <p:ph type="sldNum" sz="quarter" idx="10"/>
          </p:nvPr>
        </p:nvSpPr>
        <p:spPr/>
        <p:txBody>
          <a:bodyPr/>
          <a:lstStyle/>
          <a:p>
            <a:fld id="{36B462B6-D774-45BF-A8CD-922272C6A812}" type="slidenum">
              <a:rPr lang="en-US" smtClean="0"/>
              <a:t>83</a:t>
            </a:fld>
            <a:endParaRPr lang="en-US"/>
          </a:p>
        </p:txBody>
      </p:sp>
    </p:spTree>
    <p:extLst>
      <p:ext uri="{BB962C8B-B14F-4D97-AF65-F5344CB8AC3E}">
        <p14:creationId xmlns:p14="http://schemas.microsoft.com/office/powerpoint/2010/main" val="11710768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Hologic has been continuously gathering feedback from current users of C-View images and has incorporated enhancements in image quality in response to user’s needs. The improvements in the synthesized 2D algorithm can be characterized into two main categories: (1) enhancements in overall image quality and (2) improvements in visibility of lesions. The improvements in overall image quality are: superior resolution of 70 microns, reduced image noise, reduced image blur, improvement in appearance of skin line, and improvement in overall image contrast. </a:t>
            </a:r>
          </a:p>
          <a:p>
            <a:r>
              <a:rPr lang="en-US" dirty="0"/>
              <a:t> The improvements in lesion visibility are: Clearer delineation of mass margins – specifically for round and lobulated masses, enhancements in spiculations for certain subtle distortions, and improvements in visibility of tiny micro-calcification clusters</a:t>
            </a:r>
          </a:p>
          <a:p>
            <a:endParaRPr lang="en-US" dirty="0"/>
          </a:p>
          <a:p>
            <a:r>
              <a:rPr lang="en-US" dirty="0"/>
              <a:t>We will begin by reviewing some examples of images that will illustrate overall image quality improvements</a:t>
            </a:r>
          </a:p>
        </p:txBody>
      </p:sp>
      <p:sp>
        <p:nvSpPr>
          <p:cNvPr id="4" name="Slide Number Placeholder 3"/>
          <p:cNvSpPr>
            <a:spLocks noGrp="1"/>
          </p:cNvSpPr>
          <p:nvPr>
            <p:ph type="sldNum" sz="quarter" idx="10"/>
          </p:nvPr>
        </p:nvSpPr>
        <p:spPr/>
        <p:txBody>
          <a:bodyPr/>
          <a:lstStyle/>
          <a:p>
            <a:fld id="{F5FEE701-7C39-3043-BF5D-A68266E531D1}"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16142335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85</a:t>
            </a:fld>
            <a:endParaRPr lang="en-US"/>
          </a:p>
        </p:txBody>
      </p:sp>
    </p:spTree>
    <p:extLst>
      <p:ext uri="{BB962C8B-B14F-4D97-AF65-F5344CB8AC3E}">
        <p14:creationId xmlns:p14="http://schemas.microsoft.com/office/powerpoint/2010/main" val="8859704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203186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reconstructed slices, a software algorithm is applied and it creates the synthesized 2D image</a:t>
            </a:r>
          </a:p>
          <a:p>
            <a:r>
              <a:rPr lang="en-US" b="1" dirty="0" smtClean="0"/>
              <a:t>Click to display down arrow &amp; bullets</a:t>
            </a:r>
            <a:endParaRPr lang="en-US" b="1" dirty="0"/>
          </a:p>
        </p:txBody>
      </p:sp>
      <p:sp>
        <p:nvSpPr>
          <p:cNvPr id="4" name="Slide Number Placeholder 3"/>
          <p:cNvSpPr>
            <a:spLocks noGrp="1"/>
          </p:cNvSpPr>
          <p:nvPr>
            <p:ph type="sldNum" sz="quarter" idx="10"/>
          </p:nvPr>
        </p:nvSpPr>
        <p:spPr/>
        <p:txBody>
          <a:bodyPr/>
          <a:lstStyle/>
          <a:p>
            <a:fld id="{9E971109-FA8D-674E-A8A0-F35840690B6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237759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Title Slid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336" y="4906331"/>
            <a:ext cx="7772400" cy="806640"/>
          </a:xfrm>
        </p:spPr>
        <p:txBody>
          <a:bodyPr anchor="b"/>
          <a:lstStyle>
            <a:lvl1pPr algn="l">
              <a:defRPr sz="3200" b="1" cap="none">
                <a:solidFill>
                  <a:srgbClr val="131F6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20787" y="5749513"/>
            <a:ext cx="7772400" cy="655100"/>
          </a:xfrm>
        </p:spPr>
        <p:txBody>
          <a:bodyPr anchor="ctr"/>
          <a:lstStyle>
            <a:lvl1pPr marL="0" indent="0">
              <a:buNone/>
              <a:defRPr sz="2400" b="0">
                <a:solidFill>
                  <a:srgbClr val="131F6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5" name="Picture 4"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Tree>
    <p:extLst>
      <p:ext uri="{BB962C8B-B14F-4D97-AF65-F5344CB8AC3E}">
        <p14:creationId xmlns:p14="http://schemas.microsoft.com/office/powerpoint/2010/main" val="3111168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472"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85309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1"/>
          </p:nvPr>
        </p:nvSpPr>
        <p:spPr>
          <a:xfrm>
            <a:off x="3758775" y="1597152"/>
            <a:ext cx="5048250" cy="4597400"/>
          </a:xfrm>
        </p:spPr>
        <p:txBody>
          <a:bodyPr/>
          <a:lstStyle/>
          <a:p>
            <a:endParaRPr lang="en-US"/>
          </a:p>
        </p:txBody>
      </p:sp>
      <p:sp>
        <p:nvSpPr>
          <p:cNvPr id="6" name="Text Placeholder 2"/>
          <p:cNvSpPr>
            <a:spLocks noGrp="1"/>
          </p:cNvSpPr>
          <p:nvPr>
            <p:ph idx="1" hasCustomPrompt="1"/>
          </p:nvPr>
        </p:nvSpPr>
        <p:spPr>
          <a:xfrm>
            <a:off x="350763" y="1600201"/>
            <a:ext cx="3315588" cy="4689324"/>
          </a:xfrm>
          <a:prstGeom prst="rect">
            <a:avLst/>
          </a:prstGeom>
        </p:spPr>
        <p:txBody>
          <a:bodyPr vert="horz" lIns="0" tIns="0" rIns="0" bIns="0" rtlCol="0">
            <a:noAutofit/>
          </a:bodyPr>
          <a:lstStyle>
            <a:lvl1pPr>
              <a:defRPr sz="1700">
                <a:solidFill>
                  <a:schemeClr val="tx2"/>
                </a:solidFill>
              </a:defRPr>
            </a:lvl1pPr>
          </a:lstStyle>
          <a:p>
            <a:pPr lvl="0"/>
            <a:r>
              <a:rPr lang="en-US" dirty="0" smtClean="0"/>
              <a:t>Click to edit Master text styles</a:t>
            </a:r>
            <a:endParaRPr lang="en-US" dirty="0"/>
          </a:p>
        </p:txBody>
      </p: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953930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oints Whit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2955" y="1631759"/>
            <a:ext cx="1827212" cy="3090672"/>
          </a:xfrm>
          <a:solidFill>
            <a:schemeClr val="bg1">
              <a:lumMod val="95000"/>
            </a:schemeClr>
          </a:solidFill>
        </p:spPr>
        <p:txBody>
          <a:bodyPr/>
          <a:lstStyle/>
          <a:p>
            <a:endParaRPr lang="en-US"/>
          </a:p>
        </p:txBody>
      </p:sp>
      <p:sp>
        <p:nvSpPr>
          <p:cNvPr id="6" name="Picture Placeholder 4"/>
          <p:cNvSpPr>
            <a:spLocks noGrp="1"/>
          </p:cNvSpPr>
          <p:nvPr>
            <p:ph type="pic" sz="quarter" idx="12"/>
          </p:nvPr>
        </p:nvSpPr>
        <p:spPr>
          <a:xfrm>
            <a:off x="2560775" y="1631759"/>
            <a:ext cx="1828800" cy="3090672"/>
          </a:xfrm>
          <a:solidFill>
            <a:schemeClr val="bg1">
              <a:lumMod val="95000"/>
            </a:schemeClr>
          </a:solidFill>
        </p:spPr>
        <p:txBody>
          <a:bodyPr/>
          <a:lstStyle/>
          <a:p>
            <a:endParaRPr lang="en-US" dirty="0"/>
          </a:p>
        </p:txBody>
      </p:sp>
      <p:sp>
        <p:nvSpPr>
          <p:cNvPr id="7" name="Picture Placeholder 4"/>
          <p:cNvSpPr>
            <a:spLocks noGrp="1"/>
          </p:cNvSpPr>
          <p:nvPr>
            <p:ph type="pic" sz="quarter" idx="13"/>
          </p:nvPr>
        </p:nvSpPr>
        <p:spPr>
          <a:xfrm>
            <a:off x="4770184" y="1631759"/>
            <a:ext cx="1827155" cy="3090672"/>
          </a:xfrm>
          <a:solidFill>
            <a:schemeClr val="bg1">
              <a:lumMod val="95000"/>
            </a:schemeClr>
          </a:solidFill>
        </p:spPr>
        <p:txBody>
          <a:bodyPr/>
          <a:lstStyle/>
          <a:p>
            <a:endParaRPr lang="en-US"/>
          </a:p>
        </p:txBody>
      </p:sp>
      <p:sp>
        <p:nvSpPr>
          <p:cNvPr id="8" name="Picture Placeholder 4"/>
          <p:cNvSpPr>
            <a:spLocks noGrp="1"/>
          </p:cNvSpPr>
          <p:nvPr>
            <p:ph type="pic" sz="quarter" idx="14"/>
          </p:nvPr>
        </p:nvSpPr>
        <p:spPr>
          <a:xfrm>
            <a:off x="6977945" y="1631759"/>
            <a:ext cx="1823862" cy="3090672"/>
          </a:xfrm>
          <a:solidFill>
            <a:schemeClr val="bg1">
              <a:lumMod val="95000"/>
            </a:schemeClr>
          </a:solidFill>
        </p:spPr>
        <p:txBody>
          <a:bodyPr/>
          <a:lstStyle/>
          <a:p>
            <a:endParaRPr lang="en-US"/>
          </a:p>
        </p:txBody>
      </p:sp>
      <p:sp>
        <p:nvSpPr>
          <p:cNvPr id="9" name="Content Placeholder 2"/>
          <p:cNvSpPr>
            <a:spLocks noGrp="1"/>
          </p:cNvSpPr>
          <p:nvPr>
            <p:ph sz="half" idx="1"/>
          </p:nvPr>
        </p:nvSpPr>
        <p:spPr>
          <a:xfrm>
            <a:off x="350763" y="4871155"/>
            <a:ext cx="1829405" cy="1441001"/>
          </a:xfrm>
        </p:spPr>
        <p:txBody>
          <a:bodyPr anchor="t" anchorCtr="0"/>
          <a:lstStyle>
            <a:lvl1pPr>
              <a:lnSpc>
                <a:spcPct val="90000"/>
              </a:lnSpc>
              <a:spcBef>
                <a:spcPts val="600"/>
              </a:spcBef>
              <a:defRPr sz="1700">
                <a:solidFill>
                  <a:schemeClr val="tx1"/>
                </a:solidFill>
              </a:defRPr>
            </a:lvl1pPr>
            <a:lvl2pPr>
              <a:lnSpc>
                <a:spcPct val="90000"/>
              </a:lnSpc>
              <a:spcBef>
                <a:spcPts val="600"/>
              </a:spcBef>
              <a:defRPr sz="15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0" name="Content Placeholder 2"/>
          <p:cNvSpPr>
            <a:spLocks noGrp="1"/>
          </p:cNvSpPr>
          <p:nvPr>
            <p:ph sz="half" idx="15"/>
          </p:nvPr>
        </p:nvSpPr>
        <p:spPr>
          <a:xfrm>
            <a:off x="2560775" y="4868334"/>
            <a:ext cx="1828800" cy="1441001"/>
          </a:xfrm>
        </p:spPr>
        <p:txBody>
          <a:bodyPr vert="horz" lIns="0" tIns="0" rIns="0" bIns="0" rtlCol="0" anchor="t" anchorCtr="0">
            <a:noAutofit/>
          </a:bodyPr>
          <a:lstStyle>
            <a:lvl1pPr>
              <a:lnSpc>
                <a:spcPct val="90000"/>
              </a:lnSpc>
              <a:defRPr lang="en-US" sz="1700" baseline="0" dirty="0" smtClean="0"/>
            </a:lvl1pPr>
            <a:lvl2pPr>
              <a:lnSpc>
                <a:spcPct val="90000"/>
              </a:lnSpc>
              <a:defRPr lang="en-US" sz="1500" dirty="0" smtClean="0"/>
            </a:lvl2pPr>
          </a:lstStyle>
          <a:p>
            <a:pPr lvl="0"/>
            <a:r>
              <a:rPr lang="en-US" dirty="0" smtClean="0"/>
              <a:t>Click to edit Master text styles</a:t>
            </a:r>
          </a:p>
          <a:p>
            <a:pPr lvl="1"/>
            <a:r>
              <a:rPr lang="en-US" dirty="0" smtClean="0"/>
              <a:t>Second level</a:t>
            </a:r>
          </a:p>
        </p:txBody>
      </p:sp>
      <p:sp>
        <p:nvSpPr>
          <p:cNvPr id="11" name="Content Placeholder 2"/>
          <p:cNvSpPr>
            <a:spLocks noGrp="1"/>
          </p:cNvSpPr>
          <p:nvPr>
            <p:ph sz="half" idx="16"/>
          </p:nvPr>
        </p:nvSpPr>
        <p:spPr>
          <a:xfrm>
            <a:off x="4769556" y="4868334"/>
            <a:ext cx="1827388" cy="1441001"/>
          </a:xfrm>
        </p:spPr>
        <p:txBody>
          <a:bodyPr vert="horz" lIns="0" tIns="0" rIns="0" bIns="0" rtlCol="0" anchor="t" anchorCtr="0">
            <a:noAutofit/>
          </a:bodyPr>
          <a:lstStyle>
            <a:lvl1pPr>
              <a:defRPr lang="en-US" sz="1700" dirty="0" smtClean="0"/>
            </a:lvl1pPr>
            <a:lvl2pPr>
              <a:defRPr lang="en-US" sz="1500" dirty="0" smtClean="0"/>
            </a:lvl2pPr>
          </a:lstStyle>
          <a:p>
            <a:pPr lvl="0"/>
            <a:r>
              <a:rPr lang="en-US" dirty="0" smtClean="0"/>
              <a:t>Click to edit Master text styles</a:t>
            </a:r>
          </a:p>
          <a:p>
            <a:pPr lvl="1"/>
            <a:r>
              <a:rPr lang="en-US" dirty="0" smtClean="0"/>
              <a:t>Second level</a:t>
            </a:r>
          </a:p>
        </p:txBody>
      </p:sp>
      <p:sp>
        <p:nvSpPr>
          <p:cNvPr id="12" name="Content Placeholder 2"/>
          <p:cNvSpPr>
            <a:spLocks noGrp="1"/>
          </p:cNvSpPr>
          <p:nvPr>
            <p:ph sz="half" idx="17"/>
          </p:nvPr>
        </p:nvSpPr>
        <p:spPr>
          <a:xfrm>
            <a:off x="6977946" y="4868333"/>
            <a:ext cx="1824567" cy="1441001"/>
          </a:xfrm>
        </p:spPr>
        <p:txBody>
          <a:bodyPr vert="horz" lIns="0" tIns="0" rIns="0" bIns="0" rtlCol="0" anchor="t" anchorCtr="0">
            <a:noAutofit/>
          </a:bodyPr>
          <a:lstStyle>
            <a:lvl1pPr>
              <a:defRPr lang="en-US" sz="1700" dirty="0" smtClean="0"/>
            </a:lvl1pPr>
            <a:lvl2pPr>
              <a:defRPr lang="en-US" sz="1500" dirty="0" smtClean="0"/>
            </a:lvl2pPr>
          </a:lstStyle>
          <a:p>
            <a:pPr lvl="0"/>
            <a:r>
              <a:rPr lang="en-US" dirty="0" smtClean="0"/>
              <a:t>Click to edit Master text styles</a:t>
            </a:r>
          </a:p>
          <a:p>
            <a:pPr lvl="1"/>
            <a:r>
              <a:rPr lang="en-US" dirty="0" smtClean="0"/>
              <a:t>Second level</a:t>
            </a:r>
          </a:p>
        </p:txBody>
      </p:sp>
      <p:sp>
        <p:nvSpPr>
          <p:cNvPr id="13" name="Title 1"/>
          <p:cNvSpPr>
            <a:spLocks noGrp="1"/>
          </p:cNvSpPr>
          <p:nvPr>
            <p:ph type="title"/>
          </p:nvPr>
        </p:nvSpPr>
        <p:spPr>
          <a:xfrm>
            <a:off x="350763" y="274639"/>
            <a:ext cx="8454571" cy="1143000"/>
          </a:xfrm>
        </p:spPr>
        <p:txBody>
          <a:bodyPr/>
          <a:lstStyle/>
          <a:p>
            <a:r>
              <a:rPr lang="en-US" dirty="0" smtClean="0"/>
              <a:t>Click to edit Master title style</a:t>
            </a:r>
            <a:endParaRPr lang="en-US" dirty="0"/>
          </a:p>
        </p:txBody>
      </p:sp>
      <p:sp>
        <p:nvSpPr>
          <p:cNvPr id="1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032271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ottom White">
    <p:spTree>
      <p:nvGrpSpPr>
        <p:cNvPr id="1" name=""/>
        <p:cNvGrpSpPr/>
        <p:nvPr/>
      </p:nvGrpSpPr>
      <p:grpSpPr>
        <a:xfrm>
          <a:off x="0" y="0"/>
          <a:ext cx="0" cy="0"/>
          <a:chOff x="0" y="0"/>
          <a:chExt cx="0" cy="0"/>
        </a:xfrm>
      </p:grpSpPr>
      <p:sp>
        <p:nvSpPr>
          <p:cNvPr id="5" name="Title 1"/>
          <p:cNvSpPr>
            <a:spLocks noGrp="1"/>
          </p:cNvSpPr>
          <p:nvPr>
            <p:ph type="title"/>
          </p:nvPr>
        </p:nvSpPr>
        <p:spPr>
          <a:xfrm>
            <a:off x="350763" y="5226244"/>
            <a:ext cx="8454571" cy="1023696"/>
          </a:xfrm>
        </p:spPr>
        <p:txBody>
          <a:bodyPr anchor="ctr"/>
          <a:lstStyle>
            <a:lvl1pPr>
              <a:defRPr>
                <a:solidFill>
                  <a:schemeClr val="tx1"/>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350762" y="762001"/>
            <a:ext cx="8448524" cy="4233335"/>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2363804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537292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913907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 white background">
    <p:spTree>
      <p:nvGrpSpPr>
        <p:cNvPr id="1" name=""/>
        <p:cNvGrpSpPr/>
        <p:nvPr/>
      </p:nvGrpSpPr>
      <p:grpSpPr>
        <a:xfrm>
          <a:off x="0" y="0"/>
          <a:ext cx="0" cy="0"/>
          <a:chOff x="0" y="0"/>
          <a:chExt cx="0" cy="0"/>
        </a:xfrm>
      </p:grpSpPr>
      <p:pic>
        <p:nvPicPr>
          <p:cNvPr id="4" name="Picture 3"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
        <p:nvSpPr>
          <p:cNvPr id="3" name="Slide Number Placeholder 2"/>
          <p:cNvSpPr>
            <a:spLocks noGrp="1"/>
          </p:cNvSpPr>
          <p:nvPr>
            <p:ph type="sldNum" sz="quarter" idx="10"/>
          </p:nvPr>
        </p:nvSpPr>
        <p:spPr/>
        <p:txBody>
          <a:bodyPr/>
          <a:lstStyle>
            <a:lvl1pPr>
              <a:defRPr>
                <a:solidFill>
                  <a:schemeClr val="tx1"/>
                </a:solidFill>
              </a:defRPr>
            </a:lvl1pPr>
          </a:lstStyle>
          <a:p>
            <a:fld id="{6453F95C-7FA8-E048-BEDD-3F6B9882286F}" type="slidenum">
              <a:rPr lang="en-US" smtClean="0">
                <a:solidFill>
                  <a:srgbClr val="000000"/>
                </a:solidFill>
              </a:rPr>
              <a:pPr/>
              <a:t>‹#›</a:t>
            </a:fld>
            <a:endParaRPr lang="en-US" dirty="0">
              <a:solidFill>
                <a:srgbClr val="000000"/>
              </a:solidFill>
            </a:endParaRPr>
          </a:p>
        </p:txBody>
      </p:sp>
      <p:cxnSp>
        <p:nvCxnSpPr>
          <p:cNvPr id="7" name="Straight Connector 6"/>
          <p:cNvCxnSpPr/>
          <p:nvPr userDrawn="1"/>
        </p:nvCxnSpPr>
        <p:spPr>
          <a:xfrm>
            <a:off x="8774546" y="6495692"/>
            <a:ext cx="0" cy="361758"/>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764703" y="6495692"/>
            <a:ext cx="0" cy="361758"/>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10" name="Text Placeholder 10"/>
          <p:cNvSpPr>
            <a:spLocks noGrp="1"/>
          </p:cNvSpPr>
          <p:nvPr>
            <p:ph type="body" sz="quarter" idx="11" hasCustomPrompt="1"/>
          </p:nvPr>
        </p:nvSpPr>
        <p:spPr>
          <a:xfrm>
            <a:off x="5495636" y="6496242"/>
            <a:ext cx="2101273" cy="361758"/>
          </a:xfrm>
        </p:spPr>
        <p:txBody>
          <a:bodyPr anchor="ctr"/>
          <a:lstStyle>
            <a:lvl1pPr algn="r">
              <a:defRPr sz="800">
                <a:latin typeface="Arial"/>
              </a:defRPr>
            </a:lvl1pPr>
          </a:lstStyle>
          <a:p>
            <a:pPr lvl="0"/>
            <a:r>
              <a:rPr lang="en-US" dirty="0" smtClean="0"/>
              <a:t>Insert Presentation Title</a:t>
            </a:r>
          </a:p>
        </p:txBody>
      </p:sp>
      <p:sp>
        <p:nvSpPr>
          <p:cNvPr id="9" name="Title 1"/>
          <p:cNvSpPr>
            <a:spLocks noGrp="1"/>
          </p:cNvSpPr>
          <p:nvPr>
            <p:ph type="title"/>
          </p:nvPr>
        </p:nvSpPr>
        <p:spPr>
          <a:xfrm>
            <a:off x="350763" y="5110285"/>
            <a:ext cx="3105176" cy="1402597"/>
          </a:xfrm>
        </p:spPr>
        <p:txBody>
          <a:bodyPr anchor="t"/>
          <a:lstStyle>
            <a:lvl1pPr algn="l">
              <a:defRPr sz="3100" b="1" cap="none">
                <a:solidFill>
                  <a:srgbClr val="131455"/>
                </a:solidFill>
                <a:latin typeface="Arial"/>
              </a:defRPr>
            </a:lvl1pPr>
          </a:lstStyle>
          <a:p>
            <a:r>
              <a:rPr lang="en-US" dirty="0" smtClean="0"/>
              <a:t>Click to edit Master title style</a:t>
            </a:r>
            <a:endParaRPr lang="en-US" dirty="0"/>
          </a:p>
        </p:txBody>
      </p:sp>
      <p:pic>
        <p:nvPicPr>
          <p:cNvPr id="11" name="Picture 10" descr="main_log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40894" y="6603933"/>
            <a:ext cx="695106" cy="122834"/>
          </a:xfrm>
          <a:prstGeom prst="rect">
            <a:avLst/>
          </a:prstGeom>
        </p:spPr>
      </p:pic>
    </p:spTree>
    <p:extLst>
      <p:ext uri="{BB962C8B-B14F-4D97-AF65-F5344CB8AC3E}">
        <p14:creationId xmlns:p14="http://schemas.microsoft.com/office/powerpoint/2010/main" val="214727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llets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50762" y="1717523"/>
            <a:ext cx="8448524" cy="4451048"/>
          </a:xfrm>
        </p:spPr>
        <p:txBody>
          <a:bodyPr vert="horz" lIns="0" tIns="0" rIns="0" bIns="0" rtlCol="0">
            <a:noAutofit/>
          </a:bodyPr>
          <a:lstStyle>
            <a:lvl1pPr marL="169863" indent="-169863">
              <a:lnSpc>
                <a:spcPct val="100000"/>
              </a:lnSpc>
              <a:spcBef>
                <a:spcPts val="1300"/>
              </a:spcBef>
              <a:buFont typeface="Arial"/>
              <a:buChar char="•"/>
              <a:defRPr lang="en-US" sz="1700" b="0" dirty="0" smtClean="0">
                <a:solidFill>
                  <a:schemeClr val="tx1"/>
                </a:solidFill>
              </a:defRPr>
            </a:lvl1pPr>
            <a:lvl2pPr marL="169863" indent="-169863">
              <a:lnSpc>
                <a:spcPct val="100000"/>
              </a:lnSpc>
              <a:spcBef>
                <a:spcPts val="1300"/>
              </a:spcBef>
              <a:buFont typeface="Arial"/>
              <a:buChar char="•"/>
              <a:defRPr lang="en-US" sz="1700" b="0" dirty="0" smtClean="0">
                <a:solidFill>
                  <a:schemeClr val="tx1"/>
                </a:solidFill>
              </a:defRPr>
            </a:lvl2pPr>
            <a:lvl3pPr marL="169863" indent="-169863">
              <a:lnSpc>
                <a:spcPct val="100000"/>
              </a:lnSpc>
              <a:spcBef>
                <a:spcPts val="1300"/>
              </a:spcBef>
              <a:defRPr lang="en-US" sz="1700" b="0" dirty="0" smtClean="0">
                <a:solidFill>
                  <a:schemeClr val="tx1"/>
                </a:solidFill>
              </a:defRPr>
            </a:lvl3pPr>
            <a:lvl4pPr marL="347663" indent="-177800">
              <a:lnSpc>
                <a:spcPct val="100000"/>
              </a:lnSpc>
              <a:spcBef>
                <a:spcPts val="1300"/>
              </a:spcBef>
              <a:defRPr lang="en-US" sz="1500" b="0" dirty="0" smtClean="0">
                <a:solidFill>
                  <a:schemeClr val="tx1"/>
                </a:solidFill>
              </a:defRPr>
            </a:lvl4pPr>
            <a:lvl5pPr marL="347663" indent="-177800">
              <a:lnSpc>
                <a:spcPct val="100000"/>
              </a:lnSpc>
              <a:spcBef>
                <a:spcPts val="1300"/>
              </a:spcBef>
              <a:defRPr lang="en-US" sz="1300" b="0" dirty="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2"/>
          <p:cNvSpPr>
            <a:spLocks noGrp="1"/>
          </p:cNvSpPr>
          <p:nvPr>
            <p:ph type="sldNum" sz="quarter" idx="10"/>
          </p:nvPr>
        </p:nvSpPr>
        <p:spPr>
          <a:xfrm>
            <a:off x="8781143" y="6495143"/>
            <a:ext cx="362856" cy="362856"/>
          </a:xfrm>
        </p:spPr>
        <p:txBody>
          <a:bodyPr/>
          <a:lstStyle>
            <a:lvl1pPr>
              <a:defRPr>
                <a:solidFill>
                  <a:srgbClr val="000000"/>
                </a:solidFill>
              </a:defRPr>
            </a:lvl1pPr>
          </a:lstStyle>
          <a:p>
            <a:fld id="{6453F95C-7FA8-E048-BEDD-3F6B9882286F}" type="slidenum">
              <a:rPr lang="en-US" smtClean="0"/>
              <a:pPr/>
              <a:t>‹#›</a:t>
            </a:fld>
            <a:endParaRPr lang="en-US" dirty="0"/>
          </a:p>
        </p:txBody>
      </p:sp>
      <p:cxnSp>
        <p:nvCxnSpPr>
          <p:cNvPr id="13" name="Straight Connector 12"/>
          <p:cNvCxnSpPr/>
          <p:nvPr userDrawn="1"/>
        </p:nvCxnSpPr>
        <p:spPr>
          <a:xfrm>
            <a:off x="8774546" y="6495692"/>
            <a:ext cx="0" cy="361758"/>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7764703" y="6495692"/>
            <a:ext cx="0" cy="361758"/>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15" name="Text Placeholder 10"/>
          <p:cNvSpPr>
            <a:spLocks noGrp="1"/>
          </p:cNvSpPr>
          <p:nvPr>
            <p:ph type="body" sz="quarter" idx="11" hasCustomPrompt="1"/>
          </p:nvPr>
        </p:nvSpPr>
        <p:spPr>
          <a:xfrm>
            <a:off x="5495636" y="6496242"/>
            <a:ext cx="2101273" cy="361758"/>
          </a:xfrm>
        </p:spPr>
        <p:txBody>
          <a:bodyPr anchor="ctr"/>
          <a:lstStyle>
            <a:lvl1pPr algn="r">
              <a:defRPr sz="800">
                <a:latin typeface="Arial"/>
              </a:defRPr>
            </a:lvl1pPr>
          </a:lstStyle>
          <a:p>
            <a:pPr lvl="0"/>
            <a:r>
              <a:rPr lang="en-US" dirty="0" smtClean="0"/>
              <a:t>Insert Presentation Title</a:t>
            </a:r>
          </a:p>
        </p:txBody>
      </p:sp>
      <p:pic>
        <p:nvPicPr>
          <p:cNvPr id="16" name="Picture 15" descr="main_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40894" y="6603933"/>
            <a:ext cx="695106" cy="122834"/>
          </a:xfrm>
          <a:prstGeom prst="rect">
            <a:avLst/>
          </a:prstGeom>
        </p:spPr>
      </p:pic>
    </p:spTree>
    <p:extLst>
      <p:ext uri="{BB962C8B-B14F-4D97-AF65-F5344CB8AC3E}">
        <p14:creationId xmlns:p14="http://schemas.microsoft.com/office/powerpoint/2010/main" val="3016639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Large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rgbClr val="000000"/>
                </a:solidFill>
              </a:defRPr>
            </a:lvl1pPr>
          </a:lstStyle>
          <a:p>
            <a:fld id="{6453F95C-7FA8-E048-BEDD-3F6B9882286F}" type="slidenum">
              <a:rPr lang="en-US" smtClean="0"/>
              <a:pPr/>
              <a:t>‹#›</a:t>
            </a:fld>
            <a:endParaRPr lang="en-US" dirty="0"/>
          </a:p>
        </p:txBody>
      </p:sp>
      <p:sp>
        <p:nvSpPr>
          <p:cNvPr id="4" name="Content Placeholder 2"/>
          <p:cNvSpPr>
            <a:spLocks noGrp="1"/>
          </p:cNvSpPr>
          <p:nvPr>
            <p:ph sz="half" idx="1"/>
          </p:nvPr>
        </p:nvSpPr>
        <p:spPr>
          <a:xfrm>
            <a:off x="350762" y="1717523"/>
            <a:ext cx="8448524" cy="4451048"/>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8774546" y="6495692"/>
            <a:ext cx="0" cy="361758"/>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764703" y="6495692"/>
            <a:ext cx="0" cy="361758"/>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8" name="Text Placeholder 10"/>
          <p:cNvSpPr>
            <a:spLocks noGrp="1"/>
          </p:cNvSpPr>
          <p:nvPr>
            <p:ph type="body" sz="quarter" idx="11" hasCustomPrompt="1"/>
          </p:nvPr>
        </p:nvSpPr>
        <p:spPr>
          <a:xfrm>
            <a:off x="5495636" y="6496242"/>
            <a:ext cx="2101273" cy="361758"/>
          </a:xfrm>
        </p:spPr>
        <p:txBody>
          <a:bodyPr anchor="ctr"/>
          <a:lstStyle>
            <a:lvl1pPr algn="r">
              <a:defRPr sz="800">
                <a:latin typeface="Arial"/>
              </a:defRPr>
            </a:lvl1pPr>
          </a:lstStyle>
          <a:p>
            <a:pPr lvl="0"/>
            <a:r>
              <a:rPr lang="en-US" dirty="0" smtClean="0"/>
              <a:t>Insert Presentation Title</a:t>
            </a:r>
          </a:p>
        </p:txBody>
      </p:sp>
      <p:pic>
        <p:nvPicPr>
          <p:cNvPr id="9" name="Picture 8" descr="main_log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40894" y="6603933"/>
            <a:ext cx="695106" cy="122834"/>
          </a:xfrm>
          <a:prstGeom prst="rect">
            <a:avLst/>
          </a:prstGeom>
        </p:spPr>
      </p:pic>
    </p:spTree>
    <p:extLst>
      <p:ext uri="{BB962C8B-B14F-4D97-AF65-F5344CB8AC3E}">
        <p14:creationId xmlns:p14="http://schemas.microsoft.com/office/powerpoint/2010/main" val="257967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ext Placeholder 10"/>
          <p:cNvSpPr>
            <a:spLocks noGrp="1"/>
          </p:cNvSpPr>
          <p:nvPr>
            <p:ph type="body" sz="quarter" idx="13" hasCustomPrompt="1"/>
          </p:nvPr>
        </p:nvSpPr>
        <p:spPr>
          <a:xfrm>
            <a:off x="414879" y="492813"/>
            <a:ext cx="8285588" cy="628065"/>
          </a:xfrm>
        </p:spPr>
        <p:txBody>
          <a:bodyPr>
            <a:noAutofit/>
          </a:bodyPr>
          <a:lstStyle>
            <a:lvl1pPr marL="0" indent="0" algn="l">
              <a:buNone/>
              <a:defRPr sz="2813" b="0" baseline="0">
                <a:solidFill>
                  <a:schemeClr val="bg1"/>
                </a:solidFill>
                <a:latin typeface="+mj-lt"/>
              </a:defRPr>
            </a:lvl1pPr>
            <a:lvl2pPr marL="342900" indent="0" algn="l">
              <a:buNone/>
              <a:defRPr>
                <a:solidFill>
                  <a:schemeClr val="bg1"/>
                </a:solidFill>
              </a:defRPr>
            </a:lvl2pPr>
            <a:lvl3pPr marL="685800" indent="0" algn="l">
              <a:buNone/>
              <a:defRPr>
                <a:solidFill>
                  <a:schemeClr val="bg1"/>
                </a:solidFill>
              </a:defRPr>
            </a:lvl3pPr>
            <a:lvl4pPr marL="1028700" indent="0" algn="l">
              <a:buNone/>
              <a:defRPr>
                <a:solidFill>
                  <a:schemeClr val="bg1"/>
                </a:solidFill>
              </a:defRPr>
            </a:lvl4pPr>
            <a:lvl5pPr marL="1371600" indent="0" algn="l">
              <a:buNone/>
              <a:defRPr>
                <a:solidFill>
                  <a:schemeClr val="bg1"/>
                </a:solidFill>
              </a:defRPr>
            </a:lvl5pPr>
          </a:lstStyle>
          <a:p>
            <a:pPr lvl="0"/>
            <a:r>
              <a:rPr lang="en-US" dirty="0"/>
              <a:t>Title Goes Here</a:t>
            </a:r>
          </a:p>
        </p:txBody>
      </p:sp>
      <p:pic>
        <p:nvPicPr>
          <p:cNvPr id="4" name="Picture 3"/>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8244855" y="6467154"/>
            <a:ext cx="736413" cy="166939"/>
          </a:xfrm>
          <a:prstGeom prst="rect">
            <a:avLst/>
          </a:prstGeom>
        </p:spPr>
      </p:pic>
      <p:sp>
        <p:nvSpPr>
          <p:cNvPr id="5" name="Text Placeholder 2"/>
          <p:cNvSpPr>
            <a:spLocks noGrp="1"/>
          </p:cNvSpPr>
          <p:nvPr>
            <p:ph type="body" sz="quarter" idx="14" hasCustomPrompt="1"/>
          </p:nvPr>
        </p:nvSpPr>
        <p:spPr>
          <a:xfrm>
            <a:off x="414879" y="6264148"/>
            <a:ext cx="6306090" cy="352739"/>
          </a:xfrm>
        </p:spPr>
        <p:txBody>
          <a:bodyPr anchor="b">
            <a:normAutofit/>
          </a:bodyPr>
          <a:lstStyle>
            <a:lvl1pPr marL="0" indent="0">
              <a:buNone/>
              <a:defRPr sz="750" i="1"/>
            </a:lvl1pPr>
            <a:lvl2pPr marL="342900" indent="0">
              <a:buNone/>
              <a:defRPr/>
            </a:lvl2pPr>
            <a:lvl3pPr marL="685800" indent="0">
              <a:buNone/>
              <a:defRPr/>
            </a:lvl3pPr>
            <a:lvl4pPr marL="1028700" indent="0">
              <a:buNone/>
              <a:defRPr/>
            </a:lvl4pPr>
            <a:lvl5pPr marL="1371600" indent="0">
              <a:buNone/>
              <a:defRPr/>
            </a:lvl5pPr>
          </a:lstStyle>
          <a:p>
            <a:pPr lvl="0"/>
            <a:r>
              <a:rPr lang="en-US" smtClean="0"/>
              <a:t>Source:</a:t>
            </a:r>
            <a:endParaRPr lang="en-US" dirty="0" smtClean="0"/>
          </a:p>
        </p:txBody>
      </p:sp>
      <p:sp>
        <p:nvSpPr>
          <p:cNvPr id="6" name="Footer Placeholder 5"/>
          <p:cNvSpPr>
            <a:spLocks noGrp="1"/>
          </p:cNvSpPr>
          <p:nvPr>
            <p:ph type="ftr" sz="quarter" idx="3"/>
          </p:nvPr>
        </p:nvSpPr>
        <p:spPr>
          <a:xfrm>
            <a:off x="3029151" y="6454962"/>
            <a:ext cx="3085698" cy="365125"/>
          </a:xfrm>
          <a:prstGeom prst="rect">
            <a:avLst/>
          </a:prstGeom>
        </p:spPr>
        <p:txBody>
          <a:bodyPr vert="horz" lIns="91440" tIns="45720" rIns="91440" bIns="45720" rtlCol="0" anchor="b"/>
          <a:lstStyle>
            <a:lvl1pPr marL="0" marR="0" indent="0" algn="ctr" defTabSz="685834" rtl="0" eaLnBrk="1" fontAlgn="auto" latinLnBrk="0" hangingPunct="1">
              <a:lnSpc>
                <a:spcPct val="100000"/>
              </a:lnSpc>
              <a:spcBef>
                <a:spcPts val="0"/>
              </a:spcBef>
              <a:spcAft>
                <a:spcPts val="0"/>
              </a:spcAft>
              <a:buClrTx/>
              <a:buSzTx/>
              <a:buFontTx/>
              <a:buNone/>
              <a:tabLst/>
              <a:defRPr sz="675">
                <a:solidFill>
                  <a:schemeClr val="bg1"/>
                </a:solidFill>
              </a:defRPr>
            </a:lvl1pPr>
          </a:lstStyle>
          <a:p>
            <a:endParaRPr lang="en-US" dirty="0">
              <a:solidFill>
                <a:srgbClr val="FFFFFF"/>
              </a:solidFill>
            </a:endParaRPr>
          </a:p>
        </p:txBody>
      </p:sp>
    </p:spTree>
    <p:extLst>
      <p:ext uri="{BB962C8B-B14F-4D97-AF65-F5344CB8AC3E}">
        <p14:creationId xmlns:p14="http://schemas.microsoft.com/office/powerpoint/2010/main" val="20230065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600406" y="0"/>
            <a:ext cx="5543594" cy="6858000"/>
          </a:xfrm>
          <a:solidFill>
            <a:schemeClr val="bg1">
              <a:lumMod val="95000"/>
            </a:schemeClr>
          </a:solidFill>
        </p:spPr>
        <p:txBody>
          <a:bodyPr/>
          <a:lstStyle/>
          <a:p>
            <a:endParaRPr lang="en-US" dirty="0"/>
          </a:p>
        </p:txBody>
      </p:sp>
      <p:grpSp>
        <p:nvGrpSpPr>
          <p:cNvPr id="9" name="Group 8"/>
          <p:cNvGrpSpPr/>
          <p:nvPr userDrawn="1"/>
        </p:nvGrpSpPr>
        <p:grpSpPr>
          <a:xfrm>
            <a:off x="0" y="0"/>
            <a:ext cx="7311890" cy="6858000"/>
            <a:chOff x="0" y="0"/>
            <a:chExt cx="7311890" cy="6858000"/>
          </a:xfrm>
          <a:solidFill>
            <a:schemeClr val="bg1"/>
          </a:solidFill>
        </p:grpSpPr>
        <p:sp>
          <p:nvSpPr>
            <p:cNvPr id="10" name="Rectangle 9"/>
            <p:cNvSpPr/>
            <p:nvPr userDrawn="1"/>
          </p:nvSpPr>
          <p:spPr>
            <a:xfrm>
              <a:off x="0" y="0"/>
              <a:ext cx="362056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nvGrpSpPr>
            <p:cNvPr id="6" name="Group 5"/>
            <p:cNvGrpSpPr/>
            <p:nvPr userDrawn="1"/>
          </p:nvGrpSpPr>
          <p:grpSpPr>
            <a:xfrm>
              <a:off x="3635315" y="0"/>
              <a:ext cx="3676575" cy="6858000"/>
              <a:chOff x="3635315" y="0"/>
              <a:chExt cx="3676575" cy="6858000"/>
            </a:xfrm>
            <a:grpFill/>
          </p:grpSpPr>
          <p:sp>
            <p:nvSpPr>
              <p:cNvPr id="13" name="Rectangle 12"/>
              <p:cNvSpPr/>
              <p:nvPr userDrawn="1"/>
            </p:nvSpPr>
            <p:spPr>
              <a:xfrm>
                <a:off x="3635315" y="0"/>
                <a:ext cx="18770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22" name="Rectangle 21"/>
              <p:cNvSpPr/>
              <p:nvPr userDrawn="1"/>
            </p:nvSpPr>
            <p:spPr>
              <a:xfrm>
                <a:off x="6493703" y="0"/>
                <a:ext cx="5113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cxnSp>
            <p:nvCxnSpPr>
              <p:cNvPr id="24" name="Straight Connector 23"/>
              <p:cNvCxnSpPr/>
              <p:nvPr userDrawn="1"/>
            </p:nvCxnSpPr>
            <p:spPr>
              <a:xfrm>
                <a:off x="7117450" y="0"/>
                <a:ext cx="0" cy="6858000"/>
              </a:xfrm>
              <a:prstGeom prst="line">
                <a:avLst/>
              </a:prstGeom>
              <a:grpFill/>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311890" y="0"/>
                <a:ext cx="0" cy="6858000"/>
              </a:xfrm>
              <a:prstGeom prst="line">
                <a:avLst/>
              </a:prstGeom>
              <a:grpFill/>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userDrawn="1"/>
            </p:nvSpPr>
            <p:spPr>
              <a:xfrm>
                <a:off x="384633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0" name="Rectangle 29"/>
              <p:cNvSpPr/>
              <p:nvPr userDrawn="1"/>
            </p:nvSpPr>
            <p:spPr>
              <a:xfrm>
                <a:off x="404432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1" name="Rectangle 30"/>
              <p:cNvSpPr/>
              <p:nvPr userDrawn="1"/>
            </p:nvSpPr>
            <p:spPr>
              <a:xfrm>
                <a:off x="4255337" y="0"/>
                <a:ext cx="16035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2" name="Rectangle 31"/>
              <p:cNvSpPr/>
              <p:nvPr userDrawn="1"/>
            </p:nvSpPr>
            <p:spPr>
              <a:xfrm>
                <a:off x="4453327" y="0"/>
                <a:ext cx="151238"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3" name="Rectangle 32"/>
              <p:cNvSpPr/>
              <p:nvPr userDrawn="1"/>
            </p:nvSpPr>
            <p:spPr>
              <a:xfrm>
                <a:off x="4664342"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4" name="Rectangle 33"/>
              <p:cNvSpPr/>
              <p:nvPr userDrawn="1"/>
            </p:nvSpPr>
            <p:spPr>
              <a:xfrm>
                <a:off x="4855819"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5" name="Rectangle 34"/>
              <p:cNvSpPr/>
              <p:nvPr userDrawn="1"/>
            </p:nvSpPr>
            <p:spPr>
              <a:xfrm>
                <a:off x="5066835" y="0"/>
                <a:ext cx="12388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6" name="Rectangle 35"/>
              <p:cNvSpPr/>
              <p:nvPr userDrawn="1"/>
            </p:nvSpPr>
            <p:spPr>
              <a:xfrm>
                <a:off x="5271338" y="0"/>
                <a:ext cx="11476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7" name="Rectangle 36"/>
              <p:cNvSpPr/>
              <p:nvPr userDrawn="1"/>
            </p:nvSpPr>
            <p:spPr>
              <a:xfrm>
                <a:off x="5475841" y="0"/>
                <a:ext cx="1056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8" name="Rectangle 37"/>
              <p:cNvSpPr/>
              <p:nvPr userDrawn="1"/>
            </p:nvSpPr>
            <p:spPr>
              <a:xfrm>
                <a:off x="5673830" y="0"/>
                <a:ext cx="9652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9" name="Rectangle 38"/>
              <p:cNvSpPr/>
              <p:nvPr userDrawn="1"/>
            </p:nvSpPr>
            <p:spPr>
              <a:xfrm>
                <a:off x="5884845" y="0"/>
                <a:ext cx="87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0" name="Rectangle 39"/>
              <p:cNvSpPr/>
              <p:nvPr userDrawn="1"/>
            </p:nvSpPr>
            <p:spPr>
              <a:xfrm>
                <a:off x="6082835" y="0"/>
                <a:ext cx="7829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1" name="Rectangle 40"/>
              <p:cNvSpPr/>
              <p:nvPr userDrawn="1"/>
            </p:nvSpPr>
            <p:spPr>
              <a:xfrm>
                <a:off x="6293851" y="0"/>
                <a:ext cx="6917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2" name="Rectangle 41"/>
              <p:cNvSpPr/>
              <p:nvPr userDrawn="1"/>
            </p:nvSpPr>
            <p:spPr>
              <a:xfrm>
                <a:off x="6700529" y="0"/>
                <a:ext cx="4648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3" name="Rectangle 42"/>
              <p:cNvSpPr/>
              <p:nvPr userDrawn="1"/>
            </p:nvSpPr>
            <p:spPr>
              <a:xfrm>
                <a:off x="6897785" y="0"/>
                <a:ext cx="3492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sp>
        <p:nvSpPr>
          <p:cNvPr id="2" name="Title 1"/>
          <p:cNvSpPr>
            <a:spLocks noGrp="1"/>
          </p:cNvSpPr>
          <p:nvPr userDrawn="1">
            <p:ph type="ctrTitle"/>
          </p:nvPr>
        </p:nvSpPr>
        <p:spPr>
          <a:xfrm>
            <a:off x="360880" y="3751835"/>
            <a:ext cx="3069517" cy="1631191"/>
          </a:xfrm>
        </p:spPr>
        <p:txBody>
          <a:bodyPr anchor="b"/>
          <a:lstStyle>
            <a:lvl1pPr algn="l">
              <a:spcBef>
                <a:spcPts val="0"/>
              </a:spcBef>
              <a:defRPr sz="3100">
                <a:solidFill>
                  <a:schemeClr val="tx2"/>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361759" y="5507606"/>
            <a:ext cx="3071090" cy="1103087"/>
          </a:xfrm>
        </p:spPr>
        <p:txBody>
          <a:bodyPr/>
          <a:lstStyle>
            <a:lvl1pPr marL="0" indent="0" algn="l">
              <a:spcBef>
                <a:spcPts val="0"/>
              </a:spcBef>
              <a:buNone/>
              <a:defRPr sz="1500" b="0">
                <a:solidFill>
                  <a:srgbClr val="131F6B"/>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8" name="Picture 27" descr="main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715" y="433026"/>
            <a:ext cx="2511952" cy="860486"/>
          </a:xfrm>
          <a:prstGeom prst="rect">
            <a:avLst/>
          </a:prstGeom>
        </p:spPr>
      </p:pic>
    </p:spTree>
    <p:extLst>
      <p:ext uri="{BB962C8B-B14F-4D97-AF65-F5344CB8AC3E}">
        <p14:creationId xmlns:p14="http://schemas.microsoft.com/office/powerpoint/2010/main" val="3197236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ullets Black">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50762" y="1717523"/>
            <a:ext cx="8448524" cy="4451048"/>
          </a:xfrm>
        </p:spPr>
        <p:txBody>
          <a:bodyPr vert="horz" lIns="0" tIns="0" rIns="0" bIns="0" rtlCol="0">
            <a:noAutofit/>
          </a:bodyPr>
          <a:lstStyle>
            <a:lvl1pPr marL="169863" indent="-169863">
              <a:lnSpc>
                <a:spcPct val="100000"/>
              </a:lnSpc>
              <a:spcBef>
                <a:spcPts val="1300"/>
              </a:spcBef>
              <a:buFont typeface="Arial"/>
              <a:buChar char="•"/>
              <a:defRPr lang="en-US" sz="1700" b="0" dirty="0" smtClean="0">
                <a:solidFill>
                  <a:schemeClr val="bg1"/>
                </a:solidFill>
              </a:defRPr>
            </a:lvl1pPr>
            <a:lvl2pPr marL="169863" indent="-169863">
              <a:lnSpc>
                <a:spcPct val="100000"/>
              </a:lnSpc>
              <a:spcBef>
                <a:spcPts val="1300"/>
              </a:spcBef>
              <a:buFont typeface="Arial"/>
              <a:buChar char="•"/>
              <a:defRPr lang="en-US" sz="1700" b="0" dirty="0" smtClean="0">
                <a:solidFill>
                  <a:schemeClr val="bg1"/>
                </a:solidFill>
              </a:defRPr>
            </a:lvl2pPr>
            <a:lvl3pPr marL="169863" indent="-169863">
              <a:lnSpc>
                <a:spcPct val="100000"/>
              </a:lnSpc>
              <a:spcBef>
                <a:spcPts val="1300"/>
              </a:spcBef>
              <a:defRPr lang="en-US" sz="1700" b="0" dirty="0" smtClean="0">
                <a:solidFill>
                  <a:schemeClr val="bg1"/>
                </a:solidFill>
              </a:defRPr>
            </a:lvl3pPr>
            <a:lvl4pPr marL="347663" indent="-177800">
              <a:lnSpc>
                <a:spcPct val="100000"/>
              </a:lnSpc>
              <a:spcBef>
                <a:spcPts val="1300"/>
              </a:spcBef>
              <a:defRPr lang="en-US" sz="1500" b="0" dirty="0" smtClean="0">
                <a:solidFill>
                  <a:schemeClr val="bg1"/>
                </a:solidFill>
              </a:defRPr>
            </a:lvl4pPr>
            <a:lvl5pPr marL="347663" indent="-177800">
              <a:lnSpc>
                <a:spcPct val="100000"/>
              </a:lnSpc>
              <a:spcBef>
                <a:spcPts val="1300"/>
              </a:spcBef>
              <a:defRPr lang="en-US" sz="1300" b="0" dirty="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453F95C-7FA8-E048-BEDD-3F6B9882286F}" type="slidenum">
              <a:rPr lang="en-US" smtClean="0"/>
              <a:pPr/>
              <a:t>‹#›</a:t>
            </a:fld>
            <a:endParaRPr lang="en-US"/>
          </a:p>
        </p:txBody>
      </p:sp>
      <p:cxnSp>
        <p:nvCxnSpPr>
          <p:cNvPr id="6" name="Straight Connector 5"/>
          <p:cNvCxnSpPr/>
          <p:nvPr userDrawn="1"/>
        </p:nvCxnSpPr>
        <p:spPr>
          <a:xfrm>
            <a:off x="8774546" y="6495692"/>
            <a:ext cx="0" cy="361758"/>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7764703" y="6495692"/>
            <a:ext cx="0" cy="361758"/>
          </a:xfrm>
          <a:prstGeom prst="line">
            <a:avLst/>
          </a:prstGeom>
          <a:ln w="9525"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 Placeholder 10"/>
          <p:cNvSpPr>
            <a:spLocks noGrp="1"/>
          </p:cNvSpPr>
          <p:nvPr>
            <p:ph type="body" sz="quarter" idx="11" hasCustomPrompt="1"/>
          </p:nvPr>
        </p:nvSpPr>
        <p:spPr>
          <a:xfrm>
            <a:off x="5495636" y="6496242"/>
            <a:ext cx="2101273" cy="361758"/>
          </a:xfrm>
        </p:spPr>
        <p:txBody>
          <a:bodyPr anchor="ctr"/>
          <a:lstStyle>
            <a:lvl1pPr algn="r">
              <a:defRPr sz="800">
                <a:solidFill>
                  <a:srgbClr val="FFFFFF"/>
                </a:solidFill>
                <a:latin typeface="Arial"/>
              </a:defRPr>
            </a:lvl1pPr>
          </a:lstStyle>
          <a:p>
            <a:pPr lvl="0"/>
            <a:r>
              <a:rPr lang="en-US" dirty="0" smtClean="0"/>
              <a:t>Insert Presentation Title</a:t>
            </a:r>
          </a:p>
        </p:txBody>
      </p:sp>
      <p:pic>
        <p:nvPicPr>
          <p:cNvPr id="12" name="Picture 11" descr="main_logo.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603933"/>
            <a:ext cx="695106" cy="123812"/>
          </a:xfrm>
          <a:prstGeom prst="rect">
            <a:avLst/>
          </a:prstGeom>
        </p:spPr>
      </p:pic>
    </p:spTree>
    <p:extLst>
      <p:ext uri="{BB962C8B-B14F-4D97-AF65-F5344CB8AC3E}">
        <p14:creationId xmlns:p14="http://schemas.microsoft.com/office/powerpoint/2010/main" val="138592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Large Content Black">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50762" y="1717523"/>
            <a:ext cx="8448524" cy="4451048"/>
          </a:xfrm>
        </p:spPr>
        <p:txBody>
          <a:bodyPr vert="horz" lIns="0" tIns="0" rIns="0" bIns="0" rtlCol="0">
            <a:noAutofit/>
          </a:bodyPr>
          <a:lstStyle>
            <a:lvl1pPr>
              <a:defRPr lang="en-US" dirty="0" smtClean="0">
                <a:solidFill>
                  <a:schemeClr val="bg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453F95C-7FA8-E048-BEDD-3F6B9882286F}" type="slidenum">
              <a:rPr lang="en-US" smtClean="0"/>
              <a:pPr/>
              <a:t>‹#›</a:t>
            </a:fld>
            <a:endParaRPr lang="en-US"/>
          </a:p>
        </p:txBody>
      </p:sp>
      <p:cxnSp>
        <p:nvCxnSpPr>
          <p:cNvPr id="6" name="Straight Connector 5"/>
          <p:cNvCxnSpPr/>
          <p:nvPr userDrawn="1"/>
        </p:nvCxnSpPr>
        <p:spPr>
          <a:xfrm>
            <a:off x="8774546" y="6495692"/>
            <a:ext cx="0" cy="361758"/>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7764703" y="6495692"/>
            <a:ext cx="0" cy="361758"/>
          </a:xfrm>
          <a:prstGeom prst="line">
            <a:avLst/>
          </a:prstGeom>
          <a:ln w="9525"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 Placeholder 10"/>
          <p:cNvSpPr>
            <a:spLocks noGrp="1"/>
          </p:cNvSpPr>
          <p:nvPr>
            <p:ph type="body" sz="quarter" idx="11" hasCustomPrompt="1"/>
          </p:nvPr>
        </p:nvSpPr>
        <p:spPr>
          <a:xfrm>
            <a:off x="5495636" y="6496242"/>
            <a:ext cx="2101273" cy="361758"/>
          </a:xfrm>
        </p:spPr>
        <p:txBody>
          <a:bodyPr anchor="ctr"/>
          <a:lstStyle>
            <a:lvl1pPr algn="r">
              <a:defRPr sz="800">
                <a:solidFill>
                  <a:srgbClr val="FFFFFF"/>
                </a:solidFill>
                <a:latin typeface="Arial"/>
              </a:defRPr>
            </a:lvl1pPr>
          </a:lstStyle>
          <a:p>
            <a:pPr lvl="0"/>
            <a:r>
              <a:rPr lang="en-US" dirty="0" smtClean="0"/>
              <a:t>Insert Presentation Title</a:t>
            </a:r>
          </a:p>
        </p:txBody>
      </p:sp>
      <p:pic>
        <p:nvPicPr>
          <p:cNvPr id="12" name="Picture 11" descr="main_logo.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603933"/>
            <a:ext cx="695106" cy="123812"/>
          </a:xfrm>
          <a:prstGeom prst="rect">
            <a:avLst/>
          </a:prstGeom>
        </p:spPr>
      </p:pic>
    </p:spTree>
    <p:extLst>
      <p:ext uri="{BB962C8B-B14F-4D97-AF65-F5344CB8AC3E}">
        <p14:creationId xmlns:p14="http://schemas.microsoft.com/office/powerpoint/2010/main" val="552987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a:xfrm>
            <a:off x="414879" y="1760538"/>
            <a:ext cx="8197577" cy="4562475"/>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0"/>
          <p:cNvSpPr>
            <a:spLocks noGrp="1"/>
          </p:cNvSpPr>
          <p:nvPr>
            <p:ph type="body" sz="quarter" idx="13" hasCustomPrompt="1"/>
          </p:nvPr>
        </p:nvSpPr>
        <p:spPr>
          <a:xfrm>
            <a:off x="414879" y="492814"/>
            <a:ext cx="8285588" cy="628065"/>
          </a:xfrm>
        </p:spPr>
        <p:txBody>
          <a:bodyPr>
            <a:noAutofit/>
          </a:bodyPr>
          <a:lstStyle>
            <a:lvl1pPr marL="0" indent="0" algn="l">
              <a:buNone/>
              <a:defRPr sz="2812" b="0" baseline="0">
                <a:solidFill>
                  <a:schemeClr val="bg1"/>
                </a:solidFill>
                <a:latin typeface="+mj-lt"/>
              </a:defRPr>
            </a:lvl1pPr>
            <a:lvl2pPr marL="342855" indent="0" algn="l">
              <a:buNone/>
              <a:defRPr>
                <a:solidFill>
                  <a:schemeClr val="bg1"/>
                </a:solidFill>
              </a:defRPr>
            </a:lvl2pPr>
            <a:lvl3pPr marL="685709" indent="0" algn="l">
              <a:buNone/>
              <a:defRPr>
                <a:solidFill>
                  <a:schemeClr val="bg1"/>
                </a:solidFill>
              </a:defRPr>
            </a:lvl3pPr>
            <a:lvl4pPr marL="1028563" indent="0" algn="l">
              <a:buNone/>
              <a:defRPr>
                <a:solidFill>
                  <a:schemeClr val="bg1"/>
                </a:solidFill>
              </a:defRPr>
            </a:lvl4pPr>
            <a:lvl5pPr marL="1371417" indent="0" algn="l">
              <a:buNone/>
              <a:defRPr>
                <a:solidFill>
                  <a:schemeClr val="bg1"/>
                </a:solidFill>
              </a:defRPr>
            </a:lvl5pPr>
          </a:lstStyle>
          <a:p>
            <a:pPr lvl="0"/>
            <a:r>
              <a:rPr lang="en-US" dirty="0"/>
              <a:t>Title Goes Here</a:t>
            </a:r>
          </a:p>
        </p:txBody>
      </p:sp>
      <p:pic>
        <p:nvPicPr>
          <p:cNvPr id="5" name="Picture 4"/>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a:off x="8244855" y="6467154"/>
            <a:ext cx="736413" cy="166939"/>
          </a:xfrm>
          <a:prstGeom prst="rect">
            <a:avLst/>
          </a:prstGeom>
        </p:spPr>
      </p:pic>
      <p:sp>
        <p:nvSpPr>
          <p:cNvPr id="6" name="Text Placeholder 2"/>
          <p:cNvSpPr>
            <a:spLocks noGrp="1"/>
          </p:cNvSpPr>
          <p:nvPr>
            <p:ph type="body" sz="quarter" idx="14" hasCustomPrompt="1"/>
          </p:nvPr>
        </p:nvSpPr>
        <p:spPr>
          <a:xfrm>
            <a:off x="6114849" y="6374254"/>
            <a:ext cx="6306090" cy="352739"/>
          </a:xfrm>
        </p:spPr>
        <p:txBody>
          <a:bodyPr anchor="b">
            <a:normAutofit/>
          </a:bodyPr>
          <a:lstStyle>
            <a:lvl1pPr marL="0" indent="0">
              <a:buNone/>
              <a:defRPr sz="750" i="1" baseline="0"/>
            </a:lvl1pPr>
            <a:lvl2pPr marL="342855" indent="0">
              <a:buNone/>
              <a:defRPr/>
            </a:lvl2pPr>
            <a:lvl3pPr marL="685709" indent="0">
              <a:buNone/>
              <a:defRPr/>
            </a:lvl3pPr>
            <a:lvl4pPr marL="1028563" indent="0">
              <a:buNone/>
              <a:defRPr/>
            </a:lvl4pPr>
            <a:lvl5pPr marL="1371417" indent="0">
              <a:buNone/>
              <a:defRPr/>
            </a:lvl5pPr>
          </a:lstStyle>
          <a:p>
            <a:pPr lvl="0"/>
            <a:r>
              <a:rPr lang="en-US" dirty="0" smtClean="0"/>
              <a:t>Hologic Proprietary and Confidential</a:t>
            </a:r>
          </a:p>
        </p:txBody>
      </p:sp>
      <p:sp>
        <p:nvSpPr>
          <p:cNvPr id="8" name="Footer Placeholder 5"/>
          <p:cNvSpPr>
            <a:spLocks noGrp="1"/>
          </p:cNvSpPr>
          <p:nvPr>
            <p:ph type="ftr" sz="quarter" idx="3"/>
          </p:nvPr>
        </p:nvSpPr>
        <p:spPr>
          <a:xfrm>
            <a:off x="3029151" y="6454962"/>
            <a:ext cx="3085698" cy="365125"/>
          </a:xfrm>
          <a:prstGeom prst="rect">
            <a:avLst/>
          </a:prstGeom>
        </p:spPr>
        <p:txBody>
          <a:bodyPr vert="horz" lIns="91440" tIns="45720" rIns="91440" bIns="45720" rtlCol="0" anchor="b"/>
          <a:lstStyle>
            <a:lvl1pPr marL="0" marR="0" indent="0" algn="ctr" defTabSz="685743" rtl="0" eaLnBrk="1" fontAlgn="auto" latinLnBrk="0" hangingPunct="1">
              <a:lnSpc>
                <a:spcPct val="100000"/>
              </a:lnSpc>
              <a:spcBef>
                <a:spcPts val="0"/>
              </a:spcBef>
              <a:spcAft>
                <a:spcPts val="0"/>
              </a:spcAft>
              <a:buClrTx/>
              <a:buSzTx/>
              <a:buFontTx/>
              <a:buNone/>
              <a:tabLst/>
              <a:defRPr sz="675">
                <a:solidFill>
                  <a:schemeClr val="bg1"/>
                </a:solidFill>
              </a:defRPr>
            </a:lvl1pPr>
          </a:lstStyle>
          <a:p>
            <a:endParaRPr lang="en-US" dirty="0">
              <a:solidFill>
                <a:prstClr val="white"/>
              </a:solidFill>
            </a:endParaRPr>
          </a:p>
        </p:txBody>
      </p:sp>
    </p:spTree>
    <p:extLst>
      <p:ext uri="{BB962C8B-B14F-4D97-AF65-F5344CB8AC3E}">
        <p14:creationId xmlns:p14="http://schemas.microsoft.com/office/powerpoint/2010/main" val="224256964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Black">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453F95C-7FA8-E048-BEDD-3F6B9882286F}" type="slidenum">
              <a:rPr lang="en-US" smtClean="0"/>
              <a:pPr/>
              <a:t>‹#›</a:t>
            </a:fld>
            <a:endParaRPr lang="en-US"/>
          </a:p>
        </p:txBody>
      </p:sp>
      <p:cxnSp>
        <p:nvCxnSpPr>
          <p:cNvPr id="7" name="Straight Connector 6"/>
          <p:cNvCxnSpPr/>
          <p:nvPr userDrawn="1"/>
        </p:nvCxnSpPr>
        <p:spPr>
          <a:xfrm>
            <a:off x="8774546" y="6495692"/>
            <a:ext cx="0" cy="361758"/>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764703" y="6495692"/>
            <a:ext cx="0" cy="361758"/>
          </a:xfrm>
          <a:prstGeom prst="line">
            <a:avLst/>
          </a:prstGeom>
          <a:ln w="9525"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sp>
        <p:nvSpPr>
          <p:cNvPr id="10" name="Text Placeholder 10"/>
          <p:cNvSpPr>
            <a:spLocks noGrp="1"/>
          </p:cNvSpPr>
          <p:nvPr>
            <p:ph type="body" sz="quarter" idx="11" hasCustomPrompt="1"/>
          </p:nvPr>
        </p:nvSpPr>
        <p:spPr>
          <a:xfrm>
            <a:off x="5495636" y="6496242"/>
            <a:ext cx="2101273" cy="361758"/>
          </a:xfrm>
        </p:spPr>
        <p:txBody>
          <a:bodyPr anchor="ctr"/>
          <a:lstStyle>
            <a:lvl1pPr algn="r">
              <a:defRPr sz="800">
                <a:solidFill>
                  <a:srgbClr val="FFFFFF"/>
                </a:solidFill>
                <a:latin typeface="Arial"/>
              </a:defRPr>
            </a:lvl1pPr>
          </a:lstStyle>
          <a:p>
            <a:pPr lvl="0"/>
            <a:r>
              <a:rPr lang="en-US" dirty="0" smtClean="0"/>
              <a:t>Insert Presentation Title</a:t>
            </a:r>
          </a:p>
        </p:txBody>
      </p:sp>
      <p:pic>
        <p:nvPicPr>
          <p:cNvPr id="11" name="Picture 10" descr="main_logo.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603933"/>
            <a:ext cx="695106" cy="123812"/>
          </a:xfrm>
          <a:prstGeom prst="rect">
            <a:avLst/>
          </a:prstGeom>
        </p:spPr>
      </p:pic>
    </p:spTree>
    <p:extLst>
      <p:ext uri="{BB962C8B-B14F-4D97-AF65-F5344CB8AC3E}">
        <p14:creationId xmlns:p14="http://schemas.microsoft.com/office/powerpoint/2010/main" val="2052265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6" name="Rectangle 15"/>
          <p:cNvSpPr/>
          <p:nvPr/>
        </p:nvSpPr>
        <p:spPr bwMode="ltGray">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501917" y="753228"/>
            <a:ext cx="721872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495709" y="2336873"/>
            <a:ext cx="2302526"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510241" y="3022674"/>
            <a:ext cx="2287277"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2967019" y="2336873"/>
            <a:ext cx="229743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2959103" y="3022674"/>
            <a:ext cx="2297430"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418117" y="2336873"/>
            <a:ext cx="2302519"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418117" y="3022674"/>
            <a:ext cx="2302519"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a:xfrm>
            <a:off x="5663236" y="5936188"/>
            <a:ext cx="2057400" cy="365125"/>
          </a:xfrm>
          <a:prstGeom prst="rect">
            <a:avLst/>
          </a:prstGeom>
        </p:spPr>
        <p:txBody>
          <a:bodyPr/>
          <a:lstStyle/>
          <a:p>
            <a:endParaRPr lang="en-US"/>
          </a:p>
        </p:txBody>
      </p:sp>
      <p:sp>
        <p:nvSpPr>
          <p:cNvPr id="4" name="Footer Placeholder 3"/>
          <p:cNvSpPr>
            <a:spLocks noGrp="1"/>
          </p:cNvSpPr>
          <p:nvPr>
            <p:ph type="ftr" sz="quarter" idx="11"/>
          </p:nvPr>
        </p:nvSpPr>
        <p:spPr>
          <a:xfrm>
            <a:off x="510241" y="5936189"/>
            <a:ext cx="5152995"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6A4D1B8-D63B-48E4-882C-9C3B30829D60}" type="slidenum">
              <a:rPr lang="en-US" smtClean="0"/>
              <a:t>‹#›</a:t>
            </a:fld>
            <a:endParaRPr lang="en-US"/>
          </a:p>
        </p:txBody>
      </p:sp>
    </p:spTree>
    <p:extLst>
      <p:ext uri="{BB962C8B-B14F-4D97-AF65-F5344CB8AC3E}">
        <p14:creationId xmlns:p14="http://schemas.microsoft.com/office/powerpoint/2010/main" val="2417307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08760"/>
            <a:ext cx="7772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17"/>
          <p:cNvSpPr>
            <a:spLocks noGrp="1"/>
          </p:cNvSpPr>
          <p:nvPr>
            <p:ph type="body" sz="quarter" idx="11"/>
          </p:nvPr>
        </p:nvSpPr>
        <p:spPr>
          <a:xfrm>
            <a:off x="445325" y="6481467"/>
            <a:ext cx="4686300" cy="347472"/>
          </a:xfrm>
        </p:spPr>
        <p:txBody>
          <a:bodyPr lIns="0" tIns="0" rIns="0" bIns="0">
            <a:noAutofit/>
          </a:bodyPr>
          <a:lstStyle>
            <a:lvl1pPr marL="0" indent="0">
              <a:buFontTx/>
              <a:buNone/>
              <a:defRPr sz="1000">
                <a:solidFill>
                  <a:schemeClr val="tx1"/>
                </a:solidFill>
                <a:latin typeface="Arial"/>
                <a:cs typeface="Arial"/>
              </a:defRPr>
            </a:lvl1pPr>
            <a:lvl2pPr>
              <a:buFontTx/>
              <a:buNone/>
              <a:defRPr sz="1000">
                <a:solidFill>
                  <a:schemeClr val="bg1"/>
                </a:solidFill>
                <a:latin typeface=""/>
              </a:defRPr>
            </a:lvl2pPr>
            <a:lvl3pPr>
              <a:buFontTx/>
              <a:buNone/>
              <a:defRPr sz="1000">
                <a:solidFill>
                  <a:schemeClr val="bg1"/>
                </a:solidFill>
                <a:latin typeface=""/>
              </a:defRPr>
            </a:lvl3pPr>
            <a:lvl4pPr>
              <a:buFontTx/>
              <a:buNone/>
              <a:defRPr sz="1000">
                <a:solidFill>
                  <a:schemeClr val="bg1"/>
                </a:solidFill>
                <a:latin typeface=""/>
              </a:defRPr>
            </a:lvl4pPr>
            <a:lvl5pPr>
              <a:buFontTx/>
              <a:buNone/>
              <a:defRPr sz="1000">
                <a:solidFill>
                  <a:schemeClr val="bg1"/>
                </a:solidFill>
                <a:latin typeface=""/>
              </a:defRPr>
            </a:lvl5pPr>
          </a:lstStyle>
          <a:p>
            <a:pPr lvl="0"/>
            <a:r>
              <a:rPr lang="en-US" smtClean="0"/>
              <a:t>Click to edit Master text styles</a:t>
            </a:r>
          </a:p>
        </p:txBody>
      </p:sp>
      <p:sp>
        <p:nvSpPr>
          <p:cNvPr id="5" name="Slide Number Placeholder 5"/>
          <p:cNvSpPr>
            <a:spLocks noGrp="1"/>
          </p:cNvSpPr>
          <p:nvPr>
            <p:ph type="sldNum" sz="quarter" idx="12"/>
          </p:nvPr>
        </p:nvSpPr>
        <p:spPr/>
        <p:txBody>
          <a:bodyPr/>
          <a:lstStyle>
            <a:lvl1pPr>
              <a:defRPr/>
            </a:lvl1pPr>
          </a:lstStyle>
          <a:p>
            <a:pPr>
              <a:defRPr/>
            </a:pPr>
            <a:fld id="{56C1B0B0-BEB3-4DE1-9D22-0115352A9E9E}" type="slidenum">
              <a:rPr lang="en-US">
                <a:solidFill>
                  <a:srgbClr val="323232"/>
                </a:solidFill>
              </a:rPr>
              <a:pPr>
                <a:defRPr/>
              </a:pPr>
              <a:t>‹#›</a:t>
            </a:fld>
            <a:endParaRPr lang="en-US" dirty="0">
              <a:solidFill>
                <a:srgbClr val="323232"/>
              </a:solidFill>
            </a:endParaRPr>
          </a:p>
        </p:txBody>
      </p:sp>
    </p:spTree>
    <p:extLst>
      <p:ext uri="{BB962C8B-B14F-4D97-AF65-F5344CB8AC3E}">
        <p14:creationId xmlns:p14="http://schemas.microsoft.com/office/powerpoint/2010/main" val="1652501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Title Slide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336" y="4906331"/>
            <a:ext cx="7772400" cy="806640"/>
          </a:xfrm>
        </p:spPr>
        <p:txBody>
          <a:bodyPr anchor="b"/>
          <a:lstStyle>
            <a:lvl1pPr algn="l">
              <a:defRPr sz="3200" b="1" cap="none">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20787" y="5749513"/>
            <a:ext cx="7772400" cy="655100"/>
          </a:xfrm>
        </p:spPr>
        <p:txBody>
          <a:bodyPr anchor="ct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6" name="Picture 5" descr="Hologic_Main_Logo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20450" t="34911" r="19196" b="34646"/>
          <a:stretch/>
        </p:blipFill>
        <p:spPr>
          <a:xfrm>
            <a:off x="455900" y="3187522"/>
            <a:ext cx="4598051" cy="1449612"/>
          </a:xfrm>
          <a:prstGeom prst="rect">
            <a:avLst/>
          </a:prstGeom>
        </p:spPr>
      </p:pic>
    </p:spTree>
    <p:extLst>
      <p:ext uri="{BB962C8B-B14F-4D97-AF65-F5344CB8AC3E}">
        <p14:creationId xmlns:p14="http://schemas.microsoft.com/office/powerpoint/2010/main" val="2029160050"/>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Slide Blue">
    <p:bg>
      <p:bgRef idx="1001">
        <a:schemeClr val="bg2"/>
      </p:bgRef>
    </p:bg>
    <p:spTree>
      <p:nvGrpSpPr>
        <p:cNvPr id="1" name=""/>
        <p:cNvGrpSpPr/>
        <p:nvPr/>
      </p:nvGrpSpPr>
      <p:grpSpPr>
        <a:xfrm>
          <a:off x="0" y="0"/>
          <a:ext cx="0" cy="0"/>
          <a:chOff x="0" y="0"/>
          <a:chExt cx="0" cy="0"/>
        </a:xfrm>
      </p:grpSpPr>
      <p:sp>
        <p:nvSpPr>
          <p:cNvPr id="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pic>
        <p:nvPicPr>
          <p:cNvPr id="6" name="Picture 5" descr="Hologic_Main_Logo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20450" t="34911" r="19196" b="34646"/>
          <a:stretch/>
        </p:blipFill>
        <p:spPr>
          <a:xfrm>
            <a:off x="455900" y="3187522"/>
            <a:ext cx="4598051" cy="1449612"/>
          </a:xfrm>
          <a:prstGeom prst="rect">
            <a:avLst/>
          </a:prstGeom>
        </p:spPr>
      </p:pic>
    </p:spTree>
    <p:extLst>
      <p:ext uri="{BB962C8B-B14F-4D97-AF65-F5344CB8AC3E}">
        <p14:creationId xmlns:p14="http://schemas.microsoft.com/office/powerpoint/2010/main" val="320403522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Black">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2"/>
            <a:ext cx="6862618" cy="1028095"/>
          </a:xfrm>
        </p:spPr>
        <p:txBody>
          <a:bodyPr anchor="b"/>
          <a:lstStyle>
            <a:lvl1pPr>
              <a:defRPr sz="3100">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3543906"/>
            <a:ext cx="6862618" cy="1155095"/>
          </a:xfrm>
        </p:spPr>
        <p:txBody>
          <a:bodyPr/>
          <a:lstStyle>
            <a:lvl1pPr>
              <a:lnSpc>
                <a:spcPts val="2500"/>
              </a:lnSpc>
              <a:spcBef>
                <a:spcPts val="1000"/>
              </a:spcBef>
              <a:defRPr sz="2100">
                <a:solidFill>
                  <a:srgbClr val="FFFFFF"/>
                </a:solidFill>
                <a:latin typeface="Arial"/>
              </a:defRPr>
            </a:lvl1pPr>
            <a:lvl2pPr marL="365760" indent="-182880">
              <a:lnSpc>
                <a:spcPts val="2500"/>
              </a:lnSpc>
              <a:spcBef>
                <a:spcPts val="800"/>
              </a:spcBef>
              <a:buFont typeface="Arial"/>
              <a:buChar char="•"/>
              <a:defRPr lang="en-US" sz="1700" kern="1200" dirty="0" smtClean="0">
                <a:solidFill>
                  <a:srgbClr val="FFFFFF"/>
                </a:solidFill>
                <a:latin typeface="Arial"/>
                <a:ea typeface="+mn-ea"/>
                <a:cs typeface="+mn-cs"/>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marL="365760" lvl="1" indent="-182880" algn="l" defTabSz="457200" rtl="0" eaLnBrk="1" latinLnBrk="0" hangingPunct="1">
              <a:lnSpc>
                <a:spcPct val="95000"/>
              </a:lnSpc>
              <a:spcBef>
                <a:spcPts val="200"/>
              </a:spcBef>
              <a:spcAft>
                <a:spcPts val="400"/>
              </a:spcAft>
              <a:buFont typeface="Arial"/>
              <a:buChar char="•"/>
            </a:pPr>
            <a:r>
              <a:rPr lang="en-US" dirty="0" smtClean="0"/>
              <a:t>Second level</a:t>
            </a:r>
          </a:p>
        </p:txBody>
      </p:sp>
      <p:cxnSp>
        <p:nvCxnSpPr>
          <p:cNvPr id="8" name="Straight Connector 7"/>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448205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Image and Text">
    <p:spTree>
      <p:nvGrpSpPr>
        <p:cNvPr id="1" name=""/>
        <p:cNvGrpSpPr/>
        <p:nvPr/>
      </p:nvGrpSpPr>
      <p:grpSpPr>
        <a:xfrm>
          <a:off x="0" y="0"/>
          <a:ext cx="0" cy="0"/>
          <a:chOff x="0" y="0"/>
          <a:chExt cx="0" cy="0"/>
        </a:xfrm>
      </p:grpSpPr>
      <p:pic>
        <p:nvPicPr>
          <p:cNvPr id="12" name="Picture Placeholder 11" descr="150665850.jpg"/>
          <p:cNvPicPr>
            <a:picLocks noChangeAspect="1"/>
          </p:cNvPicPr>
          <p:nvPr userDrawn="1"/>
        </p:nvPicPr>
        <p:blipFill rotWithShape="1">
          <a:blip r:embed="rId2" cstate="screen">
            <a:extLst>
              <a:ext uri="{28A0092B-C50C-407E-A947-70E740481C1C}">
                <a14:useLocalDpi xmlns:a14="http://schemas.microsoft.com/office/drawing/2010/main"/>
              </a:ext>
            </a:extLst>
          </a:blip>
          <a:srcRect l="14307" t="15" r="10505" b="15"/>
          <a:stretch/>
        </p:blipFill>
        <p:spPr>
          <a:xfrm>
            <a:off x="-1" y="0"/>
            <a:ext cx="9144001" cy="6840828"/>
          </a:xfrm>
          <a:prstGeom prst="rect">
            <a:avLst/>
          </a:prstGeom>
        </p:spPr>
      </p:pic>
      <p:sp>
        <p:nvSpPr>
          <p:cNvPr id="5" name="Content Placeholder 2"/>
          <p:cNvSpPr>
            <a:spLocks noGrp="1"/>
          </p:cNvSpPr>
          <p:nvPr>
            <p:ph idx="1"/>
          </p:nvPr>
        </p:nvSpPr>
        <p:spPr>
          <a:xfrm>
            <a:off x="338329" y="3511297"/>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cxnSp>
        <p:nvCxnSpPr>
          <p:cNvPr id="7" name="Straight Connector 6"/>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9" name="Text Placeholder 10"/>
          <p:cNvSpPr txBox="1">
            <a:spLocks/>
          </p:cNvSpPr>
          <p:nvPr userDrawn="1"/>
        </p:nvSpPr>
        <p:spPr>
          <a:xfrm>
            <a:off x="5495638" y="6473663"/>
            <a:ext cx="2101273" cy="361759"/>
          </a:xfrm>
          <a:prstGeom prst="rect">
            <a:avLst/>
          </a:prstGeom>
        </p:spPr>
        <p:txBody>
          <a:bodyPr anchor="ctr"/>
          <a:lstStyle>
            <a:lvl1pPr marL="0" indent="0" algn="r" defTabSz="457200" rtl="0" eaLnBrk="1" latinLnBrk="0" hangingPunct="1">
              <a:spcBef>
                <a:spcPts val="1600"/>
              </a:spcBef>
              <a:buFont typeface="Arial"/>
              <a:buNone/>
              <a:defRPr sz="800" b="1" kern="1200">
                <a:solidFill>
                  <a:schemeClr val="tx1"/>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Insert Presentation Title</a:t>
            </a:r>
          </a:p>
        </p:txBody>
      </p:sp>
      <p:sp>
        <p:nvSpPr>
          <p:cNvPr id="11" name="Title 1"/>
          <p:cNvSpPr txBox="1">
            <a:spLocks/>
          </p:cNvSpPr>
          <p:nvPr userDrawn="1"/>
        </p:nvSpPr>
        <p:spPr>
          <a:xfrm>
            <a:off x="350762" y="6393509"/>
            <a:ext cx="5896908" cy="411040"/>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lang="en-US" sz="800" dirty="0" smtClean="0">
                <a:solidFill>
                  <a:schemeClr val="tx1"/>
                </a:solidFill>
              </a:rPr>
              <a:t>HOLOGIC DISCLAIMER</a:t>
            </a:r>
            <a:r>
              <a:rPr lang="en-US" sz="800" baseline="0" dirty="0" smtClean="0">
                <a:solidFill>
                  <a:schemeClr val="tx1"/>
                </a:solidFill>
              </a:rPr>
              <a:t> INFORMATION GOES HERE</a:t>
            </a:r>
            <a:r>
              <a:rPr lang="en-US" sz="800" dirty="0" smtClean="0">
                <a:solidFill>
                  <a:schemeClr val="tx1"/>
                </a:solidFill>
              </a:rPr>
              <a:t>. INTERNAL USE ONLY.</a:t>
            </a:r>
            <a:br>
              <a:rPr lang="en-US" sz="800" dirty="0" smtClean="0">
                <a:solidFill>
                  <a:schemeClr val="tx1"/>
                </a:solidFill>
              </a:rPr>
            </a:br>
            <a:r>
              <a:rPr lang="en-US" sz="800" b="0" dirty="0" smtClean="0">
                <a:solidFill>
                  <a:schemeClr val="tx1"/>
                </a:solidFill>
              </a:rPr>
              <a:t>PRE-000000</a:t>
            </a:r>
            <a:endParaRPr lang="en-US" dirty="0">
              <a:solidFill>
                <a:schemeClr val="tx1"/>
              </a:solidFill>
            </a:endParaRPr>
          </a:p>
        </p:txBody>
      </p:sp>
      <p:sp>
        <p:nvSpPr>
          <p:cNvPr id="10"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pic>
        <p:nvPicPr>
          <p:cNvPr id="14" name="Picture 13" descr="main_logo.png"/>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569008"/>
            <a:ext cx="695106" cy="123812"/>
          </a:xfrm>
          <a:prstGeom prst="rect">
            <a:avLst/>
          </a:prstGeom>
        </p:spPr>
      </p:pic>
    </p:spTree>
    <p:extLst>
      <p:ext uri="{BB962C8B-B14F-4D97-AF65-F5344CB8AC3E}">
        <p14:creationId xmlns:p14="http://schemas.microsoft.com/office/powerpoint/2010/main" val="2276069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pic>
        <p:nvPicPr>
          <p:cNvPr id="6" name="Picture 5"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Tree>
    <p:extLst>
      <p:ext uri="{BB962C8B-B14F-4D97-AF65-F5344CB8AC3E}">
        <p14:creationId xmlns:p14="http://schemas.microsoft.com/office/powerpoint/2010/main" val="836819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Blue Option">
    <p:bg>
      <p:bgRef idx="1001">
        <a:schemeClr val="bg2"/>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34698" y="3508902"/>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603119287"/>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2"/>
            <a:ext cx="6862618" cy="1028095"/>
          </a:xfrm>
        </p:spPr>
        <p:txBody>
          <a:bodyPr vert="horz" lIns="0" tIns="0" rIns="0" bIns="0" rtlCol="0" anchor="b">
            <a:no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57200" y="3543906"/>
            <a:ext cx="6862618" cy="1155095"/>
          </a:xfrm>
        </p:spPr>
        <p:txBody>
          <a:bodyPr/>
          <a:lstStyle>
            <a:lvl1pPr>
              <a:lnSpc>
                <a:spcPct val="95000"/>
              </a:lnSpc>
              <a:spcBef>
                <a:spcPts val="200"/>
              </a:spcBef>
              <a:defRPr sz="2100">
                <a:solidFill>
                  <a:srgbClr val="FFFFFF"/>
                </a:solidFill>
                <a:latin typeface="Arial"/>
              </a:defRPr>
            </a:lvl1pPr>
            <a:lvl2pPr marL="365760" indent="-182880">
              <a:lnSpc>
                <a:spcPct val="95000"/>
              </a:lnSpc>
              <a:spcBef>
                <a:spcPts val="200"/>
              </a:spcBef>
              <a:buFont typeface="Arial"/>
              <a:buChar char="•"/>
              <a:defRPr sz="1700">
                <a:solidFill>
                  <a:srgbClr val="FFFFFF"/>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cxnSp>
        <p:nvCxnSpPr>
          <p:cNvPr id="8" name="Straight Connector 7"/>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09266557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Large Content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50762" y="1597152"/>
            <a:ext cx="8448524" cy="4451048"/>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095314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s Only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451048"/>
          </a:xfrm>
        </p:spPr>
        <p:txBody>
          <a:bodyPr vert="horz" lIns="0" tIns="0" rIns="0" bIns="0" rtlCol="0">
            <a:noAutofit/>
          </a:bodyPr>
          <a:lstStyle>
            <a:lvl1pPr marL="169863" indent="-169863">
              <a:lnSpc>
                <a:spcPct val="90000"/>
              </a:lnSpc>
              <a:spcBef>
                <a:spcPts val="200"/>
              </a:spcBef>
              <a:buFont typeface="Arial"/>
              <a:buChar char="•"/>
              <a:defRPr lang="en-US" sz="1700" b="0" dirty="0" smtClean="0">
                <a:solidFill>
                  <a:srgbClr val="FFFFFF"/>
                </a:solidFill>
              </a:defRPr>
            </a:lvl1pPr>
            <a:lvl2pPr marL="169863" indent="-169863">
              <a:lnSpc>
                <a:spcPct val="90000"/>
              </a:lnSpc>
              <a:spcBef>
                <a:spcPts val="200"/>
              </a:spcBef>
              <a:buFont typeface="Arial"/>
              <a:buChar char="•"/>
              <a:defRPr lang="en-US" sz="1700" dirty="0" smtClean="0">
                <a:solidFill>
                  <a:srgbClr val="FFFFFF"/>
                </a:solidFill>
              </a:defRPr>
            </a:lvl2pPr>
            <a:lvl3pPr marL="169863" indent="-169863">
              <a:lnSpc>
                <a:spcPct val="90000"/>
              </a:lnSpc>
              <a:spcBef>
                <a:spcPts val="200"/>
              </a:spcBef>
              <a:defRPr lang="en-US" sz="1700" dirty="0" smtClean="0">
                <a:solidFill>
                  <a:srgbClr val="FFFFFF"/>
                </a:solidFill>
              </a:defRPr>
            </a:lvl3pPr>
            <a:lvl4pPr marL="398463" indent="-228600">
              <a:lnSpc>
                <a:spcPct val="90000"/>
              </a:lnSpc>
              <a:spcBef>
                <a:spcPts val="200"/>
              </a:spcBef>
              <a:defRPr lang="en-US" sz="1500" dirty="0" smtClean="0">
                <a:solidFill>
                  <a:srgbClr val="FFFFFF"/>
                </a:solidFill>
              </a:defRPr>
            </a:lvl4pPr>
            <a:lvl5pPr marL="576263" indent="-177800">
              <a:lnSpc>
                <a:spcPct val="90000"/>
              </a:lnSpc>
              <a:spcBef>
                <a:spcPts val="200"/>
              </a:spcBef>
              <a:defRPr lang="en-US" sz="1300"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2703839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472"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54807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lgn="ctr">
              <a:defRPr/>
            </a:lvl1pPr>
          </a:lstStyle>
          <a:p>
            <a:fld id="{6453F95C-7FA8-E048-BEDD-3F6B9882286F}" type="slidenum">
              <a:rPr lang="en-US" smtClean="0"/>
              <a:pPr/>
              <a:t>‹#›</a:t>
            </a:fld>
            <a:endParaRPr lang="en-US" dirty="0"/>
          </a:p>
        </p:txBody>
      </p:sp>
      <p:sp>
        <p:nvSpPr>
          <p:cNvPr id="5" name="Picture Placeholder 4"/>
          <p:cNvSpPr>
            <a:spLocks noGrp="1"/>
          </p:cNvSpPr>
          <p:nvPr>
            <p:ph type="pic" sz="quarter" idx="11"/>
          </p:nvPr>
        </p:nvSpPr>
        <p:spPr>
          <a:xfrm>
            <a:off x="3758775" y="1597152"/>
            <a:ext cx="5048250" cy="4597400"/>
          </a:xfrm>
        </p:spPr>
        <p:txBody>
          <a:bodyPr/>
          <a:lstStyle/>
          <a:p>
            <a:endParaRPr lang="en-US"/>
          </a:p>
        </p:txBody>
      </p:sp>
      <p:sp>
        <p:nvSpPr>
          <p:cNvPr id="6" name="Text Placeholder 2"/>
          <p:cNvSpPr>
            <a:spLocks noGrp="1"/>
          </p:cNvSpPr>
          <p:nvPr>
            <p:ph idx="1" hasCustomPrompt="1"/>
          </p:nvPr>
        </p:nvSpPr>
        <p:spPr>
          <a:xfrm>
            <a:off x="350763" y="1600201"/>
            <a:ext cx="3315588" cy="4606636"/>
          </a:xfrm>
          <a:prstGeom prst="rect">
            <a:avLst/>
          </a:prstGeom>
        </p:spPr>
        <p:txBody>
          <a:bodyPr vert="horz" lIns="0" tIns="0" rIns="0" bIns="0" rtlCol="0">
            <a:noAutofit/>
          </a:bodyPr>
          <a:lstStyle>
            <a:lvl1pPr>
              <a:defRPr sz="1700">
                <a:solidFill>
                  <a:schemeClr val="accent5"/>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22729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Points Black">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2955" y="1677941"/>
            <a:ext cx="1827212" cy="3088792"/>
          </a:xfrm>
          <a:noFill/>
        </p:spPr>
        <p:txBody>
          <a:bodyPr/>
          <a:lstStyle/>
          <a:p>
            <a:endParaRPr lang="en-US" dirty="0"/>
          </a:p>
        </p:txBody>
      </p:sp>
      <p:sp>
        <p:nvSpPr>
          <p:cNvPr id="6" name="Picture Placeholder 4"/>
          <p:cNvSpPr>
            <a:spLocks noGrp="1"/>
          </p:cNvSpPr>
          <p:nvPr>
            <p:ph type="pic" sz="quarter" idx="12"/>
          </p:nvPr>
        </p:nvSpPr>
        <p:spPr>
          <a:xfrm>
            <a:off x="2562577" y="1677941"/>
            <a:ext cx="1828800" cy="3088792"/>
          </a:xfrm>
          <a:noFill/>
        </p:spPr>
        <p:txBody>
          <a:bodyPr/>
          <a:lstStyle/>
          <a:p>
            <a:endParaRPr lang="en-US"/>
          </a:p>
        </p:txBody>
      </p:sp>
      <p:sp>
        <p:nvSpPr>
          <p:cNvPr id="7" name="Picture Placeholder 4"/>
          <p:cNvSpPr>
            <a:spLocks noGrp="1"/>
          </p:cNvSpPr>
          <p:nvPr>
            <p:ph type="pic" sz="quarter" idx="13"/>
          </p:nvPr>
        </p:nvSpPr>
        <p:spPr>
          <a:xfrm>
            <a:off x="4768381" y="1677941"/>
            <a:ext cx="1827155" cy="3088792"/>
          </a:xfrm>
          <a:noFill/>
        </p:spPr>
        <p:txBody>
          <a:bodyPr/>
          <a:lstStyle/>
          <a:p>
            <a:endParaRPr lang="en-US"/>
          </a:p>
        </p:txBody>
      </p:sp>
      <p:sp>
        <p:nvSpPr>
          <p:cNvPr id="8" name="Picture Placeholder 4"/>
          <p:cNvSpPr>
            <a:spLocks noGrp="1"/>
          </p:cNvSpPr>
          <p:nvPr>
            <p:ph type="pic" sz="quarter" idx="14"/>
          </p:nvPr>
        </p:nvSpPr>
        <p:spPr>
          <a:xfrm>
            <a:off x="6977945" y="1677941"/>
            <a:ext cx="1823862" cy="3088792"/>
          </a:xfrm>
          <a:noFill/>
        </p:spPr>
        <p:txBody>
          <a:bodyPr/>
          <a:lstStyle/>
          <a:p>
            <a:endParaRPr lang="en-US"/>
          </a:p>
        </p:txBody>
      </p:sp>
      <p:sp>
        <p:nvSpPr>
          <p:cNvPr id="9" name="Content Placeholder 2"/>
          <p:cNvSpPr>
            <a:spLocks noGrp="1"/>
          </p:cNvSpPr>
          <p:nvPr>
            <p:ph sz="half" idx="1"/>
          </p:nvPr>
        </p:nvSpPr>
        <p:spPr>
          <a:xfrm>
            <a:off x="350763" y="4871157"/>
            <a:ext cx="1829405"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0" name="Content Placeholder 2"/>
          <p:cNvSpPr>
            <a:spLocks noGrp="1"/>
          </p:cNvSpPr>
          <p:nvPr>
            <p:ph sz="half" idx="15"/>
          </p:nvPr>
        </p:nvSpPr>
        <p:spPr>
          <a:xfrm>
            <a:off x="2562577" y="4868334"/>
            <a:ext cx="1828800"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1" name="Content Placeholder 2"/>
          <p:cNvSpPr>
            <a:spLocks noGrp="1"/>
          </p:cNvSpPr>
          <p:nvPr>
            <p:ph sz="half" idx="16"/>
          </p:nvPr>
        </p:nvSpPr>
        <p:spPr>
          <a:xfrm>
            <a:off x="4769556" y="4868334"/>
            <a:ext cx="1827388"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2" name="Content Placeholder 2"/>
          <p:cNvSpPr>
            <a:spLocks noGrp="1"/>
          </p:cNvSpPr>
          <p:nvPr>
            <p:ph sz="half" idx="17"/>
          </p:nvPr>
        </p:nvSpPr>
        <p:spPr>
          <a:xfrm>
            <a:off x="6977946" y="4868333"/>
            <a:ext cx="1824567"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3" name="Title 1"/>
          <p:cNvSpPr>
            <a:spLocks noGrp="1"/>
          </p:cNvSpPr>
          <p:nvPr>
            <p:ph type="title"/>
          </p:nvPr>
        </p:nvSpPr>
        <p:spPr>
          <a:xfrm>
            <a:off x="350763" y="274639"/>
            <a:ext cx="8454571" cy="1143000"/>
          </a:xfrm>
        </p:spPr>
        <p:txBody>
          <a:bodyPr/>
          <a:lstStyle>
            <a:lvl1pPr>
              <a:defRPr>
                <a:solidFill>
                  <a:srgbClr val="FFFFFF"/>
                </a:solidFill>
              </a:defRPr>
            </a:lvl1pPr>
          </a:lstStyle>
          <a:p>
            <a:r>
              <a:rPr lang="en-US" dirty="0" smtClean="0"/>
              <a:t>Click to edit Master title style</a:t>
            </a:r>
            <a:endParaRPr lang="en-US" dirty="0"/>
          </a:p>
        </p:txBody>
      </p:sp>
      <p:sp>
        <p:nvSpPr>
          <p:cNvPr id="1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226191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Bottom Black">
    <p:spTree>
      <p:nvGrpSpPr>
        <p:cNvPr id="1" name=""/>
        <p:cNvGrpSpPr/>
        <p:nvPr/>
      </p:nvGrpSpPr>
      <p:grpSpPr>
        <a:xfrm>
          <a:off x="0" y="0"/>
          <a:ext cx="0" cy="0"/>
          <a:chOff x="0" y="0"/>
          <a:chExt cx="0" cy="0"/>
        </a:xfrm>
      </p:grpSpPr>
      <p:sp>
        <p:nvSpPr>
          <p:cNvPr id="5" name="Title 1"/>
          <p:cNvSpPr>
            <a:spLocks noGrp="1"/>
          </p:cNvSpPr>
          <p:nvPr>
            <p:ph type="title"/>
          </p:nvPr>
        </p:nvSpPr>
        <p:spPr>
          <a:xfrm>
            <a:off x="350763" y="5226244"/>
            <a:ext cx="8454571" cy="1023696"/>
          </a:xfrm>
        </p:spPr>
        <p:txBody>
          <a:bodyPr anchor="ctr"/>
          <a:lstStyle>
            <a:lvl1pPr>
              <a:defRPr>
                <a:solidFill>
                  <a:srgbClr val="FFFFFF"/>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350762" y="762001"/>
            <a:ext cx="8448524" cy="4233335"/>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872149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cxnSp>
        <p:nvCxnSpPr>
          <p:cNvPr id="7" name="Straight Connector 6"/>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965553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Black">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609759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Option A">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3548304" y="0"/>
            <a:ext cx="5595697" cy="6858000"/>
          </a:xfrm>
          <a:solidFill>
            <a:schemeClr val="bg1">
              <a:lumMod val="95000"/>
            </a:schemeClr>
          </a:solidFill>
        </p:spPr>
        <p:txBody>
          <a:bodyPr/>
          <a:lstStyle/>
          <a:p>
            <a:endParaRPr lang="en-US"/>
          </a:p>
        </p:txBody>
      </p:sp>
      <p:grpSp>
        <p:nvGrpSpPr>
          <p:cNvPr id="22" name="Group 21"/>
          <p:cNvGrpSpPr/>
          <p:nvPr userDrawn="1"/>
        </p:nvGrpSpPr>
        <p:grpSpPr>
          <a:xfrm>
            <a:off x="0" y="0"/>
            <a:ext cx="7311890" cy="6858000"/>
            <a:chOff x="0" y="0"/>
            <a:chExt cx="7311890" cy="6858000"/>
          </a:xfrm>
          <a:solidFill>
            <a:schemeClr val="tx2"/>
          </a:solidFill>
        </p:grpSpPr>
        <p:sp>
          <p:nvSpPr>
            <p:cNvPr id="39" name="Rectangle 38"/>
            <p:cNvSpPr/>
            <p:nvPr userDrawn="1"/>
          </p:nvSpPr>
          <p:spPr>
            <a:xfrm>
              <a:off x="0" y="0"/>
              <a:ext cx="362056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nvGrpSpPr>
            <p:cNvPr id="40" name="Group 39"/>
            <p:cNvGrpSpPr/>
            <p:nvPr userDrawn="1"/>
          </p:nvGrpSpPr>
          <p:grpSpPr>
            <a:xfrm>
              <a:off x="3635315" y="0"/>
              <a:ext cx="3676575" cy="6858000"/>
              <a:chOff x="3635315" y="0"/>
              <a:chExt cx="3676575" cy="6858000"/>
            </a:xfrm>
            <a:grpFill/>
          </p:grpSpPr>
          <p:sp>
            <p:nvSpPr>
              <p:cNvPr id="41" name="Rectangle 40"/>
              <p:cNvSpPr/>
              <p:nvPr userDrawn="1"/>
            </p:nvSpPr>
            <p:spPr>
              <a:xfrm>
                <a:off x="3635315" y="0"/>
                <a:ext cx="18770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2" name="Rectangle 41"/>
              <p:cNvSpPr/>
              <p:nvPr userDrawn="1"/>
            </p:nvSpPr>
            <p:spPr>
              <a:xfrm>
                <a:off x="6493703" y="0"/>
                <a:ext cx="5113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cxnSp>
            <p:nvCxnSpPr>
              <p:cNvPr id="43" name="Straight Connector 42"/>
              <p:cNvCxnSpPr/>
              <p:nvPr userDrawn="1"/>
            </p:nvCxnSpPr>
            <p:spPr>
              <a:xfrm>
                <a:off x="7117450" y="0"/>
                <a:ext cx="0" cy="6858000"/>
              </a:xfrm>
              <a:prstGeom prst="line">
                <a:avLst/>
              </a:prstGeom>
              <a:grpFill/>
              <a:ln w="19050" cmpd="sng">
                <a:solidFill>
                  <a:srgbClr val="131455"/>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7311890" y="0"/>
                <a:ext cx="0" cy="6858000"/>
              </a:xfrm>
              <a:prstGeom prst="line">
                <a:avLst/>
              </a:prstGeom>
              <a:grpFill/>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5" name="Rectangle 44"/>
              <p:cNvSpPr/>
              <p:nvPr userDrawn="1"/>
            </p:nvSpPr>
            <p:spPr>
              <a:xfrm>
                <a:off x="384633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6" name="Rectangle 45"/>
              <p:cNvSpPr/>
              <p:nvPr userDrawn="1"/>
            </p:nvSpPr>
            <p:spPr>
              <a:xfrm>
                <a:off x="404432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7" name="Rectangle 46"/>
              <p:cNvSpPr/>
              <p:nvPr userDrawn="1"/>
            </p:nvSpPr>
            <p:spPr>
              <a:xfrm>
                <a:off x="4255337" y="0"/>
                <a:ext cx="16035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8" name="Rectangle 47"/>
              <p:cNvSpPr/>
              <p:nvPr userDrawn="1"/>
            </p:nvSpPr>
            <p:spPr>
              <a:xfrm>
                <a:off x="4453327" y="0"/>
                <a:ext cx="151238"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9" name="Rectangle 48"/>
              <p:cNvSpPr/>
              <p:nvPr userDrawn="1"/>
            </p:nvSpPr>
            <p:spPr>
              <a:xfrm>
                <a:off x="4664342"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0" name="Rectangle 49"/>
              <p:cNvSpPr/>
              <p:nvPr userDrawn="1"/>
            </p:nvSpPr>
            <p:spPr>
              <a:xfrm>
                <a:off x="4855819"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1" name="Rectangle 50"/>
              <p:cNvSpPr/>
              <p:nvPr userDrawn="1"/>
            </p:nvSpPr>
            <p:spPr>
              <a:xfrm>
                <a:off x="5066835" y="0"/>
                <a:ext cx="12388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2" name="Rectangle 51"/>
              <p:cNvSpPr/>
              <p:nvPr userDrawn="1"/>
            </p:nvSpPr>
            <p:spPr>
              <a:xfrm>
                <a:off x="5271338" y="0"/>
                <a:ext cx="11476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3" name="Rectangle 52"/>
              <p:cNvSpPr/>
              <p:nvPr userDrawn="1"/>
            </p:nvSpPr>
            <p:spPr>
              <a:xfrm>
                <a:off x="5475841" y="0"/>
                <a:ext cx="1056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4" name="Rectangle 53"/>
              <p:cNvSpPr/>
              <p:nvPr userDrawn="1"/>
            </p:nvSpPr>
            <p:spPr>
              <a:xfrm>
                <a:off x="5673830" y="0"/>
                <a:ext cx="9652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5" name="Rectangle 54"/>
              <p:cNvSpPr/>
              <p:nvPr userDrawn="1"/>
            </p:nvSpPr>
            <p:spPr>
              <a:xfrm>
                <a:off x="5884845" y="0"/>
                <a:ext cx="87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6" name="Rectangle 55"/>
              <p:cNvSpPr/>
              <p:nvPr userDrawn="1"/>
            </p:nvSpPr>
            <p:spPr>
              <a:xfrm>
                <a:off x="6082835" y="0"/>
                <a:ext cx="7829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7" name="Rectangle 56"/>
              <p:cNvSpPr/>
              <p:nvPr userDrawn="1"/>
            </p:nvSpPr>
            <p:spPr>
              <a:xfrm>
                <a:off x="6293851" y="0"/>
                <a:ext cx="6917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8" name="Rectangle 57"/>
              <p:cNvSpPr/>
              <p:nvPr userDrawn="1"/>
            </p:nvSpPr>
            <p:spPr>
              <a:xfrm>
                <a:off x="6700529" y="0"/>
                <a:ext cx="4648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9" name="Rectangle 58"/>
              <p:cNvSpPr/>
              <p:nvPr userDrawn="1"/>
            </p:nvSpPr>
            <p:spPr>
              <a:xfrm>
                <a:off x="6897785" y="0"/>
                <a:ext cx="3492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sp>
        <p:nvSpPr>
          <p:cNvPr id="2" name="Title 1"/>
          <p:cNvSpPr>
            <a:spLocks noGrp="1"/>
          </p:cNvSpPr>
          <p:nvPr>
            <p:ph type="title"/>
          </p:nvPr>
        </p:nvSpPr>
        <p:spPr>
          <a:xfrm>
            <a:off x="350763" y="5110286"/>
            <a:ext cx="3105176" cy="1402597"/>
          </a:xfrm>
        </p:spPr>
        <p:txBody>
          <a:bodyPr anchor="t"/>
          <a:lstStyle>
            <a:lvl1pPr algn="l">
              <a:defRPr sz="3100" b="1" cap="none">
                <a:solidFill>
                  <a:srgbClr val="FFFFFF"/>
                </a:solidFill>
                <a:latin typeface="Aria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54061" y="2306638"/>
            <a:ext cx="3156608" cy="2803648"/>
          </a:xfrm>
        </p:spPr>
        <p:txBody>
          <a:bodyPr vert="horz" wrap="none" lIns="0" tIns="0" rIns="0" bIns="0" rtlCol="0" anchor="t">
            <a:normAutofit/>
          </a:bodyPr>
          <a:lstStyle>
            <a:lvl1pPr>
              <a:defRPr lang="en-US" sz="20000" i="0" dirty="0" smtClean="0">
                <a:solidFill>
                  <a:srgbClr val="FFFFFF"/>
                </a:solidFill>
                <a:latin typeface="Arial Narrow"/>
                <a:cs typeface="Arial Narrow"/>
              </a:defRPr>
            </a:lvl1pPr>
          </a:lstStyle>
          <a:p>
            <a:pPr lvl="0">
              <a:lnSpc>
                <a:spcPts val="18000"/>
              </a:lnSpc>
              <a:spcBef>
                <a:spcPts val="0"/>
              </a:spcBef>
            </a:pPr>
            <a:r>
              <a:rPr lang="en-US" dirty="0" smtClean="0"/>
              <a:t>#</a:t>
            </a:r>
          </a:p>
        </p:txBody>
      </p:sp>
      <p:sp>
        <p:nvSpPr>
          <p:cNvPr id="29"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59529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Option B">
    <p:spTree>
      <p:nvGrpSpPr>
        <p:cNvPr id="1" name=""/>
        <p:cNvGrpSpPr/>
        <p:nvPr/>
      </p:nvGrpSpPr>
      <p:grpSpPr>
        <a:xfrm>
          <a:off x="0" y="0"/>
          <a:ext cx="0" cy="0"/>
          <a:chOff x="0" y="0"/>
          <a:chExt cx="0" cy="0"/>
        </a:xfrm>
      </p:grpSpPr>
      <p:sp>
        <p:nvSpPr>
          <p:cNvPr id="39" name="Rectangle 3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2" name="Title 1"/>
          <p:cNvSpPr>
            <a:spLocks noGrp="1"/>
          </p:cNvSpPr>
          <p:nvPr userDrawn="1">
            <p:ph type="title"/>
          </p:nvPr>
        </p:nvSpPr>
        <p:spPr>
          <a:xfrm>
            <a:off x="350762" y="5110286"/>
            <a:ext cx="4114800" cy="1402597"/>
          </a:xfrm>
        </p:spPr>
        <p:txBody>
          <a:bodyPr anchor="t"/>
          <a:lstStyle>
            <a:lvl1pPr algn="l">
              <a:defRPr sz="3100" b="1" cap="none">
                <a:solidFill>
                  <a:srgbClr val="FFFFFF"/>
                </a:solidFill>
                <a:latin typeface="Arial"/>
              </a:defRPr>
            </a:lvl1pPr>
          </a:lstStyle>
          <a:p>
            <a:r>
              <a:rPr lang="en-US" dirty="0" smtClean="0"/>
              <a:t>Click to edit Master title style</a:t>
            </a:r>
            <a:endParaRPr lang="en-US" dirty="0"/>
          </a:p>
        </p:txBody>
      </p:sp>
      <p:sp>
        <p:nvSpPr>
          <p:cNvPr id="27" name="Text Placeholder 2"/>
          <p:cNvSpPr>
            <a:spLocks noGrp="1"/>
          </p:cNvSpPr>
          <p:nvPr userDrawn="1">
            <p:ph type="body" idx="1" hasCustomPrompt="1"/>
          </p:nvPr>
        </p:nvSpPr>
        <p:spPr>
          <a:xfrm>
            <a:off x="354062" y="2306638"/>
            <a:ext cx="3101879" cy="2690394"/>
          </a:xfrm>
        </p:spPr>
        <p:txBody>
          <a:bodyPr vert="horz" wrap="none" lIns="0" tIns="0" rIns="0" bIns="0" rtlCol="0" anchor="t">
            <a:normAutofit/>
          </a:bodyPr>
          <a:lstStyle>
            <a:lvl1pPr>
              <a:defRPr lang="en-US" sz="20000" i="0" dirty="0" smtClean="0">
                <a:solidFill>
                  <a:srgbClr val="FFFFFF"/>
                </a:solidFill>
                <a:latin typeface="Arial Narrow"/>
                <a:cs typeface="Arial Narrow"/>
              </a:defRPr>
            </a:lvl1pPr>
          </a:lstStyle>
          <a:p>
            <a:pPr lvl="0">
              <a:lnSpc>
                <a:spcPts val="18000"/>
              </a:lnSpc>
              <a:spcBef>
                <a:spcPts val="0"/>
              </a:spcBef>
            </a:pPr>
            <a:r>
              <a:rPr lang="en-US" dirty="0" smtClean="0"/>
              <a:t>#</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bg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2826946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hoto Tex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787" r="7222" b="7726"/>
          <a:stretch/>
        </p:blipFill>
        <p:spPr bwMode="auto">
          <a:xfrm>
            <a:off x="0" y="-548"/>
            <a:ext cx="9144000" cy="6085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Content Placeholder 2"/>
          <p:cNvSpPr>
            <a:spLocks noGrp="1"/>
          </p:cNvSpPr>
          <p:nvPr>
            <p:ph idx="1"/>
          </p:nvPr>
        </p:nvSpPr>
        <p:spPr>
          <a:xfrm>
            <a:off x="338329" y="3511297"/>
            <a:ext cx="4102705" cy="2259391"/>
          </a:xfrm>
        </p:spPr>
        <p:txBody>
          <a:bodyPr anchor="b" anchorCtr="0"/>
          <a:lstStyle>
            <a:lvl1pPr>
              <a:lnSpc>
                <a:spcPts val="2800"/>
              </a:lnSpc>
              <a:spcBef>
                <a:spcPts val="1000"/>
              </a:spcBef>
              <a:defRPr sz="2100">
                <a:solidFill>
                  <a:schemeClr val="tx2"/>
                </a:solidFill>
                <a:latin typeface="Arial"/>
              </a:defRPr>
            </a:lvl1pPr>
            <a:lvl2pPr marL="0" indent="0">
              <a:lnSpc>
                <a:spcPts val="2100"/>
              </a:lnSpc>
              <a:spcBef>
                <a:spcPts val="800"/>
              </a:spcBef>
              <a:buFont typeface="Arial"/>
              <a:buNone/>
              <a:defRPr sz="1500">
                <a:solidFill>
                  <a:schemeClr val="tx2"/>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4247544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2"/>
            <a:ext cx="6862618" cy="1028095"/>
          </a:xfrm>
        </p:spPr>
        <p:txBody>
          <a:bodyPr anchor="b"/>
          <a:lstStyle>
            <a:lvl1pPr>
              <a:defRPr>
                <a:solidFill>
                  <a:schemeClr val="tx1"/>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457200" y="3543906"/>
            <a:ext cx="6862618" cy="1155095"/>
          </a:xfrm>
        </p:spPr>
        <p:txBody>
          <a:bodyPr/>
          <a:lstStyle>
            <a:lvl1pPr>
              <a:lnSpc>
                <a:spcPct val="95000"/>
              </a:lnSpc>
              <a:spcBef>
                <a:spcPts val="200"/>
              </a:spcBef>
              <a:defRPr sz="2100">
                <a:solidFill>
                  <a:schemeClr val="tx1"/>
                </a:solidFill>
                <a:latin typeface="Arial"/>
              </a:defRPr>
            </a:lvl1pPr>
            <a:lvl2pPr marL="365760" indent="-182880">
              <a:lnSpc>
                <a:spcPct val="95000"/>
              </a:lnSpc>
              <a:spcBef>
                <a:spcPts val="200"/>
              </a:spcBef>
              <a:buFont typeface="Arial"/>
              <a:buChar char="•"/>
              <a:defRPr sz="17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00129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Large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451048"/>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4104269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551349"/>
          </a:xfrm>
        </p:spPr>
        <p:txBody>
          <a:bodyPr vert="horz" lIns="0" tIns="0" rIns="0" bIns="0" rtlCol="0">
            <a:noAutofit/>
          </a:bodyPr>
          <a:lstStyle>
            <a:lvl1pPr marL="169863" indent="-169863">
              <a:lnSpc>
                <a:spcPct val="90000"/>
              </a:lnSpc>
              <a:spcBef>
                <a:spcPts val="200"/>
              </a:spcBef>
              <a:buFont typeface="Arial"/>
              <a:buChar char="•"/>
              <a:defRPr lang="en-US" sz="1700" b="0" dirty="0" smtClean="0"/>
            </a:lvl1pPr>
            <a:lvl2pPr marL="169863" indent="-169863">
              <a:lnSpc>
                <a:spcPct val="90000"/>
              </a:lnSpc>
              <a:spcBef>
                <a:spcPts val="200"/>
              </a:spcBef>
              <a:buFont typeface="Arial"/>
              <a:buChar char="•"/>
              <a:defRPr lang="en-US" sz="1700" dirty="0" smtClean="0"/>
            </a:lvl2pPr>
            <a:lvl3pPr marL="169863" indent="-169863">
              <a:lnSpc>
                <a:spcPct val="90000"/>
              </a:lnSpc>
              <a:spcBef>
                <a:spcPts val="200"/>
              </a:spcBef>
              <a:defRPr lang="en-US" sz="1700" dirty="0" smtClean="0"/>
            </a:lvl3pPr>
            <a:lvl4pPr marL="457200" indent="-228600">
              <a:lnSpc>
                <a:spcPct val="90000"/>
              </a:lnSpc>
              <a:spcBef>
                <a:spcPts val="200"/>
              </a:spcBef>
              <a:defRPr lang="en-US" sz="1500" dirty="0" smtClean="0"/>
            </a:lvl4pPr>
            <a:lvl5pPr marL="685800" indent="-169863">
              <a:lnSpc>
                <a:spcPct val="90000"/>
              </a:lnSpc>
              <a:spcBef>
                <a:spcPts val="200"/>
              </a:spcBef>
              <a:defRPr lang="en-US" sz="13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90525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microsoft.com/office/2007/relationships/hdphoto" Target="../media/hdphoto3.wdp"/><Relationship Id="rId2" Type="http://schemas.openxmlformats.org/officeDocument/2006/relationships/slideLayout" Target="../slideLayouts/slideLayout27.xml"/><Relationship Id="rId16" Type="http://schemas.openxmlformats.org/officeDocument/2006/relationships/image" Target="../media/image6.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2.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763" y="274639"/>
            <a:ext cx="8454571" cy="1143000"/>
          </a:xfrm>
          <a:prstGeom prst="rect">
            <a:avLst/>
          </a:prstGeom>
        </p:spPr>
        <p:txBody>
          <a:bodyPr vert="horz" lIns="0" tIns="0" rIns="0" bIns="0" rtlCol="0" anchor="ctr">
            <a:noAutofit/>
          </a:bodyPr>
          <a:lstStyle/>
          <a:p>
            <a:r>
              <a:rPr lang="en-US" dirty="0" smtClean="0"/>
              <a:t>Click to edit Master title style </a:t>
            </a:r>
            <a:endParaRPr lang="en-US" dirty="0"/>
          </a:p>
        </p:txBody>
      </p:sp>
      <p:sp>
        <p:nvSpPr>
          <p:cNvPr id="3" name="Text Placeholder 2"/>
          <p:cNvSpPr>
            <a:spLocks noGrp="1"/>
          </p:cNvSpPr>
          <p:nvPr>
            <p:ph type="body" idx="1"/>
          </p:nvPr>
        </p:nvSpPr>
        <p:spPr>
          <a:xfrm>
            <a:off x="350763" y="1600201"/>
            <a:ext cx="8454571" cy="4689324"/>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8" name="Text Placeholder 10"/>
          <p:cNvSpPr txBox="1">
            <a:spLocks/>
          </p:cNvSpPr>
          <p:nvPr userDrawn="1"/>
        </p:nvSpPr>
        <p:spPr>
          <a:xfrm>
            <a:off x="5619339" y="6472087"/>
            <a:ext cx="2101273" cy="361759"/>
          </a:xfrm>
          <a:prstGeom prst="rect">
            <a:avLst/>
          </a:prstGeom>
        </p:spPr>
        <p:txBody>
          <a:bodyPr anchor="ctr"/>
          <a:lstStyle>
            <a:lvl1pPr marL="0" indent="0" algn="r" defTabSz="457200" rtl="0" eaLnBrk="1" latinLnBrk="0" hangingPunct="1">
              <a:spcBef>
                <a:spcPts val="1600"/>
              </a:spcBef>
              <a:buFont typeface="Arial"/>
              <a:buNone/>
              <a:defRPr sz="800" b="1" kern="1200">
                <a:solidFill>
                  <a:schemeClr val="tx1"/>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002060"/>
                </a:solidFill>
                <a:effectLst/>
                <a:uLnTx/>
                <a:uFillTx/>
                <a:latin typeface="Arial"/>
                <a:ea typeface="+mn-ea"/>
                <a:cs typeface="+mn-cs"/>
              </a:rPr>
              <a:t>Transitioning to Clarity HD and Intelligent 2D</a:t>
            </a:r>
            <a:r>
              <a:rPr kumimoji="0" lang="en-US" sz="800" b="1" i="0" u="none" strike="noStrike" kern="1200" cap="none" spc="0" normalizeH="0" baseline="30000" noProof="0" dirty="0" smtClean="0">
                <a:ln>
                  <a:noFill/>
                </a:ln>
                <a:solidFill>
                  <a:srgbClr val="002060"/>
                </a:solidFill>
                <a:effectLst/>
                <a:uLnTx/>
                <a:uFillTx/>
                <a:latin typeface="Arial" panose="020B0604020202020204" pitchFamily="34" charset="0"/>
                <a:ea typeface="+mn-ea"/>
                <a:cs typeface="Arial" panose="020B0604020202020204" pitchFamily="34" charset="0"/>
              </a:rPr>
              <a:t>™</a:t>
            </a:r>
            <a:r>
              <a:rPr kumimoji="0" lang="en-US" sz="8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Images</a:t>
            </a:r>
            <a:endParaRPr kumimoji="0" lang="en-US" sz="800" b="1" i="0" u="none" strike="noStrike" kern="1200" cap="none" spc="0" normalizeH="0" baseline="30000" noProof="0" dirty="0" smtClean="0">
              <a:ln>
                <a:noFill/>
              </a:ln>
              <a:solidFill>
                <a:srgbClr val="002060"/>
              </a:solidFill>
              <a:effectLst/>
              <a:uLnTx/>
              <a:uFillTx/>
              <a:latin typeface="Arial"/>
              <a:ea typeface="+mn-ea"/>
              <a:cs typeface="+mn-cs"/>
            </a:endParaRPr>
          </a:p>
        </p:txBody>
      </p:sp>
      <p:sp>
        <p:nvSpPr>
          <p:cNvPr id="10" name="Title 1"/>
          <p:cNvSpPr txBox="1">
            <a:spLocks/>
          </p:cNvSpPr>
          <p:nvPr userDrawn="1"/>
        </p:nvSpPr>
        <p:spPr>
          <a:xfrm>
            <a:off x="350762" y="6409837"/>
            <a:ext cx="5896908" cy="411040"/>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srgbClr val="00206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srgbClr val="00206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srgbClr val="00206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srgbClr val="00206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srgbClr val="00206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srgbClr val="002060"/>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002060"/>
                </a:solidFill>
                <a:effectLst/>
                <a:uLnTx/>
                <a:uFillTx/>
                <a:latin typeface="Arial"/>
                <a:ea typeface="+mn-ea"/>
                <a:cs typeface="+mn-cs"/>
              </a:rPr>
              <a:t>Hologic Proprietary – For Educational Purposes Only – MED-00324 rev001 June 2018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1"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pic>
        <p:nvPicPr>
          <p:cNvPr id="12" name="Picture 11" descr="main_logo.png"/>
          <p:cNvPicPr>
            <a:picLocks noChangeAspect="1"/>
          </p:cNvPicPr>
          <p:nvPr userDrawn="1"/>
        </p:nvPicPr>
        <p:blipFill rotWithShape="1">
          <a:blip r:embed="rId27" cstate="screen">
            <a:extLst>
              <a:ext uri="{28A0092B-C50C-407E-A947-70E740481C1C}">
                <a14:useLocalDpi xmlns:a14="http://schemas.microsoft.com/office/drawing/2010/main"/>
              </a:ext>
            </a:extLst>
          </a:blip>
          <a:srcRect/>
          <a:stretch/>
        </p:blipFill>
        <p:spPr>
          <a:xfrm>
            <a:off x="7940894" y="6569008"/>
            <a:ext cx="695106" cy="122834"/>
          </a:xfrm>
          <a:prstGeom prst="rect">
            <a:avLst/>
          </a:prstGeom>
        </p:spPr>
      </p:pic>
    </p:spTree>
    <p:extLst>
      <p:ext uri="{BB962C8B-B14F-4D97-AF65-F5344CB8AC3E}">
        <p14:creationId xmlns:p14="http://schemas.microsoft.com/office/powerpoint/2010/main" val="4035304701"/>
      </p:ext>
    </p:extLst>
  </p:cSld>
  <p:clrMap bg1="lt1" tx1="dk1" bg2="lt2" tx2="dk2" accent1="accent1" accent2="accent2" accent3="accent3" accent4="accent4" accent5="accent5" accent6="accent6" hlink="hlink" folHlink="folHlink"/>
  <p:sldLayoutIdLst>
    <p:sldLayoutId id="2147483695" r:id="rId1"/>
    <p:sldLayoutId id="2147483650" r:id="rId2"/>
    <p:sldLayoutId id="2147483654" r:id="rId3"/>
    <p:sldLayoutId id="2147483651" r:id="rId4"/>
    <p:sldLayoutId id="2147483652" r:id="rId5"/>
    <p:sldLayoutId id="2147483653" r:id="rId6"/>
    <p:sldLayoutId id="2147483662" r:id="rId7"/>
    <p:sldLayoutId id="2147483663" r:id="rId8"/>
    <p:sldLayoutId id="2147483670" r:id="rId9"/>
    <p:sldLayoutId id="2147483688" r:id="rId10"/>
    <p:sldLayoutId id="2147483689" r:id="rId11"/>
    <p:sldLayoutId id="2147483666" r:id="rId12"/>
    <p:sldLayoutId id="2147483664" r:id="rId13"/>
    <p:sldLayoutId id="2147483665" r:id="rId14"/>
    <p:sldLayoutId id="2147483667" r:id="rId15"/>
    <p:sldLayoutId id="2147483697" r:id="rId16"/>
    <p:sldLayoutId id="2147483698" r:id="rId17"/>
    <p:sldLayoutId id="2147483699" r:id="rId18"/>
    <p:sldLayoutId id="2147483701" r:id="rId19"/>
    <p:sldLayoutId id="2147483731" r:id="rId20"/>
    <p:sldLayoutId id="2147483734" r:id="rId21"/>
    <p:sldLayoutId id="2147483735" r:id="rId22"/>
    <p:sldLayoutId id="2147483736" r:id="rId23"/>
    <p:sldLayoutId id="2147483749" r:id="rId24"/>
    <p:sldLayoutId id="2147483750" r:id="rId25"/>
  </p:sldLayoutIdLst>
  <p:hf hdr="0" ftr="0" dt="0"/>
  <p:txStyles>
    <p:titleStyle>
      <a:lvl1pPr algn="l" defTabSz="457200" rtl="0" eaLnBrk="1" latinLnBrk="0" hangingPunct="1">
        <a:lnSpc>
          <a:spcPct val="90000"/>
        </a:lnSpc>
        <a:spcBef>
          <a:spcPct val="0"/>
        </a:spcBef>
        <a:buNone/>
        <a:defRPr sz="3100" b="1" kern="1200">
          <a:solidFill>
            <a:schemeClr val="tx1"/>
          </a:solidFill>
          <a:latin typeface="Arial"/>
          <a:ea typeface="+mj-ea"/>
          <a:cs typeface="+mj-cs"/>
        </a:defRPr>
      </a:lvl1pPr>
    </p:titleStyle>
    <p:bodyStyle>
      <a:lvl1pPr marL="0" indent="0" algn="l" defTabSz="457200" rtl="0" eaLnBrk="1" latinLnBrk="0" hangingPunct="1">
        <a:lnSpc>
          <a:spcPct val="95000"/>
        </a:lnSpc>
        <a:spcBef>
          <a:spcPts val="200"/>
        </a:spcBef>
        <a:spcAft>
          <a:spcPts val="400"/>
        </a:spcAft>
        <a:buFont typeface="Arial"/>
        <a:buNone/>
        <a:defRPr sz="2100" b="1" kern="1200">
          <a:solidFill>
            <a:schemeClr val="tx1"/>
          </a:solidFill>
          <a:latin typeface="Arial"/>
          <a:ea typeface="+mn-ea"/>
          <a:cs typeface="+mn-cs"/>
        </a:defRPr>
      </a:lvl1pPr>
      <a:lvl2pPr marL="0" indent="0" algn="l" defTabSz="457200" rtl="0" eaLnBrk="1" latinLnBrk="0" hangingPunct="1">
        <a:lnSpc>
          <a:spcPct val="95000"/>
        </a:lnSpc>
        <a:spcBef>
          <a:spcPts val="200"/>
        </a:spcBef>
        <a:spcAft>
          <a:spcPts val="400"/>
        </a:spcAft>
        <a:buFont typeface="Arial"/>
        <a:buNone/>
        <a:defRPr sz="1700" kern="1200">
          <a:solidFill>
            <a:schemeClr val="tx1"/>
          </a:solidFill>
          <a:latin typeface="Arial"/>
          <a:ea typeface="+mn-ea"/>
          <a:cs typeface="+mn-cs"/>
        </a:defRPr>
      </a:lvl2pPr>
      <a:lvl3pPr marL="365760" indent="-182880" algn="l" defTabSz="457200" rtl="0" eaLnBrk="1" latinLnBrk="0" hangingPunct="1">
        <a:lnSpc>
          <a:spcPct val="95000"/>
        </a:lnSpc>
        <a:spcBef>
          <a:spcPts val="200"/>
        </a:spcBef>
        <a:spcAft>
          <a:spcPts val="400"/>
        </a:spcAft>
        <a:buFont typeface="Arial"/>
        <a:buChar char="•"/>
        <a:defRPr sz="1700" kern="1200">
          <a:solidFill>
            <a:schemeClr val="tx1"/>
          </a:solidFill>
          <a:latin typeface="Arial"/>
          <a:ea typeface="+mn-ea"/>
          <a:cs typeface="+mn-cs"/>
        </a:defRPr>
      </a:lvl3pPr>
      <a:lvl4pPr marL="594360" indent="-182880" algn="l" defTabSz="457200" rtl="0" eaLnBrk="1" latinLnBrk="0" hangingPunct="1">
        <a:lnSpc>
          <a:spcPct val="95000"/>
        </a:lnSpc>
        <a:spcBef>
          <a:spcPts val="200"/>
        </a:spcBef>
        <a:spcAft>
          <a:spcPts val="400"/>
        </a:spcAft>
        <a:buFont typeface="Arial"/>
        <a:buChar char="–"/>
        <a:defRPr sz="1500" kern="1200">
          <a:solidFill>
            <a:schemeClr val="tx1"/>
          </a:solidFill>
          <a:latin typeface="Arial"/>
          <a:ea typeface="+mn-ea"/>
          <a:cs typeface="+mn-cs"/>
        </a:defRPr>
      </a:lvl4pPr>
      <a:lvl5pPr marL="822960" indent="-182880" algn="l" defTabSz="457200" rtl="0" eaLnBrk="1" latinLnBrk="0" hangingPunct="1">
        <a:lnSpc>
          <a:spcPct val="95000"/>
        </a:lnSpc>
        <a:spcBef>
          <a:spcPts val="200"/>
        </a:spcBef>
        <a:spcAft>
          <a:spcPts val="400"/>
        </a:spcAft>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763" y="274639"/>
            <a:ext cx="8454571" cy="1143000"/>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0763" y="1600201"/>
            <a:ext cx="8454571" cy="4689324"/>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cxnSp>
        <p:nvCxnSpPr>
          <p:cNvPr id="16" name="Straight Connector 15"/>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18" name="Text Placeholder 10"/>
          <p:cNvSpPr txBox="1">
            <a:spLocks/>
          </p:cNvSpPr>
          <p:nvPr userDrawn="1"/>
        </p:nvSpPr>
        <p:spPr>
          <a:xfrm>
            <a:off x="5495638" y="6473663"/>
            <a:ext cx="2101273" cy="361759"/>
          </a:xfrm>
          <a:prstGeom prst="rect">
            <a:avLst/>
          </a:prstGeom>
        </p:spPr>
        <p:txBody>
          <a:bodyPr anchor="ctr"/>
          <a:lstStyle>
            <a:lvl1pPr marL="0" indent="0" algn="r" defTabSz="457200" rtl="0" eaLnBrk="1" latinLnBrk="0" hangingPunct="1">
              <a:spcBef>
                <a:spcPts val="1600"/>
              </a:spcBef>
              <a:buFont typeface="Arial"/>
              <a:buNone/>
              <a:defRPr sz="800" b="1" kern="1200">
                <a:solidFill>
                  <a:srgbClr val="FFFFFF"/>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dirty="0" smtClean="0"/>
              <a:t>Transitioning to Clarity HD and Intelligent 2D™ Images</a:t>
            </a:r>
          </a:p>
        </p:txBody>
      </p:sp>
      <p:sp>
        <p:nvSpPr>
          <p:cNvPr id="9" name="Title 1"/>
          <p:cNvSpPr txBox="1">
            <a:spLocks/>
          </p:cNvSpPr>
          <p:nvPr userDrawn="1"/>
        </p:nvSpPr>
        <p:spPr>
          <a:xfrm>
            <a:off x="350762" y="6393509"/>
            <a:ext cx="5896908" cy="299311"/>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lang="en-US" b="1" dirty="0" smtClean="0">
                <a:solidFill>
                  <a:schemeClr val="tx1"/>
                </a:solidFill>
              </a:rPr>
              <a:t>Hologic Proprietary – For Educational Purposes Only – MED-00324 rev001 June 2018</a:t>
            </a:r>
            <a:endParaRPr lang="en-US" b="1" dirty="0">
              <a:solidFill>
                <a:schemeClr val="tx1"/>
              </a:solidFill>
            </a:endParaRPr>
          </a:p>
        </p:txBody>
      </p:sp>
      <p:pic>
        <p:nvPicPr>
          <p:cNvPr id="10" name="Picture 9" descr="main_logo.png"/>
          <p:cNvPicPr>
            <a:picLocks noChangeAspect="1"/>
          </p:cNvPicPr>
          <p:nvPr userDrawn="1"/>
        </p:nvPicPr>
        <p:blipFill rotWithShape="1">
          <a:blip r:embed="rId16" cstate="screen">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569008"/>
            <a:ext cx="695106" cy="123812"/>
          </a:xfrm>
          <a:prstGeom prst="rect">
            <a:avLst/>
          </a:prstGeom>
        </p:spPr>
      </p:pic>
    </p:spTree>
    <p:extLst>
      <p:ext uri="{BB962C8B-B14F-4D97-AF65-F5344CB8AC3E}">
        <p14:creationId xmlns:p14="http://schemas.microsoft.com/office/powerpoint/2010/main" val="4031593810"/>
      </p:ext>
    </p:extLst>
  </p:cSld>
  <p:clrMap bg1="dk1" tx1="lt1" bg2="dk2" tx2="lt2" accent1="accent1" accent2="accent2" accent3="accent3" accent4="accent4" accent5="accent5" accent6="accent6" hlink="hlink" folHlink="folHlink"/>
  <p:sldLayoutIdLst>
    <p:sldLayoutId id="2147483696" r:id="rId1"/>
    <p:sldLayoutId id="2147483687" r:id="rId2"/>
    <p:sldLayoutId id="2147483680" r:id="rId3"/>
    <p:sldLayoutId id="2147483694" r:id="rId4"/>
    <p:sldLayoutId id="2147483693" r:id="rId5"/>
    <p:sldLayoutId id="2147483690" r:id="rId6"/>
    <p:sldLayoutId id="2147483681" r:id="rId7"/>
    <p:sldLayoutId id="2147483682" r:id="rId8"/>
    <p:sldLayoutId id="2147483692" r:id="rId9"/>
    <p:sldLayoutId id="2147483691" r:id="rId10"/>
    <p:sldLayoutId id="2147483685" r:id="rId11"/>
    <p:sldLayoutId id="2147483683" r:id="rId12"/>
    <p:sldLayoutId id="2147483684" r:id="rId13"/>
    <p:sldLayoutId id="2147483686" r:id="rId14"/>
  </p:sldLayoutIdLst>
  <p:hf hdr="0" ftr="0" dt="0"/>
  <p:txStyles>
    <p:titleStyle>
      <a:lvl1pPr algn="l" defTabSz="457200" rtl="0" eaLnBrk="1" latinLnBrk="0" hangingPunct="1">
        <a:lnSpc>
          <a:spcPct val="90000"/>
        </a:lnSpc>
        <a:spcBef>
          <a:spcPct val="0"/>
        </a:spcBef>
        <a:buNone/>
        <a:defRPr sz="3100" b="1" kern="1200">
          <a:solidFill>
            <a:schemeClr val="tx1"/>
          </a:solidFill>
          <a:latin typeface="Arial"/>
          <a:ea typeface="+mj-ea"/>
          <a:cs typeface="+mj-cs"/>
        </a:defRPr>
      </a:lvl1pPr>
    </p:titleStyle>
    <p:bodyStyle>
      <a:lvl1pPr marL="0" indent="0" algn="l" defTabSz="457200" rtl="0" eaLnBrk="1" latinLnBrk="0" hangingPunct="1">
        <a:lnSpc>
          <a:spcPct val="90000"/>
        </a:lnSpc>
        <a:spcBef>
          <a:spcPts val="200"/>
        </a:spcBef>
        <a:spcAft>
          <a:spcPts val="400"/>
        </a:spcAft>
        <a:buFont typeface="Arial"/>
        <a:buNone/>
        <a:defRPr sz="2100" b="1" kern="1200">
          <a:solidFill>
            <a:schemeClr val="tx1"/>
          </a:solidFill>
          <a:latin typeface="Arial"/>
          <a:ea typeface="+mn-ea"/>
          <a:cs typeface="+mn-cs"/>
        </a:defRPr>
      </a:lvl1pPr>
      <a:lvl2pPr marL="0" indent="0" algn="l" defTabSz="457200" rtl="0" eaLnBrk="1" latinLnBrk="0" hangingPunct="1">
        <a:lnSpc>
          <a:spcPct val="90000"/>
        </a:lnSpc>
        <a:spcBef>
          <a:spcPts val="200"/>
        </a:spcBef>
        <a:spcAft>
          <a:spcPts val="400"/>
        </a:spcAft>
        <a:buFont typeface="Arial"/>
        <a:buNone/>
        <a:defRPr sz="1700" kern="1200">
          <a:solidFill>
            <a:schemeClr val="tx1"/>
          </a:solidFill>
          <a:latin typeface="Arial"/>
          <a:ea typeface="+mn-ea"/>
          <a:cs typeface="+mn-cs"/>
        </a:defRPr>
      </a:lvl2pPr>
      <a:lvl3pPr marL="365760" indent="-182880" algn="l" defTabSz="457200" rtl="0" eaLnBrk="1" latinLnBrk="0" hangingPunct="1">
        <a:lnSpc>
          <a:spcPct val="90000"/>
        </a:lnSpc>
        <a:spcBef>
          <a:spcPts val="200"/>
        </a:spcBef>
        <a:spcAft>
          <a:spcPts val="400"/>
        </a:spcAft>
        <a:buFont typeface="Arial"/>
        <a:buChar char="•"/>
        <a:defRPr sz="1700" kern="1200">
          <a:solidFill>
            <a:schemeClr val="tx1"/>
          </a:solidFill>
          <a:latin typeface="Arial"/>
          <a:ea typeface="+mn-ea"/>
          <a:cs typeface="+mn-cs"/>
        </a:defRPr>
      </a:lvl3pPr>
      <a:lvl4pPr marL="594360" indent="-182880" algn="l" defTabSz="457200" rtl="0" eaLnBrk="1" latinLnBrk="0" hangingPunct="1">
        <a:lnSpc>
          <a:spcPct val="90000"/>
        </a:lnSpc>
        <a:spcBef>
          <a:spcPts val="200"/>
        </a:spcBef>
        <a:spcAft>
          <a:spcPts val="400"/>
        </a:spcAft>
        <a:buFont typeface="Arial"/>
        <a:buChar char="–"/>
        <a:defRPr sz="1500" kern="1200">
          <a:solidFill>
            <a:schemeClr val="tx1"/>
          </a:solidFill>
          <a:latin typeface="Arial"/>
          <a:ea typeface="+mn-ea"/>
          <a:cs typeface="+mn-cs"/>
        </a:defRPr>
      </a:lvl4pPr>
      <a:lvl5pPr marL="822960" indent="-182880" algn="l" defTabSz="457200" rtl="0" eaLnBrk="1" latinLnBrk="0" hangingPunct="1">
        <a:lnSpc>
          <a:spcPct val="90000"/>
        </a:lnSpc>
        <a:spcBef>
          <a:spcPts val="200"/>
        </a:spcBef>
        <a:spcAft>
          <a:spcPts val="400"/>
        </a:spcAft>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2.emf"/><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7.emf"/><Relationship Id="rId7" Type="http://schemas.openxmlformats.org/officeDocument/2006/relationships/diagramColors" Target="../diagrams/colors10.xm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39.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39.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39.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39.xm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38.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32.xml"/><Relationship Id="rId4" Type="http://schemas.openxmlformats.org/officeDocument/2006/relationships/image" Target="../media/image45.jp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32.xml"/><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image" Target="../media/image49.jpg"/></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32.xml"/><Relationship Id="rId4" Type="http://schemas.openxmlformats.org/officeDocument/2006/relationships/image" Target="../media/image51.jp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45.xml"/><Relationship Id="rId1" Type="http://schemas.openxmlformats.org/officeDocument/2006/relationships/slideLayout" Target="../slideLayouts/slideLayout39.xml"/><Relationship Id="rId4" Type="http://schemas.openxmlformats.org/officeDocument/2006/relationships/image" Target="../media/image53.tiff"/></Relationships>
</file>

<file path=ppt/slides/_rels/slide4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46.xml"/><Relationship Id="rId1" Type="http://schemas.openxmlformats.org/officeDocument/2006/relationships/slideLayout" Target="../slideLayouts/slideLayout39.xml"/><Relationship Id="rId4" Type="http://schemas.openxmlformats.org/officeDocument/2006/relationships/image" Target="../media/image55.tif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8.xml"/><Relationship Id="rId1" Type="http://schemas.openxmlformats.org/officeDocument/2006/relationships/slideLayout" Target="../slideLayouts/slideLayout39.xml"/><Relationship Id="rId5" Type="http://schemas.openxmlformats.org/officeDocument/2006/relationships/image" Target="../media/image58.tiff"/><Relationship Id="rId4" Type="http://schemas.openxmlformats.org/officeDocument/2006/relationships/image" Target="../media/image57.tif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50.xml"/><Relationship Id="rId1" Type="http://schemas.openxmlformats.org/officeDocument/2006/relationships/slideLayout" Target="../slideLayouts/slideLayout39.xml"/><Relationship Id="rId6" Type="http://schemas.openxmlformats.org/officeDocument/2006/relationships/image" Target="../media/image62.png"/><Relationship Id="rId5" Type="http://schemas.openxmlformats.org/officeDocument/2006/relationships/image" Target="../media/image61.tiff"/><Relationship Id="rId4" Type="http://schemas.openxmlformats.org/officeDocument/2006/relationships/image" Target="../media/image60.tiff"/></Relationships>
</file>

<file path=ppt/slides/_rels/slide51.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51.xml"/><Relationship Id="rId1" Type="http://schemas.openxmlformats.org/officeDocument/2006/relationships/slideLayout" Target="../slideLayouts/slideLayout39.xml"/><Relationship Id="rId6" Type="http://schemas.openxmlformats.org/officeDocument/2006/relationships/image" Target="../media/image63.png"/><Relationship Id="rId5" Type="http://schemas.openxmlformats.org/officeDocument/2006/relationships/image" Target="../media/image61.tiff"/><Relationship Id="rId4" Type="http://schemas.openxmlformats.org/officeDocument/2006/relationships/image" Target="../media/image60.tiff"/></Relationships>
</file>

<file path=ppt/slides/_rels/slide52.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52.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6.tif"/><Relationship Id="rId4" Type="http://schemas.openxmlformats.org/officeDocument/2006/relationships/image" Target="../media/image65.tif"/></Relationships>
</file>

<file path=ppt/slides/_rels/slide53.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53.xml"/><Relationship Id="rId1" Type="http://schemas.openxmlformats.org/officeDocument/2006/relationships/slideLayout" Target="../slideLayouts/slideLayout39.xml"/><Relationship Id="rId6" Type="http://schemas.openxmlformats.org/officeDocument/2006/relationships/image" Target="../media/image71.png"/><Relationship Id="rId5" Type="http://schemas.openxmlformats.org/officeDocument/2006/relationships/image" Target="../media/image70.tiff"/><Relationship Id="rId4" Type="http://schemas.openxmlformats.org/officeDocument/2006/relationships/image" Target="../media/image69.tiff"/></Relationships>
</file>

<file path=ppt/slides/_rels/slide54.xml.rels><?xml version="1.0" encoding="UTF-8" standalone="yes"?>
<Relationships xmlns="http://schemas.openxmlformats.org/package/2006/relationships"><Relationship Id="rId3" Type="http://schemas.openxmlformats.org/officeDocument/2006/relationships/image" Target="../media/image72.tiff"/><Relationship Id="rId7"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39.xml"/><Relationship Id="rId6" Type="http://schemas.openxmlformats.org/officeDocument/2006/relationships/image" Target="../media/image75.png"/><Relationship Id="rId5" Type="http://schemas.openxmlformats.org/officeDocument/2006/relationships/image" Target="../media/image74.tiff"/><Relationship Id="rId4" Type="http://schemas.openxmlformats.org/officeDocument/2006/relationships/image" Target="../media/image73.tiff"/></Relationships>
</file>

<file path=ppt/slides/_rels/slide55.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55.xml"/><Relationship Id="rId1" Type="http://schemas.openxmlformats.org/officeDocument/2006/relationships/slideLayout" Target="../slideLayouts/slideLayout39.xml"/><Relationship Id="rId6" Type="http://schemas.openxmlformats.org/officeDocument/2006/relationships/image" Target="../media/image80.png"/><Relationship Id="rId5" Type="http://schemas.openxmlformats.org/officeDocument/2006/relationships/image" Target="../media/image79.tif"/><Relationship Id="rId4" Type="http://schemas.openxmlformats.org/officeDocument/2006/relationships/image" Target="../media/image78.ti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57.xml"/><Relationship Id="rId1" Type="http://schemas.openxmlformats.org/officeDocument/2006/relationships/slideLayout" Target="../slideLayouts/slideLayout39.xml"/><Relationship Id="rId6" Type="http://schemas.openxmlformats.org/officeDocument/2006/relationships/image" Target="../media/image84.png"/><Relationship Id="rId5" Type="http://schemas.openxmlformats.org/officeDocument/2006/relationships/image" Target="../media/image83.tiff"/><Relationship Id="rId4" Type="http://schemas.openxmlformats.org/officeDocument/2006/relationships/image" Target="../media/image82.tiff"/></Relationships>
</file>

<file path=ppt/slides/_rels/slide58.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58.xml"/><Relationship Id="rId1" Type="http://schemas.openxmlformats.org/officeDocument/2006/relationships/slideLayout" Target="../slideLayouts/slideLayout39.xml"/><Relationship Id="rId6" Type="http://schemas.openxmlformats.org/officeDocument/2006/relationships/image" Target="../media/image86.png"/><Relationship Id="rId5" Type="http://schemas.openxmlformats.org/officeDocument/2006/relationships/image" Target="../media/image85.tiff"/><Relationship Id="rId4" Type="http://schemas.openxmlformats.org/officeDocument/2006/relationships/image" Target="../media/image82.tif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60.xml"/><Relationship Id="rId1" Type="http://schemas.openxmlformats.org/officeDocument/2006/relationships/slideLayout" Target="../slideLayouts/slideLayout39.xml"/><Relationship Id="rId6" Type="http://schemas.openxmlformats.org/officeDocument/2006/relationships/image" Target="../media/image90.png"/><Relationship Id="rId5" Type="http://schemas.openxmlformats.org/officeDocument/2006/relationships/image" Target="../media/image89.tiff"/><Relationship Id="rId4" Type="http://schemas.openxmlformats.org/officeDocument/2006/relationships/image" Target="../media/image88.tiff"/></Relationships>
</file>

<file path=ppt/slides/_rels/slide61.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61.xml"/><Relationship Id="rId1" Type="http://schemas.openxmlformats.org/officeDocument/2006/relationships/slideLayout" Target="../slideLayouts/slideLayout39.xml"/><Relationship Id="rId6" Type="http://schemas.openxmlformats.org/officeDocument/2006/relationships/image" Target="../media/image90.png"/><Relationship Id="rId5" Type="http://schemas.openxmlformats.org/officeDocument/2006/relationships/image" Target="../media/image89.tiff"/><Relationship Id="rId4" Type="http://schemas.openxmlformats.org/officeDocument/2006/relationships/image" Target="../media/image88.tiff"/></Relationships>
</file>

<file path=ppt/slides/_rels/slide62.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62.xml"/><Relationship Id="rId1" Type="http://schemas.openxmlformats.org/officeDocument/2006/relationships/slideLayout" Target="../slideLayouts/slideLayout39.xml"/><Relationship Id="rId6" Type="http://schemas.openxmlformats.org/officeDocument/2006/relationships/image" Target="../media/image90.png"/><Relationship Id="rId5" Type="http://schemas.openxmlformats.org/officeDocument/2006/relationships/image" Target="../media/image93.tiff"/><Relationship Id="rId4" Type="http://schemas.openxmlformats.org/officeDocument/2006/relationships/image" Target="../media/image92.tiff"/></Relationships>
</file>

<file path=ppt/slides/_rels/slide63.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63.xml"/><Relationship Id="rId1" Type="http://schemas.openxmlformats.org/officeDocument/2006/relationships/slideLayout" Target="../slideLayouts/slideLayout39.xml"/><Relationship Id="rId6" Type="http://schemas.openxmlformats.org/officeDocument/2006/relationships/image" Target="../media/image90.png"/><Relationship Id="rId5" Type="http://schemas.openxmlformats.org/officeDocument/2006/relationships/image" Target="../media/image93.tiff"/><Relationship Id="rId4" Type="http://schemas.openxmlformats.org/officeDocument/2006/relationships/image" Target="../media/image92.tif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65.xml"/><Relationship Id="rId1" Type="http://schemas.openxmlformats.org/officeDocument/2006/relationships/slideLayout" Target="../slideLayouts/slideLayout39.xml"/><Relationship Id="rId6" Type="http://schemas.openxmlformats.org/officeDocument/2006/relationships/image" Target="../media/image97.png"/><Relationship Id="rId5" Type="http://schemas.openxmlformats.org/officeDocument/2006/relationships/image" Target="../media/image96.tif"/><Relationship Id="rId4" Type="http://schemas.openxmlformats.org/officeDocument/2006/relationships/image" Target="../media/image95.tiff"/></Relationships>
</file>

<file path=ppt/slides/_rels/slide66.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notesSlide" Target="../notesSlides/notesSlide66.xml"/><Relationship Id="rId1" Type="http://schemas.openxmlformats.org/officeDocument/2006/relationships/slideLayout" Target="../slideLayouts/slideLayout39.xml"/><Relationship Id="rId6" Type="http://schemas.openxmlformats.org/officeDocument/2006/relationships/image" Target="../media/image97.png"/><Relationship Id="rId5" Type="http://schemas.openxmlformats.org/officeDocument/2006/relationships/image" Target="../media/image96.tif"/><Relationship Id="rId4" Type="http://schemas.openxmlformats.org/officeDocument/2006/relationships/image" Target="../media/image95.tiff"/></Relationships>
</file>

<file path=ppt/slides/_rels/slide67.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67.xml"/><Relationship Id="rId1" Type="http://schemas.openxmlformats.org/officeDocument/2006/relationships/slideLayout" Target="../slideLayouts/slideLayout39.xml"/><Relationship Id="rId6" Type="http://schemas.openxmlformats.org/officeDocument/2006/relationships/image" Target="../media/image101.png"/><Relationship Id="rId5" Type="http://schemas.openxmlformats.org/officeDocument/2006/relationships/image" Target="../media/image100.tif"/><Relationship Id="rId4" Type="http://schemas.openxmlformats.org/officeDocument/2006/relationships/image" Target="../media/image99.tiff"/></Relationships>
</file>

<file path=ppt/slides/_rels/slide68.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notesSlide" Target="../notesSlides/notesSlide68.xml"/><Relationship Id="rId1" Type="http://schemas.openxmlformats.org/officeDocument/2006/relationships/slideLayout" Target="../slideLayouts/slideLayout39.xml"/><Relationship Id="rId6" Type="http://schemas.openxmlformats.org/officeDocument/2006/relationships/image" Target="../media/image102.png"/><Relationship Id="rId5" Type="http://schemas.openxmlformats.org/officeDocument/2006/relationships/image" Target="../media/image100.tif"/><Relationship Id="rId4" Type="http://schemas.openxmlformats.org/officeDocument/2006/relationships/image" Target="../media/image99.tif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70.xml"/><Relationship Id="rId1" Type="http://schemas.openxmlformats.org/officeDocument/2006/relationships/slideLayout" Target="../slideLayouts/slideLayout39.xml"/><Relationship Id="rId5" Type="http://schemas.openxmlformats.org/officeDocument/2006/relationships/image" Target="../media/image105.tiff"/><Relationship Id="rId4" Type="http://schemas.openxmlformats.org/officeDocument/2006/relationships/image" Target="../media/image104.tiff"/></Relationships>
</file>

<file path=ppt/slides/_rels/slide71.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notesSlide" Target="../notesSlides/notesSlide71.xml"/><Relationship Id="rId1" Type="http://schemas.openxmlformats.org/officeDocument/2006/relationships/slideLayout" Target="../slideLayouts/slideLayout39.xml"/><Relationship Id="rId5" Type="http://schemas.openxmlformats.org/officeDocument/2006/relationships/image" Target="../media/image108.tiff"/><Relationship Id="rId4" Type="http://schemas.openxmlformats.org/officeDocument/2006/relationships/image" Target="../media/image107.tiff"/></Relationships>
</file>

<file path=ppt/slides/_rels/slide72.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notesSlide" Target="../notesSlides/notesSlide72.xml"/><Relationship Id="rId1" Type="http://schemas.openxmlformats.org/officeDocument/2006/relationships/slideLayout" Target="../slideLayouts/slideLayout39.xml"/><Relationship Id="rId5" Type="http://schemas.openxmlformats.org/officeDocument/2006/relationships/image" Target="../media/image111.tiff"/><Relationship Id="rId4" Type="http://schemas.openxmlformats.org/officeDocument/2006/relationships/image" Target="../media/image110.tiff"/></Relationships>
</file>

<file path=ppt/slides/_rels/slide73.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notesSlide" Target="../notesSlides/notesSlide73.xml"/><Relationship Id="rId1" Type="http://schemas.openxmlformats.org/officeDocument/2006/relationships/slideLayout" Target="../slideLayouts/slideLayout39.xml"/><Relationship Id="rId6" Type="http://schemas.openxmlformats.org/officeDocument/2006/relationships/image" Target="../media/image114.png"/><Relationship Id="rId5" Type="http://schemas.openxmlformats.org/officeDocument/2006/relationships/image" Target="../media/image113.tiff"/><Relationship Id="rId4" Type="http://schemas.openxmlformats.org/officeDocument/2006/relationships/image" Target="../media/image112.tiff"/></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75.xml"/><Relationship Id="rId1" Type="http://schemas.openxmlformats.org/officeDocument/2006/relationships/slideLayout" Target="../slideLayouts/slideLayout39.xml"/><Relationship Id="rId6" Type="http://schemas.openxmlformats.org/officeDocument/2006/relationships/image" Target="../media/image118.png"/><Relationship Id="rId5" Type="http://schemas.openxmlformats.org/officeDocument/2006/relationships/image" Target="../media/image117.tiff"/><Relationship Id="rId4" Type="http://schemas.openxmlformats.org/officeDocument/2006/relationships/image" Target="../media/image116.tiff"/></Relationships>
</file>

<file path=ppt/slides/_rels/slide76.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notesSlide" Target="../notesSlides/notesSlide76.xml"/><Relationship Id="rId1" Type="http://schemas.openxmlformats.org/officeDocument/2006/relationships/slideLayout" Target="../slideLayouts/slideLayout39.xml"/><Relationship Id="rId6" Type="http://schemas.openxmlformats.org/officeDocument/2006/relationships/image" Target="../media/image122.png"/><Relationship Id="rId5" Type="http://schemas.openxmlformats.org/officeDocument/2006/relationships/image" Target="../media/image121.tiff"/><Relationship Id="rId4" Type="http://schemas.openxmlformats.org/officeDocument/2006/relationships/image" Target="../media/image120.tif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notesSlide" Target="../notesSlides/notesSlide78.xml"/><Relationship Id="rId1" Type="http://schemas.openxmlformats.org/officeDocument/2006/relationships/slideLayout" Target="../slideLayouts/slideLayout39.xml"/><Relationship Id="rId5" Type="http://schemas.openxmlformats.org/officeDocument/2006/relationships/image" Target="../media/image125.tiff"/><Relationship Id="rId4" Type="http://schemas.openxmlformats.org/officeDocument/2006/relationships/image" Target="../media/image124.tiff"/></Relationships>
</file>

<file path=ppt/slides/_rels/slide79.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notesSlide" Target="../notesSlides/notesSlide79.xml"/><Relationship Id="rId1" Type="http://schemas.openxmlformats.org/officeDocument/2006/relationships/slideLayout" Target="../slideLayouts/slideLayout39.xml"/><Relationship Id="rId6" Type="http://schemas.openxmlformats.org/officeDocument/2006/relationships/image" Target="../media/image129.png"/><Relationship Id="rId5" Type="http://schemas.openxmlformats.org/officeDocument/2006/relationships/image" Target="../media/image128.tiff"/><Relationship Id="rId4" Type="http://schemas.openxmlformats.org/officeDocument/2006/relationships/image" Target="../media/image127.tiff"/></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3" Type="http://schemas.openxmlformats.org/officeDocument/2006/relationships/image" Target="../media/image130.tiff"/><Relationship Id="rId2" Type="http://schemas.openxmlformats.org/officeDocument/2006/relationships/notesSlide" Target="../notesSlides/notesSlide81.xml"/><Relationship Id="rId1" Type="http://schemas.openxmlformats.org/officeDocument/2006/relationships/slideLayout" Target="../slideLayouts/slideLayout39.xml"/><Relationship Id="rId6" Type="http://schemas.openxmlformats.org/officeDocument/2006/relationships/image" Target="../media/image133.png"/><Relationship Id="rId5" Type="http://schemas.openxmlformats.org/officeDocument/2006/relationships/image" Target="../media/image132.tif"/><Relationship Id="rId4" Type="http://schemas.openxmlformats.org/officeDocument/2006/relationships/image" Target="../media/image131.tiff"/></Relationships>
</file>

<file path=ppt/slides/_rels/slide82.xml.rels><?xml version="1.0" encoding="UTF-8" standalone="yes"?>
<Relationships xmlns="http://schemas.openxmlformats.org/package/2006/relationships"><Relationship Id="rId3" Type="http://schemas.openxmlformats.org/officeDocument/2006/relationships/image" Target="../media/image130.tiff"/><Relationship Id="rId2" Type="http://schemas.openxmlformats.org/officeDocument/2006/relationships/notesSlide" Target="../notesSlides/notesSlide82.xml"/><Relationship Id="rId1" Type="http://schemas.openxmlformats.org/officeDocument/2006/relationships/slideLayout" Target="../slideLayouts/slideLayout39.xml"/><Relationship Id="rId6" Type="http://schemas.openxmlformats.org/officeDocument/2006/relationships/image" Target="../media/image134.png"/><Relationship Id="rId5" Type="http://schemas.openxmlformats.org/officeDocument/2006/relationships/image" Target="../media/image132.tif"/><Relationship Id="rId4" Type="http://schemas.openxmlformats.org/officeDocument/2006/relationships/image" Target="../media/image131.tiff"/></Relationships>
</file>

<file path=ppt/slides/_rels/slide83.xml.rels><?xml version="1.0" encoding="UTF-8" standalone="yes"?>
<Relationships xmlns="http://schemas.openxmlformats.org/package/2006/relationships"><Relationship Id="rId3" Type="http://schemas.openxmlformats.org/officeDocument/2006/relationships/image" Target="../media/image135.tiff"/><Relationship Id="rId2" Type="http://schemas.openxmlformats.org/officeDocument/2006/relationships/notesSlide" Target="../notesSlides/notesSlide83.xml"/><Relationship Id="rId1" Type="http://schemas.openxmlformats.org/officeDocument/2006/relationships/slideLayout" Target="../slideLayouts/slideLayout39.xml"/><Relationship Id="rId6" Type="http://schemas.openxmlformats.org/officeDocument/2006/relationships/image" Target="../media/image138.png"/><Relationship Id="rId5" Type="http://schemas.openxmlformats.org/officeDocument/2006/relationships/image" Target="../media/image137.tif"/><Relationship Id="rId4" Type="http://schemas.openxmlformats.org/officeDocument/2006/relationships/image" Target="../media/image136.tiff"/></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85.xml"/><Relationship Id="rId1" Type="http://schemas.openxmlformats.org/officeDocument/2006/relationships/slideLayout" Target="../slideLayouts/slideLayout8.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1809" y="5719131"/>
            <a:ext cx="7772400" cy="806640"/>
          </a:xfrm>
        </p:spPr>
        <p:txBody>
          <a:bodyPr/>
          <a:lstStyle/>
          <a:p>
            <a:r>
              <a:rPr lang="en-US" dirty="0"/>
              <a:t>Transitioning to Clarity </a:t>
            </a:r>
            <a:r>
              <a:rPr lang="en-US" dirty="0" smtClean="0"/>
              <a:t>HD </a:t>
            </a:r>
            <a:r>
              <a:rPr lang="en-US" dirty="0"/>
              <a:t>and Intelligent 2D</a:t>
            </a:r>
            <a:r>
              <a:rPr lang="en-US" baseline="30000" dirty="0"/>
              <a:t>™</a:t>
            </a:r>
            <a:r>
              <a:rPr lang="en-US" dirty="0"/>
              <a:t> Technology</a:t>
            </a:r>
            <a:br>
              <a:rPr lang="en-US" dirty="0"/>
            </a:b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262" y="0"/>
            <a:ext cx="3780702" cy="5029200"/>
          </a:xfrm>
          <a:prstGeom prst="rect">
            <a:avLst/>
          </a:prstGeom>
        </p:spPr>
      </p:pic>
    </p:spTree>
    <p:extLst>
      <p:ext uri="{BB962C8B-B14F-4D97-AF65-F5344CB8AC3E}">
        <p14:creationId xmlns:p14="http://schemas.microsoft.com/office/powerpoint/2010/main" val="18288275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fontAlgn="auto">
              <a:spcAft>
                <a:spcPts val="0"/>
              </a:spcAft>
              <a:defRPr/>
            </a:pPr>
            <a:r>
              <a:rPr lang="en-US" sz="2800" b="1" dirty="0"/>
              <a:t>Synthesized 2D Image Usage</a:t>
            </a:r>
            <a:endParaRPr sz="2800" b="1" dirty="0">
              <a:latin typeface="+mj-lt"/>
              <a:ea typeface="+mn-ea"/>
            </a:endParaRPr>
          </a:p>
        </p:txBody>
      </p:sp>
      <p:sp>
        <p:nvSpPr>
          <p:cNvPr id="22532"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dirty="0" smtClean="0">
                <a:solidFill>
                  <a:srgbClr val="323232"/>
                </a:solidFill>
              </a:rPr>
              <a:t>      </a:t>
            </a:r>
            <a:fld id="{8CADAA16-2807-A744-A19F-23C62883739C}" type="slidenum">
              <a:rPr smtClean="0">
                <a:solidFill>
                  <a:srgbClr val="323232"/>
                </a:solidFill>
              </a:rPr>
              <a:pPr eaLnBrk="1" hangingPunct="1"/>
              <a:t>10</a:t>
            </a:fld>
            <a:endParaRPr dirty="0">
              <a:solidFill>
                <a:srgbClr val="323232"/>
              </a:solidFill>
            </a:endParaRPr>
          </a:p>
        </p:txBody>
      </p:sp>
      <p:graphicFrame>
        <p:nvGraphicFramePr>
          <p:cNvPr id="2" name="Content Placeholder 1"/>
          <p:cNvGraphicFramePr>
            <a:graphicFrameLocks noGrp="1"/>
          </p:cNvGraphicFramePr>
          <p:nvPr>
            <p:ph sz="half" idx="4294967295"/>
            <p:extLst>
              <p:ext uri="{D42A27DB-BD31-4B8C-83A1-F6EECF244321}">
                <p14:modId xmlns:p14="http://schemas.microsoft.com/office/powerpoint/2010/main" val="3307552310"/>
              </p:ext>
            </p:extLst>
          </p:nvPr>
        </p:nvGraphicFramePr>
        <p:xfrm>
          <a:off x="350838" y="1417638"/>
          <a:ext cx="8793162" cy="4630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2764379" y="1203767"/>
            <a:ext cx="3967161" cy="4883690"/>
          </a:xfrm>
          <a:prstGeom prst="rect">
            <a:avLst/>
          </a:prstGeom>
        </p:spPr>
      </p:pic>
      <p:sp>
        <p:nvSpPr>
          <p:cNvPr id="4" name="Left Arrow 3"/>
          <p:cNvSpPr/>
          <p:nvPr/>
        </p:nvSpPr>
        <p:spPr>
          <a:xfrm>
            <a:off x="6847879" y="2776148"/>
            <a:ext cx="1498060" cy="46565"/>
          </a:xfrm>
          <a:prstGeom prst="leftArrow">
            <a:avLst/>
          </a:prstGeom>
          <a:solidFill>
            <a:schemeClr val="accent6">
              <a:lumMod val="20000"/>
              <a:lumOff val="80000"/>
            </a:schemeClr>
          </a:solidFill>
          <a:ln>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988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F9E4BE-FF7C-48E6-9FFF-4925B2D4A7A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BC69716-6376-44E1-BCDE-7B9CEB039D85}"/>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02FF71E9-CFA4-44F0-B95B-8B3B7F22A35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F434B845-B538-4204-9D90-787F3260553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2E49D565-AFC8-442B-85E2-E5B2C513526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2060"/>
                </a:solidFill>
              </a:rPr>
              <a:t>Standard Resolution 3D</a:t>
            </a:r>
            <a:r>
              <a:rPr lang="en-US" sz="2800" baseline="30000" dirty="0">
                <a:solidFill>
                  <a:srgbClr val="002060"/>
                </a:solidFill>
              </a:rPr>
              <a:t>™</a:t>
            </a:r>
            <a:r>
              <a:rPr lang="en-US" sz="2800" dirty="0">
                <a:solidFill>
                  <a:srgbClr val="002060"/>
                </a:solidFill>
              </a:rPr>
              <a:t> Imaging</a:t>
            </a:r>
            <a:br>
              <a:rPr lang="en-US" sz="2800" dirty="0">
                <a:solidFill>
                  <a:srgbClr val="002060"/>
                </a:solidFill>
              </a:rPr>
            </a:br>
            <a:endParaRPr lang="en-US" sz="2800" dirty="0">
              <a:solidFill>
                <a:srgbClr val="002060"/>
              </a:solidFill>
            </a:endParaRPr>
          </a:p>
        </p:txBody>
      </p:sp>
      <p:pic>
        <p:nvPicPr>
          <p:cNvPr id="7" name="Picture Placeholder 6"/>
          <p:cNvPicPr>
            <a:picLocks noGrp="1" noChangeAspect="1"/>
          </p:cNvPicPr>
          <p:nvPr>
            <p:ph type="pic" sz="quarter" idx="11"/>
          </p:nvPr>
        </p:nvPicPr>
        <p:blipFill>
          <a:blip r:embed="rId3"/>
          <a:srcRect l="9721" r="9721"/>
          <a:stretch>
            <a:fillRect/>
          </a:stretch>
        </p:blipFill>
        <p:spPr>
          <a:xfrm>
            <a:off x="3757084" y="1600200"/>
            <a:ext cx="5048250" cy="4597400"/>
          </a:xfrm>
          <a:prstGeom prst="rect">
            <a:avLst/>
          </a:prstGeom>
          <a:ln>
            <a:solidFill>
              <a:schemeClr val="accent4"/>
            </a:solidFill>
          </a:ln>
        </p:spPr>
      </p:pic>
      <p:graphicFrame>
        <p:nvGraphicFramePr>
          <p:cNvPr id="5" name="Content Placeholder 4"/>
          <p:cNvGraphicFramePr>
            <a:graphicFrameLocks noGrp="1"/>
          </p:cNvGraphicFramePr>
          <p:nvPr>
            <p:ph idx="1"/>
            <p:extLst>
              <p:ext uri="{D42A27DB-BD31-4B8C-83A1-F6EECF244321}">
                <p14:modId xmlns:p14="http://schemas.microsoft.com/office/powerpoint/2010/main" val="3659429950"/>
              </p:ext>
            </p:extLst>
          </p:nvPr>
        </p:nvGraphicFramePr>
        <p:xfrm>
          <a:off x="350838" y="1544782"/>
          <a:ext cx="3316287" cy="47448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11</a:t>
            </a:fld>
            <a:endParaRPr lang="en-US" dirty="0"/>
          </a:p>
        </p:txBody>
      </p:sp>
    </p:spTree>
    <p:extLst>
      <p:ext uri="{BB962C8B-B14F-4D97-AF65-F5344CB8AC3E}">
        <p14:creationId xmlns:p14="http://schemas.microsoft.com/office/powerpoint/2010/main" val="3092918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Next Generation </a:t>
            </a:r>
            <a:endParaRPr lang="en-US" dirty="0"/>
          </a:p>
        </p:txBody>
      </p:sp>
      <p:sp>
        <p:nvSpPr>
          <p:cNvPr id="6" name="Content Placeholder 5"/>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12</a:t>
            </a:fld>
            <a:endParaRPr lang="en-US" dirty="0"/>
          </a:p>
        </p:txBody>
      </p:sp>
    </p:spTree>
    <p:extLst>
      <p:ext uri="{BB962C8B-B14F-4D97-AF65-F5344CB8AC3E}">
        <p14:creationId xmlns:p14="http://schemas.microsoft.com/office/powerpoint/2010/main" val="3840750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56052" y="1180124"/>
            <a:ext cx="6643991" cy="5295261"/>
          </a:xfrm>
          <a:prstGeom prst="rect">
            <a:avLst/>
          </a:prstGeom>
        </p:spPr>
      </p:pic>
      <p:sp>
        <p:nvSpPr>
          <p:cNvPr id="2" name="Slide Number Placeholder 1"/>
          <p:cNvSpPr>
            <a:spLocks noGrp="1"/>
          </p:cNvSpPr>
          <p:nvPr>
            <p:ph type="sldNum" sz="quarter" idx="4"/>
          </p:nvPr>
        </p:nvSpPr>
        <p:spPr/>
        <p:txBody>
          <a:bodyPr/>
          <a:lstStyle/>
          <a:p>
            <a:pPr algn="ctr"/>
            <a:fld id="{6453F95C-7FA8-E048-BEDD-3F6B9882286F}" type="slidenum">
              <a:rPr>
                <a:solidFill>
                  <a:srgbClr val="000000"/>
                </a:solidFill>
              </a:rPr>
              <a:pPr algn="ctr"/>
              <a:t>13</a:t>
            </a:fld>
            <a:endParaRPr dirty="0">
              <a:solidFill>
                <a:srgbClr val="000000"/>
              </a:solidFill>
            </a:endParaRPr>
          </a:p>
        </p:txBody>
      </p:sp>
      <p:sp>
        <p:nvSpPr>
          <p:cNvPr id="4" name="Title 3"/>
          <p:cNvSpPr>
            <a:spLocks noGrp="1"/>
          </p:cNvSpPr>
          <p:nvPr>
            <p:ph type="title"/>
          </p:nvPr>
        </p:nvSpPr>
        <p:spPr/>
        <p:txBody>
          <a:bodyPr/>
          <a:lstStyle/>
          <a:p>
            <a:r>
              <a:rPr lang="en-US" sz="2800" dirty="0" smtClean="0">
                <a:solidFill>
                  <a:srgbClr val="002060"/>
                </a:solidFill>
              </a:rPr>
              <a:t>Clarity HD with Intelligent 2D</a:t>
            </a:r>
            <a:r>
              <a:rPr lang="en-US" sz="2800" baseline="30000" dirty="0" smtClean="0">
                <a:solidFill>
                  <a:srgbClr val="002060"/>
                </a:solidFill>
                <a:latin typeface="Arial" panose="020B0604020202020204" pitchFamily="34" charset="0"/>
                <a:cs typeface="Arial" panose="020B0604020202020204" pitchFamily="34" charset="0"/>
              </a:rPr>
              <a:t>™</a:t>
            </a:r>
            <a:r>
              <a:rPr lang="en-US" sz="2800" dirty="0" smtClean="0">
                <a:solidFill>
                  <a:srgbClr val="002060"/>
                </a:solidFill>
              </a:rPr>
              <a:t> software</a:t>
            </a:r>
            <a:endParaRPr lang="en-US" sz="2800" dirty="0">
              <a:solidFill>
                <a:srgbClr val="002060"/>
              </a:solidFill>
            </a:endParaRPr>
          </a:p>
        </p:txBody>
      </p:sp>
    </p:spTree>
    <p:extLst>
      <p:ext uri="{BB962C8B-B14F-4D97-AF65-F5344CB8AC3E}">
        <p14:creationId xmlns:p14="http://schemas.microsoft.com/office/powerpoint/2010/main" val="404334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fontAlgn="auto">
              <a:spcAft>
                <a:spcPts val="0"/>
              </a:spcAft>
              <a:defRPr/>
            </a:pPr>
            <a:r>
              <a:rPr lang="en-US" sz="2800" b="1" dirty="0">
                <a:solidFill>
                  <a:srgbClr val="002060"/>
                </a:solidFill>
              </a:rPr>
              <a:t>Versions of </a:t>
            </a:r>
            <a:r>
              <a:rPr lang="en-US" sz="2800" b="1" dirty="0" smtClean="0">
                <a:solidFill>
                  <a:srgbClr val="002060"/>
                </a:solidFill>
              </a:rPr>
              <a:t>Hologic</a:t>
            </a:r>
            <a:r>
              <a:rPr lang="en-US" sz="2800" b="1" baseline="30000" dirty="0" smtClean="0">
                <a:solidFill>
                  <a:srgbClr val="002060"/>
                </a:solidFill>
                <a:latin typeface="Arial" panose="020B0604020202020204" pitchFamily="34" charset="0"/>
                <a:cs typeface="Arial" panose="020B0604020202020204" pitchFamily="34" charset="0"/>
              </a:rPr>
              <a:t>®</a:t>
            </a:r>
            <a:r>
              <a:rPr lang="en-US" sz="2800" b="1" dirty="0" smtClean="0">
                <a:solidFill>
                  <a:srgbClr val="002060"/>
                </a:solidFill>
              </a:rPr>
              <a:t> </a:t>
            </a:r>
            <a:r>
              <a:rPr lang="en-US" sz="2800" b="1" dirty="0">
                <a:solidFill>
                  <a:srgbClr val="002060"/>
                </a:solidFill>
              </a:rPr>
              <a:t>Synthesized 2D Images</a:t>
            </a:r>
            <a:endParaRPr sz="2800" b="1" dirty="0">
              <a:solidFill>
                <a:srgbClr val="002060"/>
              </a:solidFill>
              <a:latin typeface="+mj-lt"/>
              <a:ea typeface="+mn-ea"/>
            </a:endParaRPr>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1732994791"/>
              </p:ext>
            </p:extLst>
          </p:nvPr>
        </p:nvGraphicFramePr>
        <p:xfrm>
          <a:off x="550513" y="1169160"/>
          <a:ext cx="8055067" cy="4622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2"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dirty="0" smtClean="0">
                <a:solidFill>
                  <a:srgbClr val="323232"/>
                </a:solidFill>
              </a:rPr>
              <a:t>   </a:t>
            </a:r>
            <a:fld id="{8CADAA16-2807-A744-A19F-23C62883739C}" type="slidenum">
              <a:rPr smtClean="0">
                <a:solidFill>
                  <a:srgbClr val="323232"/>
                </a:solidFill>
              </a:rPr>
              <a:pPr eaLnBrk="1" hangingPunct="1"/>
              <a:t>14</a:t>
            </a:fld>
            <a:endParaRPr dirty="0">
              <a:solidFill>
                <a:srgbClr val="323232"/>
              </a:solidFill>
            </a:endParaRPr>
          </a:p>
        </p:txBody>
      </p:sp>
      <p:sp>
        <p:nvSpPr>
          <p:cNvPr id="4" name="Rounded Rectangle 3"/>
          <p:cNvSpPr/>
          <p:nvPr/>
        </p:nvSpPr>
        <p:spPr>
          <a:xfrm>
            <a:off x="1641033" y="5874026"/>
            <a:ext cx="5874026" cy="439762"/>
          </a:xfrm>
          <a:prstGeom prst="roundRect">
            <a:avLst/>
          </a:prstGeom>
          <a:solidFill>
            <a:schemeClr val="accent4">
              <a:lumMod val="20000"/>
              <a:lumOff val="80000"/>
            </a:schemeClr>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60"/>
                </a:solidFill>
              </a:rPr>
              <a:t>Both used the same way clinically</a:t>
            </a:r>
          </a:p>
        </p:txBody>
      </p:sp>
    </p:spTree>
    <p:extLst>
      <p:ext uri="{BB962C8B-B14F-4D97-AF65-F5344CB8AC3E}">
        <p14:creationId xmlns:p14="http://schemas.microsoft.com/office/powerpoint/2010/main" val="115375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AC46964E-CD36-4180-83AC-DEA6F36F567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DD160188-C5A4-4723-9E05-FDE3F5BDA45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E816DDC-C44A-4D92-B48B-204167C159D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43AAD3CA-86C4-4814-A25A-91E9B6A9F98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6E80CCEE-C95D-430C-9754-5AB1BA40F9D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07F42C0A-B339-41BD-AC61-D81DB11571B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4"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t>Identifying </a:t>
            </a:r>
            <a:r>
              <a:rPr lang="en-US" sz="2800" dirty="0" smtClean="0"/>
              <a:t>the Intelligent 2D</a:t>
            </a:r>
            <a:r>
              <a:rPr lang="en-US" sz="2800" baseline="30000" dirty="0" smtClean="0">
                <a:latin typeface="Arial" panose="020B0604020202020204" pitchFamily="34" charset="0"/>
                <a:cs typeface="Arial" panose="020B0604020202020204" pitchFamily="34" charset="0"/>
              </a:rPr>
              <a:t>™</a:t>
            </a:r>
            <a:r>
              <a:rPr lang="en-US" sz="2800" dirty="0" smtClean="0"/>
              <a:t> Image</a:t>
            </a:r>
            <a:endParaRPr lang="en-US" sz="2800" dirty="0"/>
          </a:p>
        </p:txBody>
      </p:sp>
      <p:sp>
        <p:nvSpPr>
          <p:cNvPr id="6" name="Content Placeholder 5"/>
          <p:cNvSpPr>
            <a:spLocks noGrp="1"/>
          </p:cNvSpPr>
          <p:nvPr>
            <p:ph sz="half" idx="1"/>
          </p:nvPr>
        </p:nvSpPr>
        <p:spPr>
          <a:xfrm>
            <a:off x="350763" y="3006435"/>
            <a:ext cx="4289332" cy="3048691"/>
          </a:xfrm>
        </p:spPr>
        <p:txBody>
          <a:bodyPr/>
          <a:lstStyle/>
          <a:p>
            <a:pPr marL="342900" indent="-342900">
              <a:lnSpc>
                <a:spcPct val="100000"/>
              </a:lnSpc>
              <a:buFont typeface="Arial" panose="020B0604020202020204" pitchFamily="34" charset="0"/>
              <a:buChar char="•"/>
            </a:pPr>
            <a:r>
              <a:rPr lang="en-US" sz="2400" b="0" dirty="0">
                <a:solidFill>
                  <a:schemeClr val="accent5">
                    <a:lumMod val="20000"/>
                    <a:lumOff val="80000"/>
                  </a:schemeClr>
                </a:solidFill>
              </a:rPr>
              <a:t>Intelligent 2D</a:t>
            </a:r>
            <a:r>
              <a:rPr lang="en-US" sz="2400" b="0" baseline="30000" dirty="0">
                <a:solidFill>
                  <a:schemeClr val="accent5">
                    <a:lumMod val="20000"/>
                    <a:lumOff val="80000"/>
                  </a:schemeClr>
                </a:solidFill>
              </a:rPr>
              <a:t>™</a:t>
            </a:r>
            <a:r>
              <a:rPr lang="en-US" sz="2400" b="0" dirty="0">
                <a:solidFill>
                  <a:schemeClr val="accent5">
                    <a:lumMod val="20000"/>
                    <a:lumOff val="80000"/>
                  </a:schemeClr>
                </a:solidFill>
              </a:rPr>
              <a:t> software marks the image similarly to </a:t>
            </a:r>
            <a:r>
              <a:rPr lang="en-US" sz="2400" b="0" dirty="0" smtClean="0">
                <a:solidFill>
                  <a:schemeClr val="accent5">
                    <a:lumMod val="20000"/>
                    <a:lumOff val="80000"/>
                  </a:schemeClr>
                </a:solidFill>
              </a:rPr>
              <a:t>C-View</a:t>
            </a:r>
            <a:r>
              <a:rPr lang="en-US" sz="2400" b="0" baseline="30000" dirty="0">
                <a:solidFill>
                  <a:schemeClr val="accent5">
                    <a:lumMod val="20000"/>
                    <a:lumOff val="80000"/>
                  </a:schemeClr>
                </a:solidFill>
              </a:rPr>
              <a:t>™</a:t>
            </a:r>
            <a:r>
              <a:rPr lang="en-US" sz="2400" b="0" dirty="0">
                <a:solidFill>
                  <a:schemeClr val="accent5">
                    <a:lumMod val="20000"/>
                    <a:lumOff val="80000"/>
                  </a:schemeClr>
                </a:solidFill>
              </a:rPr>
              <a:t> </a:t>
            </a:r>
            <a:r>
              <a:rPr lang="en-US" sz="2400" b="0" dirty="0" smtClean="0">
                <a:solidFill>
                  <a:schemeClr val="accent5">
                    <a:lumMod val="20000"/>
                    <a:lumOff val="80000"/>
                  </a:schemeClr>
                </a:solidFill>
              </a:rPr>
              <a:t>software</a:t>
            </a:r>
          </a:p>
          <a:p>
            <a:pPr>
              <a:lnSpc>
                <a:spcPct val="100000"/>
              </a:lnSpc>
            </a:pPr>
            <a:endParaRPr lang="en-US" sz="2400" b="0" dirty="0" smtClean="0"/>
          </a:p>
          <a:p>
            <a:endParaRPr lang="en-US" sz="2400" b="0" dirty="0"/>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15</a:t>
            </a:fld>
            <a:endParaRPr lang="en-US" dirty="0"/>
          </a:p>
        </p:txBody>
      </p:sp>
      <p:grpSp>
        <p:nvGrpSpPr>
          <p:cNvPr id="7" name="Group 6"/>
          <p:cNvGrpSpPr/>
          <p:nvPr/>
        </p:nvGrpSpPr>
        <p:grpSpPr>
          <a:xfrm>
            <a:off x="4126707" y="1546226"/>
            <a:ext cx="3568020" cy="4572000"/>
            <a:chOff x="4365039" y="2962656"/>
            <a:chExt cx="2680976" cy="3502798"/>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2838"/>
            <a:stretch/>
          </p:blipFill>
          <p:spPr>
            <a:xfrm>
              <a:off x="4850321" y="2962656"/>
              <a:ext cx="2195694" cy="3502798"/>
            </a:xfrm>
            <a:prstGeom prst="rect">
              <a:avLst/>
            </a:prstGeom>
          </p:spPr>
        </p:pic>
        <p:cxnSp>
          <p:nvCxnSpPr>
            <p:cNvPr id="9" name="Straight Arrow Connector 8"/>
            <p:cNvCxnSpPr/>
            <p:nvPr/>
          </p:nvCxnSpPr>
          <p:spPr>
            <a:xfrm flipV="1">
              <a:off x="4365039" y="3454801"/>
              <a:ext cx="659738" cy="682374"/>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778" y="3095582"/>
              <a:ext cx="614830" cy="398936"/>
            </a:xfrm>
            <a:prstGeom prst="rect">
              <a:avLst/>
            </a:prstGeom>
          </p:spPr>
        </p:pic>
      </p:grpSp>
    </p:spTree>
    <p:extLst>
      <p:ext uri="{BB962C8B-B14F-4D97-AF65-F5344CB8AC3E}">
        <p14:creationId xmlns:p14="http://schemas.microsoft.com/office/powerpoint/2010/main" val="1637633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2060"/>
                </a:solidFill>
              </a:rPr>
              <a:t>High </a:t>
            </a:r>
            <a:r>
              <a:rPr lang="en-US" sz="2800" dirty="0">
                <a:solidFill>
                  <a:srgbClr val="002060"/>
                </a:solidFill>
              </a:rPr>
              <a:t>Resolution 3D</a:t>
            </a:r>
            <a:r>
              <a:rPr lang="en-US" sz="2800" baseline="30000" dirty="0">
                <a:solidFill>
                  <a:srgbClr val="002060"/>
                </a:solidFill>
                <a:latin typeface="Arial" panose="020B0604020202020204" pitchFamily="34" charset="0"/>
                <a:cs typeface="Arial" panose="020B0604020202020204" pitchFamily="34" charset="0"/>
              </a:rPr>
              <a:t>™</a:t>
            </a:r>
            <a:r>
              <a:rPr lang="en-US" sz="2800" dirty="0">
                <a:solidFill>
                  <a:srgbClr val="002060"/>
                </a:solidFill>
              </a:rPr>
              <a:t> Imaging</a:t>
            </a:r>
            <a:endParaRPr lang="en-US" sz="2800"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555376880"/>
              </p:ext>
            </p:extLst>
          </p:nvPr>
        </p:nvGraphicFramePr>
        <p:xfrm>
          <a:off x="350838" y="1320800"/>
          <a:ext cx="8448675" cy="4727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16</a:t>
            </a:fld>
            <a:endParaRPr lang="en-US" dirty="0"/>
          </a:p>
        </p:txBody>
      </p:sp>
    </p:spTree>
    <p:extLst>
      <p:ext uri="{BB962C8B-B14F-4D97-AF65-F5344CB8AC3E}">
        <p14:creationId xmlns:p14="http://schemas.microsoft.com/office/powerpoint/2010/main" val="1152389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2060"/>
                </a:solidFill>
              </a:rPr>
              <a:t>Comparison</a:t>
            </a:r>
            <a:endParaRPr lang="en-US" sz="2800" dirty="0">
              <a:solidFill>
                <a:srgbClr val="002060"/>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868820523"/>
              </p:ext>
            </p:extLst>
          </p:nvPr>
        </p:nvGraphicFramePr>
        <p:xfrm>
          <a:off x="350838" y="1597025"/>
          <a:ext cx="8448675" cy="4451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17</a:t>
            </a:fld>
            <a:endParaRPr lang="en-US" dirty="0"/>
          </a:p>
        </p:txBody>
      </p:sp>
    </p:spTree>
    <p:extLst>
      <p:ext uri="{BB962C8B-B14F-4D97-AF65-F5344CB8AC3E}">
        <p14:creationId xmlns:p14="http://schemas.microsoft.com/office/powerpoint/2010/main" val="237465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2060"/>
                </a:solidFill>
              </a:rPr>
              <a:t>Clarity </a:t>
            </a:r>
            <a:r>
              <a:rPr lang="en-US" sz="2800" dirty="0" smtClean="0">
                <a:solidFill>
                  <a:srgbClr val="002060"/>
                </a:solidFill>
              </a:rPr>
              <a:t>HD – Intelligent 2D</a:t>
            </a:r>
            <a:r>
              <a:rPr lang="en-US" sz="2800" baseline="30000" dirty="0" smtClean="0">
                <a:solidFill>
                  <a:srgbClr val="002060"/>
                </a:solidFill>
                <a:latin typeface="Arial" panose="020B0604020202020204" pitchFamily="34" charset="0"/>
                <a:cs typeface="Arial" panose="020B0604020202020204" pitchFamily="34" charset="0"/>
              </a:rPr>
              <a:t>™</a:t>
            </a:r>
            <a:r>
              <a:rPr lang="en-US" sz="2800" dirty="0" smtClean="0">
                <a:solidFill>
                  <a:srgbClr val="002060"/>
                </a:solidFill>
              </a:rPr>
              <a:t> </a:t>
            </a:r>
            <a:r>
              <a:rPr lang="en-US" sz="2800" dirty="0">
                <a:solidFill>
                  <a:srgbClr val="002060"/>
                </a:solidFill>
              </a:rPr>
              <a:t>Resolution</a:t>
            </a:r>
            <a:br>
              <a:rPr lang="en-US" sz="2800" dirty="0">
                <a:solidFill>
                  <a:srgbClr val="002060"/>
                </a:solidFill>
              </a:rPr>
            </a:br>
            <a:endParaRPr lang="en-US" sz="2800" dirty="0">
              <a:solidFill>
                <a:srgbClr val="002060"/>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273523139"/>
              </p:ext>
            </p:extLst>
          </p:nvPr>
        </p:nvGraphicFramePr>
        <p:xfrm>
          <a:off x="350762" y="1108364"/>
          <a:ext cx="8448524" cy="4939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18</a:t>
            </a:fld>
            <a:endParaRPr lang="en-US" dirty="0"/>
          </a:p>
        </p:txBody>
      </p:sp>
    </p:spTree>
    <p:extLst>
      <p:ext uri="{BB962C8B-B14F-4D97-AF65-F5344CB8AC3E}">
        <p14:creationId xmlns:p14="http://schemas.microsoft.com/office/powerpoint/2010/main" val="2198167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19</a:t>
            </a:fld>
            <a:endParaRPr lang="en-US" dirty="0"/>
          </a:p>
        </p:txBody>
      </p:sp>
      <p:pic>
        <p:nvPicPr>
          <p:cNvPr id="5" name="Picture 4"/>
          <p:cNvPicPr>
            <a:picLocks noChangeAspect="1"/>
          </p:cNvPicPr>
          <p:nvPr/>
        </p:nvPicPr>
        <p:blipFill>
          <a:blip r:embed="rId3"/>
          <a:stretch>
            <a:fillRect/>
          </a:stretch>
        </p:blipFill>
        <p:spPr>
          <a:xfrm>
            <a:off x="1941950" y="0"/>
            <a:ext cx="5352401" cy="6475385"/>
          </a:xfrm>
          <a:prstGeom prst="rect">
            <a:avLst/>
          </a:prstGeom>
          <a:ln>
            <a:solidFill>
              <a:schemeClr val="accent4"/>
            </a:solidFill>
          </a:ln>
        </p:spPr>
      </p:pic>
    </p:spTree>
    <p:extLst>
      <p:ext uri="{BB962C8B-B14F-4D97-AF65-F5344CB8AC3E}">
        <p14:creationId xmlns:p14="http://schemas.microsoft.com/office/powerpoint/2010/main" val="14492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eaLnBrk="1" fontAlgn="auto" hangingPunct="1">
              <a:spcAft>
                <a:spcPts val="0"/>
              </a:spcAft>
              <a:defRPr/>
            </a:pPr>
            <a:r>
              <a:rPr sz="2800" b="1" dirty="0" smtClean="0">
                <a:solidFill>
                  <a:srgbClr val="1A206D"/>
                </a:solidFill>
                <a:latin typeface="+mj-lt"/>
                <a:ea typeface="+mn-ea"/>
              </a:rPr>
              <a:t>Objectives</a:t>
            </a:r>
            <a:endParaRPr sz="2800" b="1" dirty="0">
              <a:solidFill>
                <a:srgbClr val="1A206D"/>
              </a:solidFill>
              <a:latin typeface="+mj-lt"/>
              <a:ea typeface="+mn-ea"/>
            </a:endParaRP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495106139"/>
              </p:ext>
            </p:extLst>
          </p:nvPr>
        </p:nvGraphicFramePr>
        <p:xfrm>
          <a:off x="350762" y="1235413"/>
          <a:ext cx="8448524" cy="5136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2"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smtClean="0">
                <a:solidFill>
                  <a:srgbClr val="323232"/>
                </a:solidFill>
              </a:rPr>
              <a:t>     2</a:t>
            </a:r>
            <a:endParaRPr lang="en-US" dirty="0">
              <a:solidFill>
                <a:srgbClr val="323232"/>
              </a:solidFill>
            </a:endParaRPr>
          </a:p>
        </p:txBody>
      </p:sp>
    </p:spTree>
    <p:extLst>
      <p:ext uri="{BB962C8B-B14F-4D97-AF65-F5344CB8AC3E}">
        <p14:creationId xmlns:p14="http://schemas.microsoft.com/office/powerpoint/2010/main" val="3361083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solidFill>
                  <a:srgbClr val="002060"/>
                </a:solidFill>
              </a:rPr>
              <a:t>Clarity </a:t>
            </a:r>
            <a:r>
              <a:rPr lang="en-US" sz="2800" dirty="0" smtClean="0">
                <a:solidFill>
                  <a:srgbClr val="002060"/>
                </a:solidFill>
              </a:rPr>
              <a:t>HD </a:t>
            </a:r>
            <a:r>
              <a:rPr lang="en-US" sz="2800" dirty="0">
                <a:solidFill>
                  <a:srgbClr val="002060"/>
                </a:solidFill>
              </a:rPr>
              <a:t>Technology on </a:t>
            </a:r>
            <a:r>
              <a:rPr lang="en-US" sz="2800" dirty="0" smtClean="0">
                <a:solidFill>
                  <a:srgbClr val="002060"/>
                </a:solidFill>
              </a:rPr>
              <a:t>3Dimensions</a:t>
            </a:r>
            <a:r>
              <a:rPr lang="en-US" sz="2800" baseline="30000" dirty="0">
                <a:solidFill>
                  <a:srgbClr val="002060"/>
                </a:solidFill>
              </a:rPr>
              <a:t>™</a:t>
            </a:r>
            <a:r>
              <a:rPr lang="en-US" sz="2800" dirty="0">
                <a:solidFill>
                  <a:srgbClr val="002060"/>
                </a:solidFill>
              </a:rPr>
              <a:t> Mammography System</a:t>
            </a:r>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362353038"/>
              </p:ext>
            </p:extLst>
          </p:nvPr>
        </p:nvGraphicFramePr>
        <p:xfrm>
          <a:off x="347663" y="1600200"/>
          <a:ext cx="4154487"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p:cNvPicPr>
            <a:picLocks noGrp="1" noChangeAspect="1"/>
          </p:cNvPicPr>
          <p:nvPr>
            <p:ph sz="half" idx="2"/>
          </p:nvPr>
        </p:nvPicPr>
        <p:blipFill>
          <a:blip r:embed="rId8">
            <a:extLst>
              <a:ext uri="{28A0092B-C50C-407E-A947-70E740481C1C}">
                <a14:useLocalDpi xmlns:a14="http://schemas.microsoft.com/office/drawing/2010/main" val="0"/>
              </a:ext>
            </a:extLst>
          </a:blip>
          <a:stretch>
            <a:fillRect/>
          </a:stretch>
        </p:blipFill>
        <p:spPr>
          <a:xfrm>
            <a:off x="5024247" y="995168"/>
            <a:ext cx="4119752" cy="5480217"/>
          </a:xfrm>
        </p:spPr>
      </p:pic>
      <p:sp>
        <p:nvSpPr>
          <p:cNvPr id="4" name="Slide Number Placeholder 3"/>
          <p:cNvSpPr>
            <a:spLocks noGrp="1"/>
          </p:cNvSpPr>
          <p:nvPr>
            <p:ph type="sldNum" sz="quarter" idx="4"/>
          </p:nvPr>
        </p:nvSpPr>
        <p:spPr/>
        <p:txBody>
          <a:bodyPr/>
          <a:lstStyle/>
          <a:p>
            <a:pPr algn="ctr"/>
            <a:fld id="{6453F95C-7FA8-E048-BEDD-3F6B9882286F}" type="slidenum">
              <a:rPr lang="en-US" smtClean="0"/>
              <a:pPr algn="ctr"/>
              <a:t>20</a:t>
            </a:fld>
            <a:endParaRPr lang="en-US" dirty="0"/>
          </a:p>
        </p:txBody>
      </p:sp>
    </p:spTree>
    <p:extLst>
      <p:ext uri="{BB962C8B-B14F-4D97-AF65-F5344CB8AC3E}">
        <p14:creationId xmlns:p14="http://schemas.microsoft.com/office/powerpoint/2010/main" val="39889937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002060"/>
                </a:solidFill>
              </a:rPr>
              <a:t>Clarity HD Technology on Selenia</a:t>
            </a:r>
            <a:r>
              <a:rPr lang="en-US" baseline="30000" dirty="0" smtClean="0">
                <a:solidFill>
                  <a:srgbClr val="002060"/>
                </a:solidFill>
                <a:latin typeface="Arial" panose="020B0604020202020204" pitchFamily="34" charset="0"/>
                <a:cs typeface="Arial" panose="020B0604020202020204" pitchFamily="34" charset="0"/>
              </a:rPr>
              <a:t>™</a:t>
            </a:r>
            <a:r>
              <a:rPr lang="en-US" dirty="0" smtClean="0">
                <a:solidFill>
                  <a:srgbClr val="002060"/>
                </a:solidFill>
              </a:rPr>
              <a:t> Dimensions</a:t>
            </a:r>
            <a:r>
              <a:rPr lang="en-US" baseline="30000" dirty="0" smtClean="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Mammography System</a:t>
            </a:r>
            <a:endParaRPr lang="en-US" dirty="0">
              <a:solidFill>
                <a:srgbClr val="002060"/>
              </a:solidFill>
            </a:endParaRPr>
          </a:p>
        </p:txBody>
      </p:sp>
      <p:sp>
        <p:nvSpPr>
          <p:cNvPr id="5" name="Slide Number Placeholder 4"/>
          <p:cNvSpPr>
            <a:spLocks noGrp="1"/>
          </p:cNvSpPr>
          <p:nvPr>
            <p:ph type="sldNum" sz="quarter" idx="4294967295"/>
          </p:nvPr>
        </p:nvSpPr>
        <p:spPr>
          <a:xfrm>
            <a:off x="8781143" y="6475385"/>
            <a:ext cx="362856" cy="362856"/>
          </a:xfrm>
          <a:prstGeom prst="rect">
            <a:avLst/>
          </a:prstGeom>
        </p:spPr>
        <p:txBody>
          <a:bodyPr/>
          <a:lstStyle/>
          <a:p>
            <a:pPr algn="ctr"/>
            <a:fld id="{6453F95C-7FA8-E048-BEDD-3F6B9882286F}" type="slidenum">
              <a:rPr>
                <a:solidFill>
                  <a:srgbClr val="000000"/>
                </a:solidFill>
              </a:rPr>
              <a:pPr algn="ctr"/>
              <a:t>21</a:t>
            </a:fld>
            <a:endParaRPr dirty="0">
              <a:solidFill>
                <a:srgbClr val="000000"/>
              </a:solidFill>
            </a:endParaRPr>
          </a:p>
        </p:txBody>
      </p:sp>
      <p:pic>
        <p:nvPicPr>
          <p:cNvPr id="11" name="Picture Placeholder 10"/>
          <p:cNvPicPr>
            <a:picLocks noGrp="1" noChangeAspect="1"/>
          </p:cNvPicPr>
          <p:nvPr>
            <p:ph type="pic" sz="quarter" idx="11"/>
          </p:nvPr>
        </p:nvPicPr>
        <p:blipFill>
          <a:blip r:embed="rId3"/>
          <a:srcRect l="9675" r="9675"/>
          <a:stretch>
            <a:fillRect/>
          </a:stretch>
        </p:blipFill>
        <p:spPr>
          <a:prstGeom prst="rect">
            <a:avLst/>
          </a:prstGeom>
        </p:spPr>
      </p:pic>
      <p:graphicFrame>
        <p:nvGraphicFramePr>
          <p:cNvPr id="12" name="Content Placeholder 11"/>
          <p:cNvGraphicFramePr>
            <a:graphicFrameLocks noGrp="1"/>
          </p:cNvGraphicFramePr>
          <p:nvPr>
            <p:ph idx="1"/>
            <p:extLst>
              <p:ext uri="{D42A27DB-BD31-4B8C-83A1-F6EECF244321}">
                <p14:modId xmlns:p14="http://schemas.microsoft.com/office/powerpoint/2010/main" val="208664259"/>
              </p:ext>
            </p:extLst>
          </p:nvPr>
        </p:nvGraphicFramePr>
        <p:xfrm>
          <a:off x="350838" y="1600200"/>
          <a:ext cx="3316287"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39002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2060"/>
                </a:solidFill>
              </a:rPr>
              <a:t/>
            </a:r>
            <a:br>
              <a:rPr lang="en-US" dirty="0" smtClean="0">
                <a:solidFill>
                  <a:srgbClr val="002060"/>
                </a:solidFill>
              </a:rPr>
            </a:br>
            <a:r>
              <a:rPr lang="en-US" dirty="0" smtClean="0">
                <a:solidFill>
                  <a:srgbClr val="002060"/>
                </a:solidFill>
              </a:rPr>
              <a:t>Intelligent 2D</a:t>
            </a:r>
            <a:r>
              <a:rPr lang="en-US" baseline="30000" dirty="0" smtClean="0">
                <a:solidFill>
                  <a:srgbClr val="002060"/>
                </a:solidFill>
              </a:rPr>
              <a:t>™</a:t>
            </a:r>
            <a:r>
              <a:rPr lang="en-US" dirty="0" smtClean="0">
                <a:solidFill>
                  <a:srgbClr val="002060"/>
                </a:solidFill>
              </a:rPr>
              <a:t> </a:t>
            </a:r>
            <a:r>
              <a:rPr lang="en-US" dirty="0">
                <a:solidFill>
                  <a:srgbClr val="002060"/>
                </a:solidFill>
              </a:rPr>
              <a:t>software </a:t>
            </a:r>
            <a:r>
              <a:rPr lang="en-US" dirty="0"/>
              <a:t/>
            </a:r>
            <a:br>
              <a:rPr lang="en-US" dirty="0"/>
            </a:b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415996659"/>
              </p:ext>
            </p:extLst>
          </p:nvPr>
        </p:nvGraphicFramePr>
        <p:xfrm>
          <a:off x="350762" y="1597152"/>
          <a:ext cx="8448524" cy="4451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p:txBody>
          <a:bodyPr/>
          <a:lstStyle/>
          <a:p>
            <a:pPr algn="ctr"/>
            <a:fld id="{6453F95C-7FA8-E048-BEDD-3F6B9882286F}" type="slidenum">
              <a:rPr lang="en-US" smtClean="0"/>
              <a:pPr algn="ctr"/>
              <a:t>22</a:t>
            </a:fld>
            <a:endParaRPr lang="en-US" dirty="0"/>
          </a:p>
        </p:txBody>
      </p:sp>
    </p:spTree>
    <p:extLst>
      <p:ext uri="{BB962C8B-B14F-4D97-AF65-F5344CB8AC3E}">
        <p14:creationId xmlns:p14="http://schemas.microsoft.com/office/powerpoint/2010/main" val="21896924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2800" b="1" dirty="0" smtClean="0">
                <a:solidFill>
                  <a:srgbClr val="002060"/>
                </a:solidFill>
              </a:rPr>
              <a:t>Overall Image Quality: Superior resolution</a:t>
            </a:r>
            <a:endParaRPr lang="en-US" sz="2800" b="1" dirty="0">
              <a:solidFill>
                <a:srgbClr val="002060"/>
              </a:solidFill>
            </a:endParaRPr>
          </a:p>
        </p:txBody>
      </p:sp>
      <p:sp>
        <p:nvSpPr>
          <p:cNvPr id="7" name="TextBox 6"/>
          <p:cNvSpPr txBox="1"/>
          <p:nvPr/>
        </p:nvSpPr>
        <p:spPr>
          <a:xfrm>
            <a:off x="1261686" y="2102409"/>
            <a:ext cx="6617453" cy="523220"/>
          </a:xfrm>
          <a:prstGeom prst="rect">
            <a:avLst/>
          </a:prstGeom>
          <a:noFill/>
        </p:spPr>
        <p:txBody>
          <a:bodyPr wrap="none" rtlCol="0">
            <a:spAutoFit/>
          </a:bodyPr>
          <a:lstStyle/>
          <a:p>
            <a:r>
              <a:rPr lang="en-US" sz="2800" dirty="0" smtClean="0">
                <a:solidFill>
                  <a:srgbClr val="002060"/>
                </a:solidFill>
              </a:rPr>
              <a:t>Image resolution of Hologic’s 2D images</a:t>
            </a:r>
            <a:endParaRPr lang="en-US" sz="2800" dirty="0">
              <a:solidFill>
                <a:srgbClr val="00206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433561809"/>
              </p:ext>
            </p:extLst>
          </p:nvPr>
        </p:nvGraphicFramePr>
        <p:xfrm>
          <a:off x="1391055" y="2769607"/>
          <a:ext cx="6342434" cy="2105185"/>
        </p:xfrm>
        <a:graphic>
          <a:graphicData uri="http://schemas.openxmlformats.org/drawingml/2006/table">
            <a:tbl>
              <a:tblPr firstRow="1" bandRow="1">
                <a:tableStyleId>{5C22544A-7EE6-4342-B048-85BDC9FD1C3A}</a:tableStyleId>
              </a:tblPr>
              <a:tblGrid>
                <a:gridCol w="3171217"/>
                <a:gridCol w="3171217"/>
              </a:tblGrid>
              <a:tr h="733585">
                <a:tc>
                  <a:txBody>
                    <a:bodyPr/>
                    <a:lstStyle/>
                    <a:p>
                      <a:r>
                        <a:rPr lang="en-US" sz="2000" dirty="0" smtClean="0"/>
                        <a:t>Image Type</a:t>
                      </a:r>
                      <a:endParaRPr lang="en-US" sz="2000" dirty="0"/>
                    </a:p>
                  </a:txBody>
                  <a:tcPr/>
                </a:tc>
                <a:tc>
                  <a:txBody>
                    <a:bodyPr/>
                    <a:lstStyle/>
                    <a:p>
                      <a:pPr algn="ctr"/>
                      <a:r>
                        <a:rPr lang="en-US" sz="2000" dirty="0" smtClean="0"/>
                        <a:t>Image Resolution</a:t>
                      </a:r>
                    </a:p>
                    <a:p>
                      <a:pPr algn="ctr"/>
                      <a:r>
                        <a:rPr lang="en-US" sz="2000" dirty="0" smtClean="0"/>
                        <a:t>(in µ)</a:t>
                      </a:r>
                      <a:endParaRPr lang="en-US" sz="2000" dirty="0"/>
                    </a:p>
                  </a:txBody>
                  <a:tcPr/>
                </a:tc>
              </a:tr>
              <a:tr h="414635">
                <a:tc>
                  <a:txBody>
                    <a:bodyPr/>
                    <a:lstStyle/>
                    <a:p>
                      <a:r>
                        <a:rPr lang="en-US" sz="2400" dirty="0" smtClean="0">
                          <a:solidFill>
                            <a:srgbClr val="002060"/>
                          </a:solidFill>
                        </a:rPr>
                        <a:t>Conventional FFDM</a:t>
                      </a:r>
                      <a:endParaRPr lang="en-US" sz="2400" dirty="0">
                        <a:solidFill>
                          <a:srgbClr val="002060"/>
                        </a:solidFill>
                      </a:endParaRPr>
                    </a:p>
                  </a:txBody>
                  <a:tcPr/>
                </a:tc>
                <a:tc>
                  <a:txBody>
                    <a:bodyPr/>
                    <a:lstStyle/>
                    <a:p>
                      <a:pPr algn="ctr"/>
                      <a:r>
                        <a:rPr lang="en-US" sz="2400" dirty="0" smtClean="0">
                          <a:solidFill>
                            <a:srgbClr val="002060"/>
                          </a:solidFill>
                        </a:rPr>
                        <a:t>70</a:t>
                      </a:r>
                      <a:endParaRPr lang="en-US" sz="2400" dirty="0">
                        <a:solidFill>
                          <a:srgbClr val="002060"/>
                        </a:solidFill>
                      </a:endParaRPr>
                    </a:p>
                  </a:txBody>
                  <a:tcPr/>
                </a:tc>
              </a:tr>
              <a:tr h="414635">
                <a:tc>
                  <a:txBody>
                    <a:bodyPr/>
                    <a:lstStyle/>
                    <a:p>
                      <a:r>
                        <a:rPr lang="en-US" sz="2400" dirty="0" smtClean="0">
                          <a:solidFill>
                            <a:srgbClr val="002060"/>
                          </a:solidFill>
                        </a:rPr>
                        <a:t>C-View</a:t>
                      </a:r>
                      <a:r>
                        <a:rPr lang="en-US" sz="2400" baseline="30000" dirty="0" smtClean="0">
                          <a:solidFill>
                            <a:srgbClr val="002060"/>
                          </a:solidFill>
                          <a:latin typeface="Arial" panose="020B0604020202020204" pitchFamily="34" charset="0"/>
                          <a:cs typeface="Arial" panose="020B0604020202020204" pitchFamily="34" charset="0"/>
                        </a:rPr>
                        <a:t>™ </a:t>
                      </a:r>
                      <a:r>
                        <a:rPr lang="en-US" sz="2400" baseline="0" dirty="0" smtClean="0">
                          <a:solidFill>
                            <a:srgbClr val="002060"/>
                          </a:solidFill>
                          <a:latin typeface="Arial" panose="020B0604020202020204" pitchFamily="34" charset="0"/>
                          <a:cs typeface="Arial" panose="020B0604020202020204" pitchFamily="34" charset="0"/>
                        </a:rPr>
                        <a:t>image</a:t>
                      </a:r>
                      <a:endParaRPr lang="en-US" sz="2400" baseline="0" dirty="0">
                        <a:solidFill>
                          <a:srgbClr val="002060"/>
                        </a:solidFill>
                      </a:endParaRPr>
                    </a:p>
                  </a:txBody>
                  <a:tcPr/>
                </a:tc>
                <a:tc>
                  <a:txBody>
                    <a:bodyPr/>
                    <a:lstStyle/>
                    <a:p>
                      <a:pPr algn="ctr"/>
                      <a:r>
                        <a:rPr lang="en-US" sz="2400" dirty="0" smtClean="0">
                          <a:solidFill>
                            <a:srgbClr val="002060"/>
                          </a:solidFill>
                        </a:rPr>
                        <a:t>~100</a:t>
                      </a:r>
                      <a:endParaRPr lang="en-US" sz="2400" dirty="0">
                        <a:solidFill>
                          <a:srgbClr val="002060"/>
                        </a:solidFill>
                      </a:endParaRPr>
                    </a:p>
                  </a:txBody>
                  <a:tcPr/>
                </a:tc>
              </a:tr>
              <a:tr h="414635">
                <a:tc>
                  <a:txBody>
                    <a:bodyPr/>
                    <a:lstStyle/>
                    <a:p>
                      <a:r>
                        <a:rPr lang="en-US" sz="2400" dirty="0" smtClean="0">
                          <a:solidFill>
                            <a:srgbClr val="002060"/>
                          </a:solidFill>
                        </a:rPr>
                        <a:t>Intelligent</a:t>
                      </a:r>
                      <a:r>
                        <a:rPr lang="en-US" sz="2400" baseline="0" dirty="0" smtClean="0">
                          <a:solidFill>
                            <a:srgbClr val="002060"/>
                          </a:solidFill>
                        </a:rPr>
                        <a:t> 2D</a:t>
                      </a:r>
                      <a:r>
                        <a:rPr lang="en-US" sz="2400" baseline="30000" dirty="0" smtClean="0">
                          <a:solidFill>
                            <a:srgbClr val="002060"/>
                          </a:solidFill>
                        </a:rPr>
                        <a:t>™ </a:t>
                      </a:r>
                      <a:r>
                        <a:rPr lang="en-US" sz="2400" baseline="0" dirty="0" smtClean="0">
                          <a:solidFill>
                            <a:srgbClr val="002060"/>
                          </a:solidFill>
                        </a:rPr>
                        <a:t>image</a:t>
                      </a:r>
                      <a:endParaRPr lang="en-US" sz="2400" baseline="0" dirty="0">
                        <a:solidFill>
                          <a:srgbClr val="002060"/>
                        </a:solidFill>
                      </a:endParaRPr>
                    </a:p>
                  </a:txBody>
                  <a:tcPr/>
                </a:tc>
                <a:tc>
                  <a:txBody>
                    <a:bodyPr/>
                    <a:lstStyle/>
                    <a:p>
                      <a:pPr algn="ctr"/>
                      <a:r>
                        <a:rPr lang="en-US" sz="2400" dirty="0" smtClean="0">
                          <a:solidFill>
                            <a:srgbClr val="002060"/>
                          </a:solidFill>
                        </a:rPr>
                        <a:t>70</a:t>
                      </a:r>
                      <a:endParaRPr lang="en-US" sz="2400" dirty="0">
                        <a:solidFill>
                          <a:srgbClr val="002060"/>
                        </a:solidFill>
                      </a:endParaRPr>
                    </a:p>
                  </a:txBody>
                  <a:tcPr/>
                </a:tc>
              </a:tr>
            </a:tbl>
          </a:graphicData>
        </a:graphic>
      </p:graphicFrame>
      <p:sp>
        <p:nvSpPr>
          <p:cNvPr id="3" name="Slide Number Placeholder 2"/>
          <p:cNvSpPr>
            <a:spLocks noGrp="1"/>
          </p:cNvSpPr>
          <p:nvPr>
            <p:ph type="sldNum" sz="quarter" idx="4"/>
          </p:nvPr>
        </p:nvSpPr>
        <p:spPr/>
        <p:txBody>
          <a:bodyPr/>
          <a:lstStyle/>
          <a:p>
            <a:pPr algn="ctr"/>
            <a:fld id="{6453F95C-7FA8-E048-BEDD-3F6B9882286F}" type="slidenum">
              <a:rPr lang="en-US" smtClean="0"/>
              <a:pPr algn="ctr"/>
              <a:t>23</a:t>
            </a:fld>
            <a:endParaRPr lang="en-US" dirty="0"/>
          </a:p>
        </p:txBody>
      </p:sp>
    </p:spTree>
    <p:extLst>
      <p:ext uri="{BB962C8B-B14F-4D97-AF65-F5344CB8AC3E}">
        <p14:creationId xmlns:p14="http://schemas.microsoft.com/office/powerpoint/2010/main" val="3772775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r>
              <a:rPr lang="en-US" dirty="0" smtClean="0"/>
              <a:t>    </a:t>
            </a:r>
            <a:fld id="{6453F95C-7FA8-E048-BEDD-3F6B9882286F}" type="slidenum">
              <a:rPr lang="en-US" smtClean="0"/>
              <a:pPr/>
              <a:t>24</a:t>
            </a:fld>
            <a:endParaRPr lang="en-US" dirty="0"/>
          </a:p>
        </p:txBody>
      </p:sp>
      <p:sp>
        <p:nvSpPr>
          <p:cNvPr id="2" name="Title 1"/>
          <p:cNvSpPr>
            <a:spLocks noGrp="1"/>
          </p:cNvSpPr>
          <p:nvPr>
            <p:ph type="title" idx="4294967295"/>
          </p:nvPr>
        </p:nvSpPr>
        <p:spPr>
          <a:xfrm>
            <a:off x="326118" y="271311"/>
            <a:ext cx="8455025" cy="1143000"/>
          </a:xfrm>
        </p:spPr>
        <p:txBody>
          <a:bodyPr/>
          <a:lstStyle/>
          <a:p>
            <a:r>
              <a:rPr lang="en-US" sz="2800" dirty="0" smtClean="0"/>
              <a:t>Overall Image Quality: Superior Resolution</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753" y="2063032"/>
            <a:ext cx="4261415" cy="4253502"/>
          </a:xfrm>
          <a:prstGeom prst="rect">
            <a:avLst/>
          </a:prstGeom>
          <a:ln w="25400">
            <a:solidFill>
              <a:schemeClr val="tx2">
                <a:lumMod val="20000"/>
                <a:lumOff val="80000"/>
              </a:schemeClr>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87" y="2044556"/>
            <a:ext cx="4253502" cy="4253502"/>
          </a:xfrm>
          <a:prstGeom prst="rect">
            <a:avLst/>
          </a:prstGeom>
          <a:ln w="25400">
            <a:solidFill>
              <a:schemeClr val="accent5">
                <a:lumMod val="20000"/>
                <a:lumOff val="80000"/>
              </a:schemeClr>
            </a:solidFill>
          </a:ln>
        </p:spPr>
      </p:pic>
      <p:sp>
        <p:nvSpPr>
          <p:cNvPr id="6" name="TextBox 5"/>
          <p:cNvSpPr txBox="1"/>
          <p:nvPr/>
        </p:nvSpPr>
        <p:spPr>
          <a:xfrm>
            <a:off x="177187" y="1630551"/>
            <a:ext cx="1993494" cy="369332"/>
          </a:xfrm>
          <a:prstGeom prst="rect">
            <a:avLst/>
          </a:prstGeom>
          <a:noFill/>
        </p:spPr>
        <p:txBody>
          <a:bodyPr wrap="none" rtlCol="0">
            <a:spAutoFit/>
          </a:bodyPr>
          <a:lstStyle/>
          <a:p>
            <a:r>
              <a:rPr lang="en-US" dirty="0" smtClean="0"/>
              <a:t>C-View</a:t>
            </a:r>
            <a:r>
              <a:rPr lang="en-US" baseline="30000" dirty="0" smtClean="0">
                <a:cs typeface="Arial" panose="020B0604020202020204" pitchFamily="34" charset="0"/>
              </a:rPr>
              <a:t>™</a:t>
            </a:r>
            <a:r>
              <a:rPr lang="en-US" baseline="30000" dirty="0" smtClean="0"/>
              <a:t> </a:t>
            </a:r>
            <a:r>
              <a:rPr lang="en-US" dirty="0" smtClean="0"/>
              <a:t>software</a:t>
            </a:r>
            <a:endParaRPr lang="en-US" dirty="0"/>
          </a:p>
        </p:txBody>
      </p:sp>
      <p:sp>
        <p:nvSpPr>
          <p:cNvPr id="7" name="TextBox 6"/>
          <p:cNvSpPr txBox="1"/>
          <p:nvPr/>
        </p:nvSpPr>
        <p:spPr>
          <a:xfrm>
            <a:off x="4701753" y="1630551"/>
            <a:ext cx="2621230" cy="369332"/>
          </a:xfrm>
          <a:prstGeom prst="rect">
            <a:avLst/>
          </a:prstGeom>
          <a:noFill/>
        </p:spPr>
        <p:txBody>
          <a:bodyPr wrap="none" rtlCol="0">
            <a:spAutoFit/>
          </a:bodyPr>
          <a:lstStyle/>
          <a:p>
            <a:r>
              <a:rPr lang="en-US" dirty="0" smtClean="0"/>
              <a:t>Intelligent 2D</a:t>
            </a:r>
            <a:r>
              <a:rPr lang="en-US" baseline="30000" dirty="0" smtClean="0">
                <a:latin typeface="Arial" panose="020B0604020202020204" pitchFamily="34" charset="0"/>
                <a:cs typeface="Arial" panose="020B0604020202020204" pitchFamily="34" charset="0"/>
              </a:rPr>
              <a:t>™</a:t>
            </a:r>
            <a:r>
              <a:rPr lang="en-US" dirty="0" smtClean="0"/>
              <a:t> software</a:t>
            </a:r>
            <a:endParaRPr lang="en-US" dirty="0"/>
          </a:p>
        </p:txBody>
      </p:sp>
    </p:spTree>
    <p:extLst>
      <p:ext uri="{BB962C8B-B14F-4D97-AF65-F5344CB8AC3E}">
        <p14:creationId xmlns:p14="http://schemas.microsoft.com/office/powerpoint/2010/main" val="1978275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26444" y="1388432"/>
            <a:ext cx="8164459" cy="5394529"/>
            <a:chOff x="526444" y="1382082"/>
            <a:chExt cx="8164459" cy="539452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444" y="1382082"/>
              <a:ext cx="8087938" cy="5394529"/>
            </a:xfrm>
            <a:prstGeom prst="rect">
              <a:avLst/>
            </a:prstGeom>
            <a:ln w="25400">
              <a:solidFill>
                <a:schemeClr val="accent5">
                  <a:lumMod val="40000"/>
                  <a:lumOff val="60000"/>
                </a:schemeClr>
              </a:solidFill>
            </a:ln>
          </p:spPr>
        </p:pic>
        <p:sp>
          <p:nvSpPr>
            <p:cNvPr id="4" name="TextBox 3"/>
            <p:cNvSpPr txBox="1"/>
            <p:nvPr/>
          </p:nvSpPr>
          <p:spPr>
            <a:xfrm>
              <a:off x="2218982" y="1382082"/>
              <a:ext cx="2155398" cy="369332"/>
            </a:xfrm>
            <a:prstGeom prst="rect">
              <a:avLst/>
            </a:prstGeom>
            <a:noFill/>
          </p:spPr>
          <p:txBody>
            <a:bodyPr wrap="none" rtlCol="0">
              <a:spAutoFit/>
            </a:bodyPr>
            <a:lstStyle/>
            <a:p>
              <a:r>
                <a:rPr lang="en-US" dirty="0" smtClean="0">
                  <a:solidFill>
                    <a:schemeClr val="bg1"/>
                  </a:solidFill>
                </a:rPr>
                <a:t>C-View</a:t>
              </a:r>
              <a:r>
                <a:rPr lang="en-US" baseline="30000" dirty="0" smtClean="0">
                  <a:solidFill>
                    <a:schemeClr val="bg1"/>
                  </a:solidFill>
                  <a:latin typeface="Arial" panose="020B0604020202020204" pitchFamily="34" charset="0"/>
                  <a:cs typeface="Arial" panose="020B0604020202020204" pitchFamily="34" charset="0"/>
                </a:rPr>
                <a:t>™</a:t>
              </a:r>
              <a:r>
                <a:rPr lang="en-US" dirty="0" smtClean="0">
                  <a:solidFill>
                    <a:schemeClr val="bg1"/>
                  </a:solidFill>
                </a:rPr>
                <a:t> software </a:t>
              </a:r>
              <a:endParaRPr lang="en-US" dirty="0">
                <a:solidFill>
                  <a:schemeClr val="bg1"/>
                </a:solidFill>
              </a:endParaRPr>
            </a:p>
          </p:txBody>
        </p:sp>
        <p:sp>
          <p:nvSpPr>
            <p:cNvPr id="5" name="TextBox 4"/>
            <p:cNvSpPr txBox="1"/>
            <p:nvPr/>
          </p:nvSpPr>
          <p:spPr>
            <a:xfrm>
              <a:off x="6090511" y="1391179"/>
              <a:ext cx="2600392" cy="369332"/>
            </a:xfrm>
            <a:prstGeom prst="rect">
              <a:avLst/>
            </a:prstGeom>
            <a:noFill/>
          </p:spPr>
          <p:txBody>
            <a:bodyPr wrap="none" rtlCol="0">
              <a:spAutoFit/>
            </a:bodyPr>
            <a:lstStyle/>
            <a:p>
              <a:r>
                <a:rPr lang="en-US" dirty="0" smtClean="0">
                  <a:solidFill>
                    <a:schemeClr val="bg1"/>
                  </a:solidFill>
                </a:rPr>
                <a:t>Intelligent 2D</a:t>
              </a:r>
              <a:r>
                <a:rPr lang="en-US" baseline="30000" dirty="0" smtClean="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software</a:t>
              </a:r>
              <a:endParaRPr lang="en-US" dirty="0">
                <a:solidFill>
                  <a:schemeClr val="bg1"/>
                </a:solidFill>
              </a:endParaRPr>
            </a:p>
          </p:txBody>
        </p:sp>
        <p:sp>
          <p:nvSpPr>
            <p:cNvPr id="3" name="Rectangle 2"/>
            <p:cNvSpPr/>
            <p:nvPr/>
          </p:nvSpPr>
          <p:spPr>
            <a:xfrm>
              <a:off x="811763" y="3228392"/>
              <a:ext cx="2099388" cy="2099388"/>
            </a:xfrm>
            <a:prstGeom prst="rect">
              <a:avLst/>
            </a:prstGeom>
            <a:noFill/>
            <a:ln w="25400">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878938" y="3218867"/>
              <a:ext cx="2083837" cy="2099388"/>
            </a:xfrm>
            <a:prstGeom prst="rect">
              <a:avLst/>
            </a:prstGeom>
            <a:noFill/>
            <a:ln w="25400">
              <a:solidFill>
                <a:schemeClr val="bg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Title 1"/>
          <p:cNvSpPr>
            <a:spLocks noGrp="1"/>
          </p:cNvSpPr>
          <p:nvPr>
            <p:ph type="title"/>
          </p:nvPr>
        </p:nvSpPr>
        <p:spPr/>
        <p:txBody>
          <a:bodyPr/>
          <a:lstStyle/>
          <a:p>
            <a:r>
              <a:rPr lang="en-US" sz="2800" dirty="0" smtClean="0"/>
              <a:t>Overall Image Quality: Superior Resolution</a:t>
            </a:r>
            <a:endParaRPr lang="en-US" sz="2800" dirty="0"/>
          </a:p>
        </p:txBody>
      </p:sp>
      <p:sp>
        <p:nvSpPr>
          <p:cNvPr id="2" name="Slide Number Placeholder 1"/>
          <p:cNvSpPr>
            <a:spLocks noGrp="1"/>
          </p:cNvSpPr>
          <p:nvPr>
            <p:ph type="sldNum" sz="quarter" idx="12"/>
          </p:nvPr>
        </p:nvSpPr>
        <p:spPr/>
        <p:txBody>
          <a:bodyPr/>
          <a:lstStyle/>
          <a:p>
            <a:r>
              <a:rPr lang="en-US" dirty="0" smtClean="0"/>
              <a:t>    </a:t>
            </a:r>
            <a:fld id="{6453F95C-7FA8-E048-BEDD-3F6B9882286F}" type="slidenum">
              <a:rPr lang="en-US" smtClean="0"/>
              <a:pPr/>
              <a:t>25</a:t>
            </a:fld>
            <a:endParaRPr lang="en-US" dirty="0"/>
          </a:p>
        </p:txBody>
      </p:sp>
    </p:spTree>
    <p:extLst>
      <p:ext uri="{BB962C8B-B14F-4D97-AF65-F5344CB8AC3E}">
        <p14:creationId xmlns:p14="http://schemas.microsoft.com/office/powerpoint/2010/main" val="945599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86" y="1810161"/>
            <a:ext cx="4263322" cy="4279186"/>
          </a:xfrm>
          <a:prstGeom prst="rect">
            <a:avLst/>
          </a:prstGeom>
          <a:ln w="25400">
            <a:solidFill>
              <a:schemeClr val="accent5">
                <a:lumMod val="20000"/>
                <a:lumOff val="80000"/>
              </a:schemeClr>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9332" y="1810161"/>
            <a:ext cx="4263352" cy="4279186"/>
          </a:xfrm>
          <a:prstGeom prst="rect">
            <a:avLst/>
          </a:prstGeom>
          <a:ln w="25400">
            <a:solidFill>
              <a:schemeClr val="tx2">
                <a:lumMod val="20000"/>
                <a:lumOff val="80000"/>
              </a:schemeClr>
            </a:solidFill>
          </a:ln>
        </p:spPr>
      </p:pic>
      <p:sp>
        <p:nvSpPr>
          <p:cNvPr id="2" name="Slide Number Placeholder 1"/>
          <p:cNvSpPr>
            <a:spLocks noGrp="1"/>
          </p:cNvSpPr>
          <p:nvPr>
            <p:ph type="sldNum" sz="quarter" idx="4"/>
          </p:nvPr>
        </p:nvSpPr>
        <p:spPr/>
        <p:txBody>
          <a:bodyPr/>
          <a:lstStyle/>
          <a:p>
            <a:r>
              <a:rPr lang="en-US" dirty="0" smtClean="0"/>
              <a:t>    </a:t>
            </a:r>
            <a:fld id="{6453F95C-7FA8-E048-BEDD-3F6B9882286F}" type="slidenum">
              <a:rPr lang="en-US" smtClean="0"/>
              <a:pPr/>
              <a:t>26</a:t>
            </a:fld>
            <a:endParaRPr lang="en-US" dirty="0"/>
          </a:p>
        </p:txBody>
      </p:sp>
      <p:sp>
        <p:nvSpPr>
          <p:cNvPr id="9" name="Title 1"/>
          <p:cNvSpPr>
            <a:spLocks noGrp="1"/>
          </p:cNvSpPr>
          <p:nvPr>
            <p:ph type="title" idx="4294967295"/>
          </p:nvPr>
        </p:nvSpPr>
        <p:spPr>
          <a:xfrm>
            <a:off x="342900" y="281123"/>
            <a:ext cx="8455025" cy="1143000"/>
          </a:xfrm>
        </p:spPr>
        <p:txBody>
          <a:bodyPr/>
          <a:lstStyle/>
          <a:p>
            <a:r>
              <a:rPr lang="en-US" sz="2800" dirty="0" smtClean="0"/>
              <a:t>Overall Image Quality: Superior Resolution</a:t>
            </a:r>
            <a:endParaRPr lang="en-US" sz="2800" dirty="0"/>
          </a:p>
        </p:txBody>
      </p:sp>
      <p:sp>
        <p:nvSpPr>
          <p:cNvPr id="8" name="TextBox 7"/>
          <p:cNvSpPr txBox="1"/>
          <p:nvPr/>
        </p:nvSpPr>
        <p:spPr>
          <a:xfrm>
            <a:off x="45847" y="1355472"/>
            <a:ext cx="2091278" cy="369332"/>
          </a:xfrm>
          <a:prstGeom prst="rect">
            <a:avLst/>
          </a:prstGeom>
          <a:noFill/>
        </p:spPr>
        <p:txBody>
          <a:bodyPr wrap="none" rtlCol="0">
            <a:spAutoFit/>
          </a:bodyPr>
          <a:lstStyle/>
          <a:p>
            <a:r>
              <a:rPr lang="en-US" dirty="0" smtClean="0"/>
              <a:t>C-View</a:t>
            </a:r>
            <a:r>
              <a:rPr lang="en-US" baseline="30000" dirty="0" smtClean="0">
                <a:latin typeface="Arial" panose="020B0604020202020204" pitchFamily="34" charset="0"/>
                <a:cs typeface="Arial" panose="020B0604020202020204" pitchFamily="34" charset="0"/>
              </a:rPr>
              <a:t>™</a:t>
            </a:r>
            <a:r>
              <a:rPr lang="en-US" dirty="0" smtClean="0"/>
              <a:t> software</a:t>
            </a:r>
            <a:endParaRPr lang="en-US" dirty="0"/>
          </a:p>
        </p:txBody>
      </p:sp>
      <p:sp>
        <p:nvSpPr>
          <p:cNvPr id="10" name="TextBox 9"/>
          <p:cNvSpPr txBox="1"/>
          <p:nvPr/>
        </p:nvSpPr>
        <p:spPr>
          <a:xfrm>
            <a:off x="4570413" y="1355472"/>
            <a:ext cx="2698175" cy="369332"/>
          </a:xfrm>
          <a:prstGeom prst="rect">
            <a:avLst/>
          </a:prstGeom>
          <a:noFill/>
        </p:spPr>
        <p:txBody>
          <a:bodyPr wrap="none" rtlCol="0">
            <a:spAutoFit/>
          </a:bodyPr>
          <a:lstStyle/>
          <a:p>
            <a:r>
              <a:rPr lang="en-US" dirty="0" smtClean="0"/>
              <a:t>Intelligent 2D</a:t>
            </a:r>
            <a:r>
              <a:rPr lang="en-US" baseline="30000" dirty="0" smtClean="0">
                <a:latin typeface="Arial" panose="020B0604020202020204" pitchFamily="34" charset="0"/>
                <a:cs typeface="Arial" panose="020B0604020202020204" pitchFamily="34" charset="0"/>
              </a:rPr>
              <a:t>™</a:t>
            </a:r>
            <a:r>
              <a:rPr lang="en-US" dirty="0" smtClean="0"/>
              <a:t> software</a:t>
            </a:r>
            <a:endParaRPr lang="en-US" dirty="0"/>
          </a:p>
        </p:txBody>
      </p:sp>
    </p:spTree>
    <p:extLst>
      <p:ext uri="{BB962C8B-B14F-4D97-AF65-F5344CB8AC3E}">
        <p14:creationId xmlns:p14="http://schemas.microsoft.com/office/powerpoint/2010/main" val="1932281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2060"/>
                </a:solidFill>
              </a:rPr>
              <a:t>Overall image quality: Reduced noise and blur</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261121297"/>
              </p:ext>
            </p:extLst>
          </p:nvPr>
        </p:nvGraphicFramePr>
        <p:xfrm>
          <a:off x="350838" y="1597025"/>
          <a:ext cx="8448675" cy="4451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27</a:t>
            </a:fld>
            <a:endParaRPr lang="en-US" dirty="0"/>
          </a:p>
        </p:txBody>
      </p:sp>
    </p:spTree>
    <p:extLst>
      <p:ext uri="{BB962C8B-B14F-4D97-AF65-F5344CB8AC3E}">
        <p14:creationId xmlns:p14="http://schemas.microsoft.com/office/powerpoint/2010/main" val="595695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r>
              <a:rPr lang="en-US" dirty="0" smtClean="0"/>
              <a:t>     </a:t>
            </a:r>
            <a:fld id="{6453F95C-7FA8-E048-BEDD-3F6B9882286F}" type="slidenum">
              <a:rPr lang="en-US" smtClean="0"/>
              <a:pPr/>
              <a:t>28</a:t>
            </a:fld>
            <a:endParaRPr lang="en-US" dirty="0"/>
          </a:p>
        </p:txBody>
      </p:sp>
      <p:sp>
        <p:nvSpPr>
          <p:cNvPr id="2" name="Title 1"/>
          <p:cNvSpPr>
            <a:spLocks noGrp="1"/>
          </p:cNvSpPr>
          <p:nvPr>
            <p:ph type="title" idx="4294967295"/>
          </p:nvPr>
        </p:nvSpPr>
        <p:spPr>
          <a:xfrm>
            <a:off x="326118" y="236512"/>
            <a:ext cx="8455025" cy="1143000"/>
          </a:xfrm>
        </p:spPr>
        <p:txBody>
          <a:bodyPr/>
          <a:lstStyle/>
          <a:p>
            <a:r>
              <a:rPr lang="en-US" sz="2800" dirty="0" smtClean="0"/>
              <a:t>Overall Image Quality: Reduced Image Noise</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61" y="2095928"/>
            <a:ext cx="4352234" cy="4360316"/>
          </a:xfrm>
          <a:prstGeom prst="rect">
            <a:avLst/>
          </a:prstGeom>
          <a:ln w="25400">
            <a:solidFill>
              <a:schemeClr val="accent5">
                <a:lumMod val="20000"/>
                <a:lumOff val="80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7418" y="2095928"/>
            <a:ext cx="4384518" cy="4360316"/>
          </a:xfrm>
          <a:prstGeom prst="rect">
            <a:avLst/>
          </a:prstGeom>
          <a:ln w="25400">
            <a:solidFill>
              <a:schemeClr val="tx2">
                <a:lumMod val="20000"/>
                <a:lumOff val="80000"/>
              </a:schemeClr>
            </a:solidFill>
          </a:ln>
        </p:spPr>
      </p:pic>
      <p:cxnSp>
        <p:nvCxnSpPr>
          <p:cNvPr id="8" name="Straight Arrow Connector 7"/>
          <p:cNvCxnSpPr/>
          <p:nvPr/>
        </p:nvCxnSpPr>
        <p:spPr>
          <a:xfrm flipH="1">
            <a:off x="2383604" y="3308279"/>
            <a:ext cx="20549" cy="482885"/>
          </a:xfrm>
          <a:prstGeom prst="straightConnector1">
            <a:avLst/>
          </a:prstGeom>
          <a:ln>
            <a:solidFill>
              <a:schemeClr val="accent5">
                <a:lumMod val="60000"/>
                <a:lumOff val="40000"/>
              </a:schemeClr>
            </a:solidFill>
            <a:tailEnd type="triangle"/>
          </a:ln>
        </p:spPr>
        <p:style>
          <a:lnRef idx="2">
            <a:schemeClr val="accent6"/>
          </a:lnRef>
          <a:fillRef idx="0">
            <a:schemeClr val="accent6"/>
          </a:fillRef>
          <a:effectRef idx="1">
            <a:schemeClr val="accent6"/>
          </a:effectRef>
          <a:fontRef idx="minor">
            <a:schemeClr val="tx1"/>
          </a:fontRef>
        </p:style>
      </p:cxnSp>
      <p:cxnSp>
        <p:nvCxnSpPr>
          <p:cNvPr id="9" name="Straight Arrow Connector 8"/>
          <p:cNvCxnSpPr/>
          <p:nvPr/>
        </p:nvCxnSpPr>
        <p:spPr>
          <a:xfrm flipH="1">
            <a:off x="2512877" y="3375488"/>
            <a:ext cx="104736" cy="513280"/>
          </a:xfrm>
          <a:prstGeom prst="straightConnector1">
            <a:avLst/>
          </a:prstGeom>
          <a:ln>
            <a:solidFill>
              <a:schemeClr val="accent5">
                <a:lumMod val="60000"/>
                <a:lumOff val="40000"/>
              </a:schemeClr>
            </a:solidFill>
            <a:tailEnd type="triangle"/>
          </a:ln>
        </p:spPr>
        <p:style>
          <a:lnRef idx="2">
            <a:schemeClr val="accent6"/>
          </a:lnRef>
          <a:fillRef idx="0">
            <a:schemeClr val="accent6"/>
          </a:fillRef>
          <a:effectRef idx="1">
            <a:schemeClr val="accent6"/>
          </a:effectRef>
          <a:fontRef idx="minor">
            <a:schemeClr val="tx1"/>
          </a:fontRef>
        </p:style>
      </p:cxnSp>
      <p:cxnSp>
        <p:nvCxnSpPr>
          <p:cNvPr id="13" name="Straight Arrow Connector 12"/>
          <p:cNvCxnSpPr/>
          <p:nvPr/>
        </p:nvCxnSpPr>
        <p:spPr>
          <a:xfrm flipV="1">
            <a:off x="2049348" y="4356243"/>
            <a:ext cx="195209" cy="369869"/>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77187" y="1690208"/>
            <a:ext cx="2155398" cy="369332"/>
          </a:xfrm>
          <a:prstGeom prst="rect">
            <a:avLst/>
          </a:prstGeom>
          <a:noFill/>
        </p:spPr>
        <p:txBody>
          <a:bodyPr wrap="none" rtlCol="0">
            <a:spAutoFit/>
          </a:bodyPr>
          <a:lstStyle/>
          <a:p>
            <a:r>
              <a:rPr lang="en-US" dirty="0" smtClean="0"/>
              <a:t>C-View</a:t>
            </a:r>
            <a:r>
              <a:rPr lang="en-US" baseline="30000" dirty="0" smtClean="0">
                <a:latin typeface="Arial" panose="020B0604020202020204" pitchFamily="34" charset="0"/>
                <a:cs typeface="Arial" panose="020B0604020202020204" pitchFamily="34" charset="0"/>
              </a:rPr>
              <a:t>™</a:t>
            </a:r>
            <a:r>
              <a:rPr lang="en-US" dirty="0" smtClean="0"/>
              <a:t> software </a:t>
            </a:r>
            <a:endParaRPr lang="en-US" dirty="0"/>
          </a:p>
        </p:txBody>
      </p:sp>
      <p:sp>
        <p:nvSpPr>
          <p:cNvPr id="11" name="TextBox 10"/>
          <p:cNvSpPr txBox="1"/>
          <p:nvPr/>
        </p:nvSpPr>
        <p:spPr>
          <a:xfrm>
            <a:off x="4701753" y="1690208"/>
            <a:ext cx="2762295" cy="369332"/>
          </a:xfrm>
          <a:prstGeom prst="rect">
            <a:avLst/>
          </a:prstGeom>
          <a:noFill/>
        </p:spPr>
        <p:txBody>
          <a:bodyPr wrap="none" rtlCol="0">
            <a:spAutoFit/>
          </a:bodyPr>
          <a:lstStyle/>
          <a:p>
            <a:r>
              <a:rPr lang="en-US" dirty="0" smtClean="0"/>
              <a:t>Intelligent 2D</a:t>
            </a:r>
            <a:r>
              <a:rPr lang="en-US" baseline="30000" dirty="0" smtClean="0">
                <a:latin typeface="Arial" panose="020B0604020202020204" pitchFamily="34" charset="0"/>
                <a:cs typeface="Arial" panose="020B0604020202020204" pitchFamily="34" charset="0"/>
              </a:rPr>
              <a:t>™</a:t>
            </a:r>
            <a:r>
              <a:rPr lang="en-US" dirty="0" smtClean="0"/>
              <a:t> software </a:t>
            </a:r>
            <a:endParaRPr lang="en-US" dirty="0"/>
          </a:p>
        </p:txBody>
      </p:sp>
    </p:spTree>
    <p:extLst>
      <p:ext uri="{BB962C8B-B14F-4D97-AF65-F5344CB8AC3E}">
        <p14:creationId xmlns:p14="http://schemas.microsoft.com/office/powerpoint/2010/main" val="846442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Overall Image Quality: </a:t>
            </a:r>
            <a:r>
              <a:rPr lang="en-US" sz="2800" dirty="0"/>
              <a:t>Reduced I</a:t>
            </a:r>
            <a:r>
              <a:rPr lang="en-US" sz="2800" dirty="0" smtClean="0"/>
              <a:t>mage Blur</a:t>
            </a:r>
            <a:endParaRPr lang="en-US" sz="2800" dirty="0"/>
          </a:p>
        </p:txBody>
      </p:sp>
      <p:sp>
        <p:nvSpPr>
          <p:cNvPr id="4" name="Text Placeholder 3"/>
          <p:cNvSpPr>
            <a:spLocks noGrp="1"/>
          </p:cNvSpPr>
          <p:nvPr>
            <p:ph type="body" sz="quarter" idx="1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09" y="1302847"/>
            <a:ext cx="8147407" cy="5434194"/>
          </a:xfrm>
          <a:prstGeom prst="rect">
            <a:avLst/>
          </a:prstGeom>
          <a:ln w="25400">
            <a:solidFill>
              <a:schemeClr val="accent5">
                <a:lumMod val="40000"/>
                <a:lumOff val="60000"/>
              </a:schemeClr>
            </a:solidFill>
          </a:ln>
        </p:spPr>
      </p:pic>
      <p:sp>
        <p:nvSpPr>
          <p:cNvPr id="6" name="TextBox 5"/>
          <p:cNvSpPr txBox="1"/>
          <p:nvPr/>
        </p:nvSpPr>
        <p:spPr>
          <a:xfrm>
            <a:off x="443088" y="1302847"/>
            <a:ext cx="2155398" cy="369332"/>
          </a:xfrm>
          <a:prstGeom prst="rect">
            <a:avLst/>
          </a:prstGeom>
          <a:noFill/>
        </p:spPr>
        <p:txBody>
          <a:bodyPr wrap="none" rtlCol="0">
            <a:spAutoFit/>
          </a:bodyPr>
          <a:lstStyle/>
          <a:p>
            <a:r>
              <a:rPr lang="en-US" dirty="0" smtClean="0">
                <a:solidFill>
                  <a:schemeClr val="bg1"/>
                </a:solidFill>
              </a:rPr>
              <a:t>C-View</a:t>
            </a:r>
            <a:r>
              <a:rPr lang="en-US" baseline="30000" dirty="0" smtClean="0">
                <a:solidFill>
                  <a:schemeClr val="bg1"/>
                </a:solidFill>
                <a:latin typeface="Arial" panose="020B0604020202020204" pitchFamily="34" charset="0"/>
                <a:cs typeface="Arial" panose="020B0604020202020204" pitchFamily="34" charset="0"/>
              </a:rPr>
              <a:t>™</a:t>
            </a:r>
            <a:r>
              <a:rPr lang="en-US" dirty="0" smtClean="0">
                <a:solidFill>
                  <a:schemeClr val="bg1"/>
                </a:solidFill>
              </a:rPr>
              <a:t> software </a:t>
            </a:r>
            <a:endParaRPr lang="en-US" dirty="0">
              <a:solidFill>
                <a:schemeClr val="bg1"/>
              </a:solidFill>
            </a:endParaRPr>
          </a:p>
        </p:txBody>
      </p:sp>
      <p:sp>
        <p:nvSpPr>
          <p:cNvPr id="7" name="TextBox 6"/>
          <p:cNvSpPr txBox="1"/>
          <p:nvPr/>
        </p:nvSpPr>
        <p:spPr>
          <a:xfrm>
            <a:off x="4570413" y="1302847"/>
            <a:ext cx="2715808" cy="369332"/>
          </a:xfrm>
          <a:prstGeom prst="rect">
            <a:avLst/>
          </a:prstGeom>
          <a:noFill/>
        </p:spPr>
        <p:txBody>
          <a:bodyPr wrap="none" rtlCol="0">
            <a:spAutoFit/>
          </a:bodyPr>
          <a:lstStyle/>
          <a:p>
            <a:r>
              <a:rPr lang="en-US" dirty="0" smtClean="0">
                <a:solidFill>
                  <a:schemeClr val="bg1"/>
                </a:solidFill>
              </a:rPr>
              <a:t>Intelligent 2D</a:t>
            </a:r>
            <a:r>
              <a:rPr lang="en-US" baseline="30000" dirty="0" smtClean="0">
                <a:solidFill>
                  <a:schemeClr val="bg1"/>
                </a:solidFill>
                <a:latin typeface="Arial" panose="020B0604020202020204" pitchFamily="34" charset="0"/>
                <a:cs typeface="Arial" panose="020B0604020202020204" pitchFamily="34" charset="0"/>
              </a:rPr>
              <a:t>™</a:t>
            </a:r>
            <a:r>
              <a:rPr lang="en-US" dirty="0" smtClean="0">
                <a:solidFill>
                  <a:schemeClr val="bg1"/>
                </a:solidFill>
              </a:rPr>
              <a:t> software</a:t>
            </a:r>
            <a:endParaRPr lang="en-US" dirty="0">
              <a:solidFill>
                <a:schemeClr val="bg1"/>
              </a:solidFill>
            </a:endParaRPr>
          </a:p>
        </p:txBody>
      </p:sp>
      <p:sp>
        <p:nvSpPr>
          <p:cNvPr id="8" name="Rectangle 7"/>
          <p:cNvSpPr/>
          <p:nvPr/>
        </p:nvSpPr>
        <p:spPr>
          <a:xfrm>
            <a:off x="1635484" y="2970250"/>
            <a:ext cx="2099388" cy="2099388"/>
          </a:xfrm>
          <a:prstGeom prst="rect">
            <a:avLst/>
          </a:prstGeom>
          <a:noFill/>
          <a:ln w="25400">
            <a:solidFill>
              <a:schemeClr val="accent5">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5701962" y="2970250"/>
            <a:ext cx="2099388" cy="2099388"/>
          </a:xfrm>
          <a:prstGeom prst="rect">
            <a:avLst/>
          </a:prstGeom>
          <a:noFill/>
          <a:ln w="25400">
            <a:solidFill>
              <a:schemeClr val="bg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r>
              <a:rPr lang="en-US" dirty="0" smtClean="0"/>
              <a:t>    </a:t>
            </a:r>
            <a:fld id="{6453F95C-7FA8-E048-BEDD-3F6B9882286F}" type="slidenum">
              <a:rPr lang="en-US" smtClean="0"/>
              <a:pPr/>
              <a:t>29</a:t>
            </a:fld>
            <a:endParaRPr lang="en-US" dirty="0"/>
          </a:p>
        </p:txBody>
      </p:sp>
    </p:spTree>
    <p:extLst>
      <p:ext uri="{BB962C8B-B14F-4D97-AF65-F5344CB8AC3E}">
        <p14:creationId xmlns:p14="http://schemas.microsoft.com/office/powerpoint/2010/main" val="1269048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5"/>
          <p:cNvGraphicFramePr>
            <a:graphicFrameLocks noGrp="1"/>
          </p:cNvGraphicFramePr>
          <p:nvPr>
            <p:ph sz="half" idx="1"/>
            <p:extLst>
              <p:ext uri="{D42A27DB-BD31-4B8C-83A1-F6EECF244321}">
                <p14:modId xmlns:p14="http://schemas.microsoft.com/office/powerpoint/2010/main" val="2112317979"/>
              </p:ext>
            </p:extLst>
          </p:nvPr>
        </p:nvGraphicFramePr>
        <p:xfrm>
          <a:off x="232575" y="716345"/>
          <a:ext cx="8595360" cy="5740362"/>
        </p:xfrm>
        <a:graphic>
          <a:graphicData uri="http://schemas.openxmlformats.org/drawingml/2006/table">
            <a:tbl>
              <a:tblPr firstRow="1" bandRow="1">
                <a:tableStyleId>{17292A2E-F333-43FB-9621-5CBBE7FDCDCB}</a:tableStyleId>
              </a:tblPr>
              <a:tblGrid>
                <a:gridCol w="1817341"/>
                <a:gridCol w="6778019"/>
              </a:tblGrid>
              <a:tr h="1211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 dirty="0"/>
                    </a:p>
                  </a:txBody>
                  <a:tcPr marL="84349" marR="84349"/>
                </a:tc>
                <a:tc>
                  <a:txBody>
                    <a:bodyPr/>
                    <a:lstStyle/>
                    <a:p>
                      <a:endParaRPr lang="en-US" sz="100" dirty="0"/>
                    </a:p>
                  </a:txBody>
                  <a:tcPr marL="84349" marR="84349"/>
                </a:tc>
              </a:tr>
              <a:tr h="323943">
                <a:tc>
                  <a:txBody>
                    <a:bodyPr/>
                    <a:lstStyle/>
                    <a:p>
                      <a:r>
                        <a:rPr lang="en-US" sz="1600" b="1" dirty="0" smtClean="0">
                          <a:solidFill>
                            <a:srgbClr val="002060"/>
                          </a:solidFill>
                        </a:rPr>
                        <a:t>2D</a:t>
                      </a:r>
                      <a:endParaRPr lang="en-US" sz="1600" b="1" dirty="0">
                        <a:solidFill>
                          <a:srgbClr val="002060"/>
                        </a:solidFill>
                      </a:endParaRPr>
                    </a:p>
                  </a:txBody>
                  <a:tcPr marL="84349" marR="84349"/>
                </a:tc>
                <a:tc>
                  <a:txBody>
                    <a:bodyPr/>
                    <a:lstStyle/>
                    <a:p>
                      <a:r>
                        <a:rPr lang="en-US" sz="1600" dirty="0" smtClean="0">
                          <a:solidFill>
                            <a:srgbClr val="002060"/>
                          </a:solidFill>
                        </a:rPr>
                        <a:t>FFDM – Full Field Digital Mammography</a:t>
                      </a:r>
                      <a:endParaRPr lang="en-US" sz="1600" dirty="0">
                        <a:solidFill>
                          <a:srgbClr val="002060"/>
                        </a:solidFill>
                      </a:endParaRPr>
                    </a:p>
                  </a:txBody>
                  <a:tcPr marL="84349" marR="84349"/>
                </a:tc>
              </a:tr>
              <a:tr h="559539">
                <a:tc>
                  <a:txBody>
                    <a:bodyPr/>
                    <a:lstStyle/>
                    <a:p>
                      <a:r>
                        <a:rPr lang="en-US" sz="1600" b="1" dirty="0" smtClean="0">
                          <a:solidFill>
                            <a:srgbClr val="002060"/>
                          </a:solidFill>
                        </a:rPr>
                        <a:t>2D/Tomo</a:t>
                      </a:r>
                      <a:endParaRPr lang="en-US" sz="1600" b="1" dirty="0">
                        <a:solidFill>
                          <a:srgbClr val="002060"/>
                        </a:solidFill>
                      </a:endParaRPr>
                    </a:p>
                  </a:txBody>
                  <a:tcPr marL="84349" marR="84349"/>
                </a:tc>
                <a:tc>
                  <a:txBody>
                    <a:bodyPr/>
                    <a:lstStyle/>
                    <a:p>
                      <a:r>
                        <a:rPr lang="en-US" sz="1600" dirty="0" smtClean="0">
                          <a:solidFill>
                            <a:srgbClr val="002060"/>
                          </a:solidFill>
                        </a:rPr>
                        <a:t>Combo mode procedure where the 2D image is a standard FFDM exposure</a:t>
                      </a:r>
                      <a:endParaRPr lang="en-US" sz="1600" dirty="0">
                        <a:solidFill>
                          <a:srgbClr val="002060"/>
                        </a:solidFill>
                      </a:endParaRPr>
                    </a:p>
                  </a:txBody>
                  <a:tcPr marL="84349" marR="84349"/>
                </a:tc>
              </a:tr>
              <a:tr h="328693">
                <a:tc>
                  <a:txBody>
                    <a:bodyPr/>
                    <a:lstStyle/>
                    <a:p>
                      <a:r>
                        <a:rPr lang="en-US" sz="1600" b="1" dirty="0" smtClean="0">
                          <a:solidFill>
                            <a:srgbClr val="002060"/>
                          </a:solidFill>
                        </a:rPr>
                        <a:t>3D</a:t>
                      </a:r>
                      <a:r>
                        <a:rPr lang="en-US" sz="1600" b="1" baseline="30000" dirty="0" smtClean="0">
                          <a:solidFill>
                            <a:srgbClr val="002060"/>
                          </a:solidFill>
                        </a:rPr>
                        <a:t>™</a:t>
                      </a:r>
                      <a:endParaRPr lang="en-US" sz="1600" b="1" baseline="30000" dirty="0">
                        <a:solidFill>
                          <a:srgbClr val="002060"/>
                        </a:solidFill>
                      </a:endParaRPr>
                    </a:p>
                  </a:txBody>
                  <a:tcPr marL="84349" marR="84349"/>
                </a:tc>
                <a:tc>
                  <a:txBody>
                    <a:bodyPr/>
                    <a:lstStyle/>
                    <a:p>
                      <a:r>
                        <a:rPr lang="en-US" sz="1600" dirty="0" smtClean="0">
                          <a:solidFill>
                            <a:srgbClr val="002060"/>
                          </a:solidFill>
                        </a:rPr>
                        <a:t>Hologic’s branded name for breast tomosynthesis</a:t>
                      </a:r>
                      <a:endParaRPr lang="en-US" sz="1600" dirty="0">
                        <a:solidFill>
                          <a:srgbClr val="002060"/>
                        </a:solidFill>
                      </a:endParaRPr>
                    </a:p>
                  </a:txBody>
                  <a:tcPr marL="84349" marR="84349"/>
                </a:tc>
              </a:tr>
              <a:tr h="55953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rPr>
                        <a:t>Clarity HD</a:t>
                      </a:r>
                      <a:endParaRPr lang="en-US" sz="1600" b="1" dirty="0">
                        <a:solidFill>
                          <a:srgbClr val="002060"/>
                        </a:solidFill>
                      </a:endParaRPr>
                    </a:p>
                  </a:txBody>
                  <a:tcPr marL="84349" marR="84349"/>
                </a:tc>
                <a:tc>
                  <a:txBody>
                    <a:bodyPr/>
                    <a:lstStyle/>
                    <a:p>
                      <a:r>
                        <a:rPr lang="en-US" sz="1600" dirty="0" smtClean="0">
                          <a:solidFill>
                            <a:srgbClr val="002060"/>
                          </a:solidFill>
                        </a:rPr>
                        <a:t>Hologic’s name for high resolution 70-micron, fast</a:t>
                      </a:r>
                      <a:r>
                        <a:rPr lang="en-US" sz="1600" baseline="0" dirty="0" smtClean="0">
                          <a:solidFill>
                            <a:srgbClr val="002060"/>
                          </a:solidFill>
                        </a:rPr>
                        <a:t> </a:t>
                      </a:r>
                      <a:r>
                        <a:rPr lang="en-US" sz="1600" dirty="0" smtClean="0">
                          <a:solidFill>
                            <a:srgbClr val="002060"/>
                          </a:solidFill>
                        </a:rPr>
                        <a:t>3.7-second scan time, tomosynthesis imaging</a:t>
                      </a:r>
                      <a:endParaRPr lang="en-US" sz="1600" dirty="0">
                        <a:solidFill>
                          <a:srgbClr val="002060"/>
                        </a:solidFill>
                      </a:endParaRPr>
                    </a:p>
                  </a:txBody>
                  <a:tcPr marL="84349" marR="84349"/>
                </a:tc>
              </a:tr>
              <a:tr h="559539">
                <a:tc>
                  <a:txBody>
                    <a:bodyPr/>
                    <a:lstStyle/>
                    <a:p>
                      <a:r>
                        <a:rPr lang="en-US" sz="1600" b="1" dirty="0" smtClean="0">
                          <a:solidFill>
                            <a:srgbClr val="002060"/>
                          </a:solidFill>
                        </a:rPr>
                        <a:t>Combo Mode</a:t>
                      </a:r>
                      <a:endParaRPr lang="en-US" sz="1600" b="1" dirty="0">
                        <a:solidFill>
                          <a:srgbClr val="002060"/>
                        </a:solidFill>
                      </a:endParaRPr>
                    </a:p>
                  </a:txBody>
                  <a:tcPr marL="84349" marR="84349"/>
                </a:tc>
                <a:tc>
                  <a:txBody>
                    <a:bodyPr/>
                    <a:lstStyle/>
                    <a:p>
                      <a:r>
                        <a:rPr lang="en-US" sz="1600" dirty="0" smtClean="0">
                          <a:solidFill>
                            <a:srgbClr val="002060"/>
                          </a:solidFill>
                        </a:rPr>
                        <a:t>Procedure where tomo and 2D images are acquired in the same compression </a:t>
                      </a:r>
                      <a:endParaRPr lang="en-US" sz="1600" dirty="0">
                        <a:solidFill>
                          <a:srgbClr val="002060"/>
                        </a:solidFill>
                      </a:endParaRPr>
                    </a:p>
                  </a:txBody>
                  <a:tcPr marL="84349" marR="84349"/>
                </a:tc>
              </a:tr>
              <a:tr h="559539">
                <a:tc>
                  <a:txBody>
                    <a:bodyPr/>
                    <a:lstStyle/>
                    <a:p>
                      <a:r>
                        <a:rPr lang="en-US" sz="1600" b="1" dirty="0" smtClean="0">
                          <a:solidFill>
                            <a:srgbClr val="002060"/>
                          </a:solidFill>
                        </a:rPr>
                        <a:t>C-View</a:t>
                      </a:r>
                      <a:r>
                        <a:rPr lang="en-US" sz="1600" b="1" baseline="30000" dirty="0" smtClean="0">
                          <a:solidFill>
                            <a:srgbClr val="002060"/>
                          </a:solidFill>
                        </a:rPr>
                        <a:t>™ </a:t>
                      </a:r>
                      <a:r>
                        <a:rPr lang="en-US" sz="1600" b="1" baseline="0" dirty="0" smtClean="0">
                          <a:solidFill>
                            <a:srgbClr val="002060"/>
                          </a:solidFill>
                        </a:rPr>
                        <a:t>software</a:t>
                      </a:r>
                      <a:endParaRPr lang="en-US" sz="1600" b="1" baseline="0" dirty="0">
                        <a:solidFill>
                          <a:srgbClr val="002060"/>
                        </a:solidFill>
                      </a:endParaRPr>
                    </a:p>
                  </a:txBody>
                  <a:tcPr marL="84349" marR="84349"/>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2060"/>
                          </a:solidFill>
                        </a:rPr>
                        <a:t>Hologic’s branded name for the 100-micron</a:t>
                      </a:r>
                      <a:r>
                        <a:rPr lang="en-US" sz="1600" baseline="0" dirty="0" smtClean="0">
                          <a:solidFill>
                            <a:srgbClr val="002060"/>
                          </a:solidFill>
                        </a:rPr>
                        <a:t> </a:t>
                      </a:r>
                      <a:r>
                        <a:rPr lang="en-US" sz="1600" dirty="0" smtClean="0">
                          <a:solidFill>
                            <a:srgbClr val="002060"/>
                          </a:solidFill>
                        </a:rPr>
                        <a:t>synthesized 2D software and images</a:t>
                      </a:r>
                      <a:endParaRPr lang="en-US" sz="1600" dirty="0">
                        <a:solidFill>
                          <a:srgbClr val="002060"/>
                        </a:solidFill>
                      </a:endParaRPr>
                    </a:p>
                  </a:txBody>
                  <a:tcPr marL="84349" marR="84349"/>
                </a:tc>
              </a:tr>
              <a:tr h="55953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smtClean="0">
                          <a:solidFill>
                            <a:srgbClr val="002060"/>
                          </a:solidFill>
                        </a:rPr>
                        <a:t>Intelligent 2D</a:t>
                      </a:r>
                      <a:r>
                        <a:rPr lang="en-US" sz="1600" b="1" baseline="30000" dirty="0" smtClean="0">
                          <a:solidFill>
                            <a:srgbClr val="002060"/>
                          </a:solidFill>
                        </a:rPr>
                        <a:t>™ </a:t>
                      </a:r>
                      <a:r>
                        <a:rPr lang="en-US" sz="1600" b="1" baseline="0" dirty="0" smtClean="0">
                          <a:solidFill>
                            <a:srgbClr val="002060"/>
                          </a:solidFill>
                        </a:rPr>
                        <a:t>software</a:t>
                      </a:r>
                      <a:endParaRPr lang="en-US" sz="1600" b="1" dirty="0">
                        <a:solidFill>
                          <a:srgbClr val="002060"/>
                        </a:solidFill>
                      </a:endParaRPr>
                    </a:p>
                  </a:txBody>
                  <a:tcPr marL="84349" marR="84349"/>
                </a:tc>
                <a:tc>
                  <a:txBody>
                    <a:bodyPr/>
                    <a:lstStyle/>
                    <a:p>
                      <a:r>
                        <a:rPr lang="en-US" sz="1600" dirty="0" smtClean="0">
                          <a:solidFill>
                            <a:srgbClr val="002060"/>
                          </a:solidFill>
                        </a:rPr>
                        <a:t>Hologic’s branded</a:t>
                      </a:r>
                      <a:r>
                        <a:rPr lang="en-US" sz="1600" baseline="0" dirty="0" smtClean="0">
                          <a:solidFill>
                            <a:srgbClr val="002060"/>
                          </a:solidFill>
                        </a:rPr>
                        <a:t> name for the 70-micron resolution synthesized 2D software</a:t>
                      </a:r>
                      <a:endParaRPr lang="en-US" sz="1600" dirty="0">
                        <a:solidFill>
                          <a:srgbClr val="002060"/>
                        </a:solidFill>
                      </a:endParaRPr>
                    </a:p>
                  </a:txBody>
                  <a:tcPr marL="84349" marR="84349"/>
                </a:tc>
              </a:tr>
              <a:tr h="323943">
                <a:tc>
                  <a:txBody>
                    <a:bodyPr/>
                    <a:lstStyle/>
                    <a:p>
                      <a:r>
                        <a:rPr lang="en-US" sz="1600" b="1" dirty="0" smtClean="0">
                          <a:solidFill>
                            <a:srgbClr val="002060"/>
                          </a:solidFill>
                        </a:rPr>
                        <a:t>SM</a:t>
                      </a:r>
                      <a:endParaRPr lang="en-US" sz="1600" b="1" dirty="0">
                        <a:solidFill>
                          <a:srgbClr val="002060"/>
                        </a:solidFill>
                      </a:endParaRPr>
                    </a:p>
                  </a:txBody>
                  <a:tcPr marL="84349" marR="84349"/>
                </a:tc>
                <a:tc>
                  <a:txBody>
                    <a:bodyPr/>
                    <a:lstStyle/>
                    <a:p>
                      <a:r>
                        <a:rPr lang="en-US" sz="1600" dirty="0" smtClean="0">
                          <a:solidFill>
                            <a:srgbClr val="002060"/>
                          </a:solidFill>
                        </a:rPr>
                        <a:t>Synthesized 2D mammogram, same as Synthesized 2D</a:t>
                      </a:r>
                      <a:endParaRPr lang="en-US" sz="1600" dirty="0">
                        <a:solidFill>
                          <a:srgbClr val="002060"/>
                        </a:solidFill>
                      </a:endParaRPr>
                    </a:p>
                  </a:txBody>
                  <a:tcPr marL="84349" marR="84349"/>
                </a:tc>
              </a:tr>
              <a:tr h="795134">
                <a:tc>
                  <a:txBody>
                    <a:bodyPr/>
                    <a:lstStyle/>
                    <a:p>
                      <a:r>
                        <a:rPr lang="en-US" sz="1600" b="1" dirty="0" smtClean="0">
                          <a:solidFill>
                            <a:srgbClr val="002060"/>
                          </a:solidFill>
                        </a:rPr>
                        <a:t>Synthesized 2D</a:t>
                      </a:r>
                      <a:endParaRPr lang="en-US" sz="1600" b="1" dirty="0">
                        <a:solidFill>
                          <a:srgbClr val="002060"/>
                        </a:solidFill>
                      </a:endParaRPr>
                    </a:p>
                  </a:txBody>
                  <a:tcPr marL="84349" marR="84349"/>
                </a:tc>
                <a:tc>
                  <a:txBody>
                    <a:bodyPr/>
                    <a:lstStyle/>
                    <a:p>
                      <a:r>
                        <a:rPr lang="en-US" sz="1600" dirty="0" smtClean="0">
                          <a:solidFill>
                            <a:srgbClr val="002060"/>
                          </a:solidFill>
                        </a:rPr>
                        <a:t>2D image generated from the tomo reconstructed slices,</a:t>
                      </a:r>
                      <a:r>
                        <a:rPr lang="en-US" sz="1600" baseline="0" dirty="0" smtClean="0">
                          <a:solidFill>
                            <a:srgbClr val="002060"/>
                          </a:solidFill>
                        </a:rPr>
                        <a:t> without the need for a 2D exposure                                                                        May refer to either C-View</a:t>
                      </a:r>
                      <a:r>
                        <a:rPr lang="en-US" sz="1600" baseline="30000" dirty="0" smtClean="0">
                          <a:solidFill>
                            <a:srgbClr val="002060"/>
                          </a:solidFill>
                          <a:latin typeface="Arial" panose="020B0604020202020204" pitchFamily="34" charset="0"/>
                          <a:cs typeface="Arial" panose="020B0604020202020204" pitchFamily="34" charset="0"/>
                        </a:rPr>
                        <a:t>™</a:t>
                      </a:r>
                      <a:r>
                        <a:rPr lang="en-US" sz="1600" baseline="0" dirty="0" smtClean="0">
                          <a:solidFill>
                            <a:srgbClr val="002060"/>
                          </a:solidFill>
                        </a:rPr>
                        <a:t> or Intelligent 2D</a:t>
                      </a:r>
                      <a:r>
                        <a:rPr lang="en-US" sz="1600" baseline="30000" dirty="0" smtClean="0">
                          <a:solidFill>
                            <a:srgbClr val="002060"/>
                          </a:solidFill>
                          <a:latin typeface="Arial" panose="020B0604020202020204" pitchFamily="34" charset="0"/>
                          <a:cs typeface="Arial" panose="020B0604020202020204" pitchFamily="34" charset="0"/>
                        </a:rPr>
                        <a:t>™</a:t>
                      </a:r>
                      <a:r>
                        <a:rPr lang="en-US" sz="1600" baseline="0" dirty="0" smtClean="0">
                          <a:solidFill>
                            <a:srgbClr val="002060"/>
                          </a:solidFill>
                        </a:rPr>
                        <a:t> algorithms</a:t>
                      </a:r>
                      <a:endParaRPr lang="en-US" sz="1600" dirty="0">
                        <a:solidFill>
                          <a:srgbClr val="002060"/>
                        </a:solidFill>
                      </a:endParaRPr>
                    </a:p>
                  </a:txBody>
                  <a:tcPr marL="84349" marR="84349"/>
                </a:tc>
              </a:tr>
              <a:tr h="323943">
                <a:tc>
                  <a:txBody>
                    <a:bodyPr/>
                    <a:lstStyle/>
                    <a:p>
                      <a:r>
                        <a:rPr lang="en-US" sz="1600" b="1" dirty="0" smtClean="0">
                          <a:solidFill>
                            <a:srgbClr val="002060"/>
                          </a:solidFill>
                        </a:rPr>
                        <a:t>Tomo</a:t>
                      </a:r>
                      <a:endParaRPr lang="en-US" sz="1600" b="1" dirty="0">
                        <a:solidFill>
                          <a:srgbClr val="002060"/>
                        </a:solidFill>
                      </a:endParaRPr>
                    </a:p>
                  </a:txBody>
                  <a:tcPr marL="84349" marR="84349"/>
                </a:tc>
                <a:tc>
                  <a:txBody>
                    <a:bodyPr/>
                    <a:lstStyle/>
                    <a:p>
                      <a:r>
                        <a:rPr lang="en-US" sz="1600" dirty="0" smtClean="0">
                          <a:solidFill>
                            <a:srgbClr val="002060"/>
                          </a:solidFill>
                        </a:rPr>
                        <a:t>Shorthand for tomosynthesis</a:t>
                      </a:r>
                      <a:endParaRPr lang="en-US" sz="1600" dirty="0">
                        <a:solidFill>
                          <a:srgbClr val="002060"/>
                        </a:solidFill>
                      </a:endParaRPr>
                    </a:p>
                  </a:txBody>
                  <a:tcPr marL="84349" marR="84349"/>
                </a:tc>
              </a:tr>
              <a:tr h="559539">
                <a:tc>
                  <a:txBody>
                    <a:bodyPr/>
                    <a:lstStyle/>
                    <a:p>
                      <a:r>
                        <a:rPr lang="en-US" sz="1600" b="1" dirty="0" smtClean="0">
                          <a:solidFill>
                            <a:srgbClr val="002060"/>
                          </a:solidFill>
                        </a:rPr>
                        <a:t>TomoHD</a:t>
                      </a:r>
                      <a:r>
                        <a:rPr lang="en-US" sz="1600" b="1" baseline="0" dirty="0" smtClean="0">
                          <a:solidFill>
                            <a:srgbClr val="002060"/>
                          </a:solidFill>
                        </a:rPr>
                        <a:t> Mode</a:t>
                      </a:r>
                      <a:endParaRPr lang="en-US" sz="1600" b="1" dirty="0">
                        <a:solidFill>
                          <a:srgbClr val="002060"/>
                        </a:solidFill>
                      </a:endParaRPr>
                    </a:p>
                  </a:txBody>
                  <a:tcPr marL="84349" marR="84349"/>
                </a:tc>
                <a:tc>
                  <a:txBody>
                    <a:bodyPr/>
                    <a:lstStyle/>
                    <a:p>
                      <a:r>
                        <a:rPr lang="en-US" sz="1600" dirty="0" smtClean="0">
                          <a:solidFill>
                            <a:srgbClr val="002060"/>
                          </a:solidFill>
                        </a:rPr>
                        <a:t>Procedure where tomo alone is acquired and synthesized 2D            </a:t>
                      </a:r>
                      <a:r>
                        <a:rPr lang="en-US" sz="1400" dirty="0" smtClean="0">
                          <a:solidFill>
                            <a:srgbClr val="002060"/>
                          </a:solidFill>
                        </a:rPr>
                        <a:t>(either C-View</a:t>
                      </a:r>
                      <a:r>
                        <a:rPr lang="en-US" sz="1400" baseline="30000" dirty="0" smtClean="0">
                          <a:solidFill>
                            <a:srgbClr val="002060"/>
                          </a:solidFill>
                        </a:rPr>
                        <a:t>™</a:t>
                      </a:r>
                      <a:r>
                        <a:rPr lang="en-US" sz="1400" dirty="0" smtClean="0">
                          <a:solidFill>
                            <a:srgbClr val="002060"/>
                          </a:solidFill>
                        </a:rPr>
                        <a:t> or Intelligent 2D</a:t>
                      </a:r>
                      <a:r>
                        <a:rPr lang="en-US" sz="1400" baseline="30000" dirty="0" smtClean="0">
                          <a:solidFill>
                            <a:srgbClr val="002060"/>
                          </a:solidFill>
                        </a:rPr>
                        <a:t>™</a:t>
                      </a:r>
                      <a:r>
                        <a:rPr lang="en-US" sz="1400" dirty="0" smtClean="0">
                          <a:solidFill>
                            <a:srgbClr val="002060"/>
                          </a:solidFill>
                        </a:rPr>
                        <a:t>)</a:t>
                      </a:r>
                      <a:r>
                        <a:rPr lang="en-US" sz="1400" baseline="0" dirty="0" smtClean="0">
                          <a:solidFill>
                            <a:srgbClr val="002060"/>
                          </a:solidFill>
                        </a:rPr>
                        <a:t> images are generated</a:t>
                      </a:r>
                      <a:endParaRPr lang="en-US" sz="1400" baseline="0" dirty="0">
                        <a:solidFill>
                          <a:srgbClr val="002060"/>
                        </a:solidFill>
                      </a:endParaRPr>
                    </a:p>
                  </a:txBody>
                  <a:tcPr marL="84349" marR="84349"/>
                </a:tc>
              </a:tr>
            </a:tbl>
          </a:graphicData>
        </a:graphic>
      </p:graphicFrame>
      <p:sp>
        <p:nvSpPr>
          <p:cNvPr id="2" name="Slide Number Placeholder 1"/>
          <p:cNvSpPr>
            <a:spLocks noGrp="1"/>
          </p:cNvSpPr>
          <p:nvPr>
            <p:ph type="sldNum" sz="quarter" idx="4"/>
          </p:nvPr>
        </p:nvSpPr>
        <p:spPr/>
        <p:txBody>
          <a:bodyPr/>
          <a:lstStyle/>
          <a:p>
            <a:r>
              <a:rPr lang="en-US" dirty="0" smtClean="0"/>
              <a:t>    </a:t>
            </a:r>
            <a:fld id="{6453F95C-7FA8-E048-BEDD-3F6B9882286F}" type="slidenum">
              <a:rPr lang="en-US" smtClean="0"/>
              <a:pPr/>
              <a:t>3</a:t>
            </a:fld>
            <a:endParaRPr lang="en-US" dirty="0"/>
          </a:p>
        </p:txBody>
      </p:sp>
      <p:sp>
        <p:nvSpPr>
          <p:cNvPr id="11" name="Title 5"/>
          <p:cNvSpPr txBox="1">
            <a:spLocks/>
          </p:cNvSpPr>
          <p:nvPr/>
        </p:nvSpPr>
        <p:spPr>
          <a:xfrm>
            <a:off x="232575" y="318461"/>
            <a:ext cx="7772400" cy="758825"/>
          </a:xfrm>
          <a:prstGeom prst="rect">
            <a:avLst/>
          </a:prstGeom>
        </p:spPr>
        <p:txBody>
          <a:bodyPr vert="horz" lIns="0" tIns="0" rIns="0" bIns="0" rtlCol="0">
            <a:noAutofit/>
          </a:bodyPr>
          <a:lstStyle>
            <a:lvl1pPr algn="l" defTabSz="457200" rtl="0" eaLnBrk="1" fontAlgn="base" hangingPunct="1">
              <a:spcBef>
                <a:spcPct val="0"/>
              </a:spcBef>
              <a:spcAft>
                <a:spcPct val="0"/>
              </a:spcAft>
              <a:defRPr lang="en-US" sz="3600" kern="1200" spc="-50">
                <a:solidFill>
                  <a:schemeClr val="accent1"/>
                </a:solidFill>
                <a:latin typeface="Arial" pitchFamily="34" charset="0"/>
                <a:ea typeface="ＭＳ Ｐゴシック" charset="0"/>
                <a:cs typeface="+mn-cs"/>
              </a:defRPr>
            </a:lvl1pPr>
            <a:lvl2pPr algn="l" defTabSz="457200" rtl="0" eaLnBrk="1" fontAlgn="base" hangingPunct="1">
              <a:spcBef>
                <a:spcPct val="0"/>
              </a:spcBef>
              <a:spcAft>
                <a:spcPct val="0"/>
              </a:spcAft>
              <a:defRPr sz="3600">
                <a:solidFill>
                  <a:schemeClr val="tx2"/>
                </a:solidFill>
                <a:latin typeface="Arial" pitchFamily="34" charset="0"/>
                <a:ea typeface="ＭＳ Ｐゴシック" charset="0"/>
              </a:defRPr>
            </a:lvl2pPr>
            <a:lvl3pPr algn="l" defTabSz="457200" rtl="0" eaLnBrk="1" fontAlgn="base" hangingPunct="1">
              <a:spcBef>
                <a:spcPct val="0"/>
              </a:spcBef>
              <a:spcAft>
                <a:spcPct val="0"/>
              </a:spcAft>
              <a:defRPr sz="3600">
                <a:solidFill>
                  <a:schemeClr val="tx2"/>
                </a:solidFill>
                <a:latin typeface="Arial" pitchFamily="34" charset="0"/>
                <a:ea typeface="ＭＳ Ｐゴシック" charset="0"/>
              </a:defRPr>
            </a:lvl3pPr>
            <a:lvl4pPr algn="l" defTabSz="457200" rtl="0" eaLnBrk="1" fontAlgn="base" hangingPunct="1">
              <a:spcBef>
                <a:spcPct val="0"/>
              </a:spcBef>
              <a:spcAft>
                <a:spcPct val="0"/>
              </a:spcAft>
              <a:defRPr sz="3600">
                <a:solidFill>
                  <a:schemeClr val="tx2"/>
                </a:solidFill>
                <a:latin typeface="Arial" pitchFamily="34" charset="0"/>
                <a:ea typeface="ＭＳ Ｐゴシック" charset="0"/>
              </a:defRPr>
            </a:lvl4pPr>
            <a:lvl5pPr algn="l" defTabSz="457200" rtl="0" eaLnBrk="1" fontAlgn="base" hangingPunct="1">
              <a:spcBef>
                <a:spcPct val="0"/>
              </a:spcBef>
              <a:spcAft>
                <a:spcPct val="0"/>
              </a:spcAft>
              <a:defRPr sz="3600">
                <a:solidFill>
                  <a:schemeClr val="tx2"/>
                </a:solidFill>
                <a:latin typeface="Arial" pitchFamily="34" charset="0"/>
                <a:ea typeface="ＭＳ Ｐゴシック" charset="0"/>
              </a:defRPr>
            </a:lvl5pPr>
            <a:lvl6pPr marL="457200" algn="l" defTabSz="457200" rtl="0" eaLnBrk="1" fontAlgn="base" hangingPunct="1">
              <a:spcBef>
                <a:spcPct val="0"/>
              </a:spcBef>
              <a:spcAft>
                <a:spcPct val="0"/>
              </a:spcAft>
              <a:defRPr sz="3600">
                <a:solidFill>
                  <a:schemeClr val="tx2"/>
                </a:solidFill>
                <a:latin typeface="Arial" pitchFamily="34" charset="0"/>
              </a:defRPr>
            </a:lvl6pPr>
            <a:lvl7pPr marL="914400" algn="l" defTabSz="457200" rtl="0" eaLnBrk="1" fontAlgn="base" hangingPunct="1">
              <a:spcBef>
                <a:spcPct val="0"/>
              </a:spcBef>
              <a:spcAft>
                <a:spcPct val="0"/>
              </a:spcAft>
              <a:defRPr sz="3600">
                <a:solidFill>
                  <a:schemeClr val="tx2"/>
                </a:solidFill>
                <a:latin typeface="Arial" pitchFamily="34" charset="0"/>
              </a:defRPr>
            </a:lvl7pPr>
            <a:lvl8pPr marL="1371600" algn="l" defTabSz="457200" rtl="0" eaLnBrk="1" fontAlgn="base" hangingPunct="1">
              <a:spcBef>
                <a:spcPct val="0"/>
              </a:spcBef>
              <a:spcAft>
                <a:spcPct val="0"/>
              </a:spcAft>
              <a:defRPr sz="3600">
                <a:solidFill>
                  <a:schemeClr val="tx2"/>
                </a:solidFill>
                <a:latin typeface="Arial" pitchFamily="34" charset="0"/>
              </a:defRPr>
            </a:lvl8pPr>
            <a:lvl9pPr marL="1828800" algn="l" defTabSz="457200" rtl="0" eaLnBrk="1" fontAlgn="base" hangingPunct="1">
              <a:spcBef>
                <a:spcPct val="0"/>
              </a:spcBef>
              <a:spcAft>
                <a:spcPct val="0"/>
              </a:spcAft>
              <a:defRPr sz="3600">
                <a:solidFill>
                  <a:schemeClr val="tx2"/>
                </a:solidFill>
                <a:latin typeface="Arial" pitchFamily="34" charset="0"/>
              </a:defRPr>
            </a:lvl9pPr>
          </a:lstStyle>
          <a:p>
            <a:pPr fontAlgn="auto">
              <a:spcAft>
                <a:spcPts val="0"/>
              </a:spcAft>
              <a:defRPr/>
            </a:pPr>
            <a:r>
              <a:rPr sz="2800" b="1" dirty="0" smtClean="0">
                <a:solidFill>
                  <a:srgbClr val="1A206D"/>
                </a:solidFill>
                <a:latin typeface="Arial"/>
              </a:rPr>
              <a:t>Terminology</a:t>
            </a:r>
            <a:endParaRPr sz="2800" b="1" dirty="0">
              <a:solidFill>
                <a:srgbClr val="1A206D"/>
              </a:solidFill>
              <a:latin typeface="Arial"/>
            </a:endParaRPr>
          </a:p>
        </p:txBody>
      </p:sp>
    </p:spTree>
    <p:extLst>
      <p:ext uri="{BB962C8B-B14F-4D97-AF65-F5344CB8AC3E}">
        <p14:creationId xmlns:p14="http://schemas.microsoft.com/office/powerpoint/2010/main" val="42679985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69" y="1982912"/>
            <a:ext cx="4402931" cy="4419314"/>
          </a:xfrm>
          <a:prstGeom prst="rect">
            <a:avLst/>
          </a:prstGeom>
          <a:noFill/>
          <a:ln w="25400">
            <a:solidFill>
              <a:schemeClr val="accent5">
                <a:lumMod val="20000"/>
                <a:lumOff val="80000"/>
              </a:schemeClr>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783" y="1991103"/>
            <a:ext cx="4427476" cy="4411123"/>
          </a:xfrm>
          <a:prstGeom prst="rect">
            <a:avLst/>
          </a:prstGeom>
          <a:noFill/>
          <a:ln w="25400">
            <a:solidFill>
              <a:schemeClr val="tx2">
                <a:lumMod val="20000"/>
                <a:lumOff val="80000"/>
              </a:schemeClr>
            </a:solidFill>
          </a:ln>
        </p:spPr>
      </p:pic>
      <p:sp>
        <p:nvSpPr>
          <p:cNvPr id="2" name="Slide Number Placeholder 1"/>
          <p:cNvSpPr>
            <a:spLocks noGrp="1"/>
          </p:cNvSpPr>
          <p:nvPr>
            <p:ph type="sldNum" sz="quarter" idx="4"/>
          </p:nvPr>
        </p:nvSpPr>
        <p:spPr/>
        <p:txBody>
          <a:bodyPr/>
          <a:lstStyle/>
          <a:p>
            <a:r>
              <a:rPr lang="en-US" dirty="0" smtClean="0"/>
              <a:t>    </a:t>
            </a:r>
            <a:fld id="{6453F95C-7FA8-E048-BEDD-3F6B9882286F}" type="slidenum">
              <a:rPr lang="en-US" smtClean="0"/>
              <a:pPr/>
              <a:t>30</a:t>
            </a:fld>
            <a:endParaRPr lang="en-US" dirty="0"/>
          </a:p>
        </p:txBody>
      </p:sp>
      <p:sp>
        <p:nvSpPr>
          <p:cNvPr id="10" name="Title 1"/>
          <p:cNvSpPr>
            <a:spLocks noGrp="1"/>
          </p:cNvSpPr>
          <p:nvPr>
            <p:ph type="title" idx="4294967295"/>
          </p:nvPr>
        </p:nvSpPr>
        <p:spPr>
          <a:xfrm>
            <a:off x="394270" y="250988"/>
            <a:ext cx="8455025" cy="1143000"/>
          </a:xfrm>
        </p:spPr>
        <p:txBody>
          <a:bodyPr/>
          <a:lstStyle/>
          <a:p>
            <a:r>
              <a:rPr lang="en-US" sz="2800" dirty="0" smtClean="0"/>
              <a:t>Overall Image Quality: </a:t>
            </a:r>
            <a:r>
              <a:rPr lang="en-US" sz="2800" dirty="0"/>
              <a:t>Reduced </a:t>
            </a:r>
            <a:r>
              <a:rPr lang="en-US" sz="2800" dirty="0" smtClean="0"/>
              <a:t>Image Blur</a:t>
            </a:r>
            <a:endParaRPr lang="en-US" sz="2800" dirty="0"/>
          </a:p>
        </p:txBody>
      </p:sp>
      <p:sp>
        <p:nvSpPr>
          <p:cNvPr id="11" name="TextBox 10"/>
          <p:cNvSpPr txBox="1"/>
          <p:nvPr/>
        </p:nvSpPr>
        <p:spPr>
          <a:xfrm>
            <a:off x="412290" y="1503784"/>
            <a:ext cx="2155398" cy="369332"/>
          </a:xfrm>
          <a:prstGeom prst="rect">
            <a:avLst/>
          </a:prstGeom>
          <a:noFill/>
        </p:spPr>
        <p:txBody>
          <a:bodyPr wrap="none" rtlCol="0">
            <a:spAutoFit/>
          </a:bodyPr>
          <a:lstStyle/>
          <a:p>
            <a:r>
              <a:rPr lang="en-US" dirty="0" smtClean="0"/>
              <a:t>C-View</a:t>
            </a:r>
            <a:r>
              <a:rPr lang="en-US" baseline="3000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smtClean="0"/>
              <a:t>software </a:t>
            </a:r>
            <a:endParaRPr lang="en-US" dirty="0"/>
          </a:p>
        </p:txBody>
      </p:sp>
      <p:sp>
        <p:nvSpPr>
          <p:cNvPr id="12" name="TextBox 11"/>
          <p:cNvSpPr txBox="1"/>
          <p:nvPr/>
        </p:nvSpPr>
        <p:spPr>
          <a:xfrm>
            <a:off x="4845481" y="1548612"/>
            <a:ext cx="2698175" cy="369332"/>
          </a:xfrm>
          <a:prstGeom prst="rect">
            <a:avLst/>
          </a:prstGeom>
          <a:noFill/>
        </p:spPr>
        <p:txBody>
          <a:bodyPr wrap="none" rtlCol="0">
            <a:spAutoFit/>
          </a:bodyPr>
          <a:lstStyle/>
          <a:p>
            <a:r>
              <a:rPr lang="en-US" dirty="0" smtClean="0"/>
              <a:t>Intelligent 2D</a:t>
            </a:r>
            <a:r>
              <a:rPr lang="en-US" dirty="0" smtClean="0">
                <a:latin typeface="Arial" panose="020B0604020202020204" pitchFamily="34" charset="0"/>
                <a:cs typeface="Arial" panose="020B0604020202020204" pitchFamily="34" charset="0"/>
              </a:rPr>
              <a:t>™</a:t>
            </a:r>
            <a:r>
              <a:rPr lang="en-US" dirty="0" smtClean="0"/>
              <a:t> software</a:t>
            </a:r>
            <a:endParaRPr lang="en-US" dirty="0"/>
          </a:p>
        </p:txBody>
      </p:sp>
    </p:spTree>
    <p:extLst>
      <p:ext uri="{BB962C8B-B14F-4D97-AF65-F5344CB8AC3E}">
        <p14:creationId xmlns:p14="http://schemas.microsoft.com/office/powerpoint/2010/main" val="1757617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2060"/>
                </a:solidFill>
              </a:rPr>
              <a:t>Overall Image Quality: Skin-line and contrast</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4285913348"/>
              </p:ext>
            </p:extLst>
          </p:nvPr>
        </p:nvGraphicFramePr>
        <p:xfrm>
          <a:off x="350838" y="1597025"/>
          <a:ext cx="8448675" cy="4451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31</a:t>
            </a:fld>
            <a:endParaRPr lang="en-US" dirty="0"/>
          </a:p>
        </p:txBody>
      </p:sp>
    </p:spTree>
    <p:extLst>
      <p:ext uri="{BB962C8B-B14F-4D97-AF65-F5344CB8AC3E}">
        <p14:creationId xmlns:p14="http://schemas.microsoft.com/office/powerpoint/2010/main" val="2554928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763" y="274639"/>
            <a:ext cx="8454571" cy="852291"/>
          </a:xfrm>
        </p:spPr>
        <p:txBody>
          <a:bodyPr/>
          <a:lstStyle/>
          <a:p>
            <a:r>
              <a:rPr lang="en-US" sz="2800" dirty="0" smtClean="0"/>
              <a:t>Overall Image Quality: Skin-line and Contrast</a:t>
            </a:r>
            <a:endParaRPr lang="en-US" sz="2800" dirty="0"/>
          </a:p>
        </p:txBody>
      </p:sp>
      <p:sp>
        <p:nvSpPr>
          <p:cNvPr id="6" name="Slide Number Placeholder 5"/>
          <p:cNvSpPr>
            <a:spLocks noGrp="1"/>
          </p:cNvSpPr>
          <p:nvPr>
            <p:ph type="sldNum" sz="quarter" idx="4"/>
          </p:nvPr>
        </p:nvSpPr>
        <p:spPr/>
        <p:txBody>
          <a:bodyPr/>
          <a:lstStyle/>
          <a:p>
            <a:fld id="{6453F95C-7FA8-E048-BEDD-3F6B9882286F}" type="slidenum">
              <a:rPr lang="en-US" smtClean="0"/>
              <a:pPr/>
              <a:t>32</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32" y="1023730"/>
            <a:ext cx="8309889" cy="5480136"/>
          </a:xfrm>
          <a:prstGeom prst="rect">
            <a:avLst/>
          </a:prstGeom>
          <a:ln w="25400">
            <a:solidFill>
              <a:schemeClr val="accent5">
                <a:lumMod val="20000"/>
                <a:lumOff val="80000"/>
              </a:schemeClr>
            </a:solidFill>
          </a:ln>
        </p:spPr>
      </p:pic>
      <p:sp>
        <p:nvSpPr>
          <p:cNvPr id="4" name="TextBox 3"/>
          <p:cNvSpPr txBox="1"/>
          <p:nvPr/>
        </p:nvSpPr>
        <p:spPr>
          <a:xfrm>
            <a:off x="3835837" y="1741404"/>
            <a:ext cx="1472326" cy="276999"/>
          </a:xfrm>
          <a:prstGeom prst="rect">
            <a:avLst/>
          </a:prstGeom>
          <a:noFill/>
        </p:spPr>
        <p:txBody>
          <a:bodyPr wrap="none" rtlCol="0">
            <a:spAutoFit/>
          </a:bodyPr>
          <a:lstStyle/>
          <a:p>
            <a:r>
              <a:rPr lang="en-US" sz="1200" b="1" dirty="0" smtClean="0">
                <a:solidFill>
                  <a:schemeClr val="accent5">
                    <a:lumMod val="40000"/>
                    <a:lumOff val="60000"/>
                  </a:schemeClr>
                </a:solidFill>
              </a:rPr>
              <a:t>C-View</a:t>
            </a:r>
            <a:r>
              <a:rPr lang="en-US" sz="1200" b="1" baseline="30000" dirty="0" smtClean="0">
                <a:solidFill>
                  <a:schemeClr val="accent5">
                    <a:lumMod val="40000"/>
                    <a:lumOff val="60000"/>
                  </a:schemeClr>
                </a:solidFill>
                <a:latin typeface="Arial" panose="020B0604020202020204" pitchFamily="34" charset="0"/>
                <a:cs typeface="Arial" panose="020B0604020202020204" pitchFamily="34" charset="0"/>
              </a:rPr>
              <a:t>™</a:t>
            </a:r>
            <a:r>
              <a:rPr lang="en-US" sz="1200" b="1" dirty="0" smtClean="0">
                <a:solidFill>
                  <a:schemeClr val="accent5">
                    <a:lumMod val="40000"/>
                    <a:lumOff val="60000"/>
                  </a:schemeClr>
                </a:solidFill>
              </a:rPr>
              <a:t> software</a:t>
            </a:r>
            <a:endParaRPr lang="en-US" sz="1200" b="1" dirty="0">
              <a:solidFill>
                <a:schemeClr val="accent5">
                  <a:lumMod val="40000"/>
                  <a:lumOff val="60000"/>
                </a:schemeClr>
              </a:solidFill>
            </a:endParaRPr>
          </a:p>
        </p:txBody>
      </p:sp>
      <p:sp>
        <p:nvSpPr>
          <p:cNvPr id="5" name="TextBox 4"/>
          <p:cNvSpPr txBox="1"/>
          <p:nvPr/>
        </p:nvSpPr>
        <p:spPr>
          <a:xfrm>
            <a:off x="3606831" y="4400209"/>
            <a:ext cx="1930337" cy="276999"/>
          </a:xfrm>
          <a:prstGeom prst="rect">
            <a:avLst/>
          </a:prstGeom>
          <a:noFill/>
        </p:spPr>
        <p:txBody>
          <a:bodyPr wrap="none" rtlCol="0">
            <a:spAutoFit/>
          </a:bodyPr>
          <a:lstStyle/>
          <a:p>
            <a:r>
              <a:rPr lang="en-US" sz="1200" b="1" dirty="0" smtClean="0">
                <a:solidFill>
                  <a:schemeClr val="accent5">
                    <a:lumMod val="40000"/>
                    <a:lumOff val="60000"/>
                  </a:schemeClr>
                </a:solidFill>
              </a:rPr>
              <a:t>Intelligent 2D</a:t>
            </a:r>
            <a:r>
              <a:rPr lang="en-US" sz="1200" b="1" baseline="30000" dirty="0" smtClean="0">
                <a:solidFill>
                  <a:schemeClr val="accent5">
                    <a:lumMod val="40000"/>
                    <a:lumOff val="60000"/>
                  </a:schemeClr>
                </a:solidFill>
                <a:latin typeface="Arial" panose="020B0604020202020204" pitchFamily="34" charset="0"/>
                <a:cs typeface="Arial" panose="020B0604020202020204" pitchFamily="34" charset="0"/>
              </a:rPr>
              <a:t>™</a:t>
            </a:r>
            <a:r>
              <a:rPr lang="en-US" sz="1200" b="1" dirty="0" smtClean="0">
                <a:solidFill>
                  <a:schemeClr val="accent5">
                    <a:lumMod val="40000"/>
                    <a:lumOff val="60000"/>
                  </a:schemeClr>
                </a:solidFill>
              </a:rPr>
              <a:t> software</a:t>
            </a:r>
            <a:endParaRPr lang="en-US" sz="1200" b="1" dirty="0">
              <a:solidFill>
                <a:schemeClr val="accent5">
                  <a:lumMod val="40000"/>
                  <a:lumOff val="60000"/>
                </a:schemeClr>
              </a:solidFill>
            </a:endParaRPr>
          </a:p>
        </p:txBody>
      </p:sp>
    </p:spTree>
    <p:extLst>
      <p:ext uri="{BB962C8B-B14F-4D97-AF65-F5344CB8AC3E}">
        <p14:creationId xmlns:p14="http://schemas.microsoft.com/office/powerpoint/2010/main" val="2697493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68413" y="1790322"/>
            <a:ext cx="4244579" cy="4228858"/>
          </a:xfrm>
          <a:prstGeom prst="rect">
            <a:avLst/>
          </a:prstGeom>
          <a:ln w="25400">
            <a:solidFill>
              <a:schemeClr val="accent4">
                <a:lumMod val="20000"/>
                <a:lumOff val="80000"/>
              </a:schemeClr>
            </a:solidFill>
          </a:ln>
        </p:spPr>
      </p:pic>
      <p:pic>
        <p:nvPicPr>
          <p:cNvPr id="6" name="Picture 5"/>
          <p:cNvPicPr>
            <a:picLocks noChangeAspect="1"/>
          </p:cNvPicPr>
          <p:nvPr/>
        </p:nvPicPr>
        <p:blipFill>
          <a:blip r:embed="rId4"/>
          <a:stretch>
            <a:fillRect/>
          </a:stretch>
        </p:blipFill>
        <p:spPr>
          <a:xfrm>
            <a:off x="212082" y="1790322"/>
            <a:ext cx="4228858" cy="4228858"/>
          </a:xfrm>
          <a:prstGeom prst="rect">
            <a:avLst/>
          </a:prstGeom>
          <a:ln w="25400">
            <a:solidFill>
              <a:schemeClr val="accent5">
                <a:lumMod val="20000"/>
                <a:lumOff val="80000"/>
              </a:schemeClr>
            </a:solidFill>
          </a:ln>
        </p:spPr>
      </p:pic>
      <p:sp>
        <p:nvSpPr>
          <p:cNvPr id="7" name="Title 1"/>
          <p:cNvSpPr>
            <a:spLocks noGrp="1"/>
          </p:cNvSpPr>
          <p:nvPr>
            <p:ph type="title"/>
          </p:nvPr>
        </p:nvSpPr>
        <p:spPr/>
        <p:txBody>
          <a:bodyPr/>
          <a:lstStyle/>
          <a:p>
            <a:r>
              <a:rPr lang="en-US" sz="2800" dirty="0" smtClean="0"/>
              <a:t>Overall Image Quality: Skin-line Improvement</a:t>
            </a:r>
            <a:endParaRPr lang="en-US" sz="2800" dirty="0"/>
          </a:p>
        </p:txBody>
      </p:sp>
      <p:sp>
        <p:nvSpPr>
          <p:cNvPr id="2" name="Slide Number Placeholder 1"/>
          <p:cNvSpPr>
            <a:spLocks noGrp="1"/>
          </p:cNvSpPr>
          <p:nvPr>
            <p:ph type="sldNum" sz="quarter" idx="4"/>
          </p:nvPr>
        </p:nvSpPr>
        <p:spPr/>
        <p:txBody>
          <a:bodyPr/>
          <a:lstStyle/>
          <a:p>
            <a:r>
              <a:rPr lang="en-US" dirty="0" smtClean="0"/>
              <a:t>    </a:t>
            </a:r>
            <a:fld id="{6453F95C-7FA8-E048-BEDD-3F6B9882286F}" type="slidenum">
              <a:rPr lang="en-US" smtClean="0"/>
              <a:pPr/>
              <a:t>33</a:t>
            </a:fld>
            <a:endParaRPr lang="en-US" dirty="0"/>
          </a:p>
        </p:txBody>
      </p:sp>
      <p:cxnSp>
        <p:nvCxnSpPr>
          <p:cNvPr id="8" name="Straight Arrow Connector 7"/>
          <p:cNvCxnSpPr/>
          <p:nvPr/>
        </p:nvCxnSpPr>
        <p:spPr>
          <a:xfrm>
            <a:off x="2568731" y="2854234"/>
            <a:ext cx="304800" cy="4476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 name="Straight Arrow Connector 8"/>
          <p:cNvCxnSpPr/>
          <p:nvPr/>
        </p:nvCxnSpPr>
        <p:spPr>
          <a:xfrm>
            <a:off x="7442135" y="2410411"/>
            <a:ext cx="285750" cy="438150"/>
          </a:xfrm>
          <a:prstGeom prst="straightConnector1">
            <a:avLst/>
          </a:prstGeom>
          <a:ln>
            <a:solidFill>
              <a:schemeClr val="tx2">
                <a:lumMod val="60000"/>
                <a:lumOff val="4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10" name="TextBox 9"/>
          <p:cNvSpPr txBox="1"/>
          <p:nvPr/>
        </p:nvSpPr>
        <p:spPr>
          <a:xfrm>
            <a:off x="212082" y="1410563"/>
            <a:ext cx="2155398" cy="369332"/>
          </a:xfrm>
          <a:prstGeom prst="rect">
            <a:avLst/>
          </a:prstGeom>
          <a:noFill/>
        </p:spPr>
        <p:txBody>
          <a:bodyPr wrap="none" rtlCol="0">
            <a:spAutoFit/>
          </a:bodyPr>
          <a:lstStyle/>
          <a:p>
            <a:r>
              <a:rPr lang="en-US" dirty="0" smtClean="0"/>
              <a:t>C-View</a:t>
            </a:r>
            <a:r>
              <a:rPr lang="en-US" baseline="30000" dirty="0" smtClean="0">
                <a:latin typeface="Arial" panose="020B0604020202020204" pitchFamily="34" charset="0"/>
                <a:cs typeface="Arial" panose="020B0604020202020204" pitchFamily="34" charset="0"/>
              </a:rPr>
              <a:t>™</a:t>
            </a:r>
            <a:r>
              <a:rPr lang="en-US" dirty="0" smtClean="0"/>
              <a:t> software </a:t>
            </a:r>
            <a:endParaRPr lang="en-US" dirty="0"/>
          </a:p>
        </p:txBody>
      </p:sp>
      <p:sp>
        <p:nvSpPr>
          <p:cNvPr id="11" name="TextBox 10"/>
          <p:cNvSpPr txBox="1"/>
          <p:nvPr/>
        </p:nvSpPr>
        <p:spPr>
          <a:xfrm>
            <a:off x="4578048" y="1410563"/>
            <a:ext cx="2600392" cy="369332"/>
          </a:xfrm>
          <a:prstGeom prst="rect">
            <a:avLst/>
          </a:prstGeom>
          <a:noFill/>
        </p:spPr>
        <p:txBody>
          <a:bodyPr wrap="none" rtlCol="0">
            <a:spAutoFit/>
          </a:bodyPr>
          <a:lstStyle/>
          <a:p>
            <a:r>
              <a:rPr lang="en-US" dirty="0" smtClean="0"/>
              <a:t>Intelligent 2D</a:t>
            </a:r>
            <a:r>
              <a:rPr lang="en-US" baseline="3000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software</a:t>
            </a:r>
            <a:endParaRPr lang="en-US" dirty="0"/>
          </a:p>
        </p:txBody>
      </p:sp>
    </p:spTree>
    <p:extLst>
      <p:ext uri="{BB962C8B-B14F-4D97-AF65-F5344CB8AC3E}">
        <p14:creationId xmlns:p14="http://schemas.microsoft.com/office/powerpoint/2010/main" val="3268556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28" y="1014240"/>
            <a:ext cx="8219121" cy="5461145"/>
          </a:xfrm>
          <a:prstGeom prst="rect">
            <a:avLst/>
          </a:prstGeom>
          <a:ln w="25400">
            <a:solidFill>
              <a:schemeClr val="accent5">
                <a:lumMod val="20000"/>
                <a:lumOff val="80000"/>
              </a:schemeClr>
            </a:solidFill>
          </a:ln>
        </p:spPr>
      </p:pic>
      <p:sp>
        <p:nvSpPr>
          <p:cNvPr id="2" name="Slide Number Placeholder 1"/>
          <p:cNvSpPr>
            <a:spLocks noGrp="1"/>
          </p:cNvSpPr>
          <p:nvPr>
            <p:ph type="sldNum" sz="quarter" idx="4"/>
          </p:nvPr>
        </p:nvSpPr>
        <p:spPr/>
        <p:txBody>
          <a:bodyPr/>
          <a:lstStyle/>
          <a:p>
            <a:r>
              <a:rPr lang="en-US" dirty="0" smtClean="0"/>
              <a:t>    </a:t>
            </a:r>
            <a:fld id="{6453F95C-7FA8-E048-BEDD-3F6B9882286F}" type="slidenum">
              <a:rPr lang="en-US" smtClean="0"/>
              <a:pPr/>
              <a:t>34</a:t>
            </a:fld>
            <a:endParaRPr lang="en-US" dirty="0"/>
          </a:p>
        </p:txBody>
      </p:sp>
      <p:sp>
        <p:nvSpPr>
          <p:cNvPr id="7" name="Title 1"/>
          <p:cNvSpPr>
            <a:spLocks noGrp="1"/>
          </p:cNvSpPr>
          <p:nvPr>
            <p:ph type="title" idx="4294967295"/>
          </p:nvPr>
        </p:nvSpPr>
        <p:spPr>
          <a:xfrm>
            <a:off x="175419" y="192429"/>
            <a:ext cx="8793162" cy="821811"/>
          </a:xfrm>
        </p:spPr>
        <p:txBody>
          <a:bodyPr/>
          <a:lstStyle/>
          <a:p>
            <a:r>
              <a:rPr lang="en-US" sz="2800" dirty="0" smtClean="0"/>
              <a:t>Overall Image Quality: Contrast Enhancement</a:t>
            </a:r>
            <a:endParaRPr lang="en-US" sz="2800" dirty="0"/>
          </a:p>
        </p:txBody>
      </p:sp>
      <p:sp>
        <p:nvSpPr>
          <p:cNvPr id="9" name="TextBox 8"/>
          <p:cNvSpPr txBox="1"/>
          <p:nvPr/>
        </p:nvSpPr>
        <p:spPr>
          <a:xfrm>
            <a:off x="798953" y="1014240"/>
            <a:ext cx="2091278" cy="369332"/>
          </a:xfrm>
          <a:prstGeom prst="rect">
            <a:avLst/>
          </a:prstGeom>
          <a:noFill/>
        </p:spPr>
        <p:txBody>
          <a:bodyPr wrap="none" rtlCol="0">
            <a:spAutoFit/>
          </a:bodyPr>
          <a:lstStyle/>
          <a:p>
            <a:r>
              <a:rPr lang="en-US" dirty="0" smtClean="0"/>
              <a:t>C-View</a:t>
            </a:r>
            <a:r>
              <a:rPr lang="en-US" baseline="30000" dirty="0" smtClean="0">
                <a:latin typeface="Arial" panose="020B0604020202020204" pitchFamily="34" charset="0"/>
                <a:cs typeface="Arial" panose="020B0604020202020204" pitchFamily="34" charset="0"/>
              </a:rPr>
              <a:t>™</a:t>
            </a:r>
            <a:r>
              <a:rPr lang="en-US" dirty="0" smtClean="0"/>
              <a:t> software</a:t>
            </a:r>
            <a:endParaRPr lang="en-US" dirty="0"/>
          </a:p>
        </p:txBody>
      </p:sp>
      <p:sp>
        <p:nvSpPr>
          <p:cNvPr id="10" name="TextBox 9"/>
          <p:cNvSpPr txBox="1"/>
          <p:nvPr/>
        </p:nvSpPr>
        <p:spPr>
          <a:xfrm>
            <a:off x="4918377" y="1014240"/>
            <a:ext cx="2600392" cy="369332"/>
          </a:xfrm>
          <a:prstGeom prst="rect">
            <a:avLst/>
          </a:prstGeom>
          <a:noFill/>
        </p:spPr>
        <p:txBody>
          <a:bodyPr wrap="none" rtlCol="0">
            <a:spAutoFit/>
          </a:bodyPr>
          <a:lstStyle/>
          <a:p>
            <a:pPr lvl="0"/>
            <a:r>
              <a:rPr lang="en-US" dirty="0" smtClean="0"/>
              <a:t>Intelligent 2D</a:t>
            </a:r>
            <a:r>
              <a:rPr lang="en-US" baseline="3000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software</a:t>
            </a:r>
            <a:endParaRPr lang="en-US" dirty="0"/>
          </a:p>
        </p:txBody>
      </p:sp>
    </p:spTree>
    <p:extLst>
      <p:ext uri="{BB962C8B-B14F-4D97-AF65-F5344CB8AC3E}">
        <p14:creationId xmlns:p14="http://schemas.microsoft.com/office/powerpoint/2010/main" val="1072485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solidFill>
                  <a:srgbClr val="131F6B"/>
                </a:solidFill>
              </a:rPr>
              <a:t>Overall image quality: Reduction in artifacts</a:t>
            </a:r>
            <a:endParaRPr lang="en-US"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608685268"/>
              </p:ext>
            </p:extLst>
          </p:nvPr>
        </p:nvGraphicFramePr>
        <p:xfrm>
          <a:off x="350838" y="1315233"/>
          <a:ext cx="8448675" cy="4733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fld id="{D3874C01-EDB3-D042-A019-6607E9450077}" type="slidenum">
              <a:rPr lang="en-US" smtClean="0">
                <a:solidFill>
                  <a:srgbClr val="323232"/>
                </a:solidFill>
              </a:rPr>
              <a:pPr/>
              <a:t>35</a:t>
            </a:fld>
            <a:endParaRPr lang="en-US">
              <a:solidFill>
                <a:srgbClr val="323232"/>
              </a:solidFill>
            </a:endParaRPr>
          </a:p>
        </p:txBody>
      </p:sp>
    </p:spTree>
    <p:extLst>
      <p:ext uri="{BB962C8B-B14F-4D97-AF65-F5344CB8AC3E}">
        <p14:creationId xmlns:p14="http://schemas.microsoft.com/office/powerpoint/2010/main" val="2074870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9961" y="1497569"/>
            <a:ext cx="2091278" cy="369332"/>
          </a:xfrm>
          <a:prstGeom prst="rect">
            <a:avLst/>
          </a:prstGeom>
          <a:noFill/>
        </p:spPr>
        <p:txBody>
          <a:bodyPr wrap="none" rtlCol="0">
            <a:spAutoFit/>
          </a:bodyPr>
          <a:lstStyle/>
          <a:p>
            <a:r>
              <a:rPr lang="en-US" dirty="0" smtClean="0"/>
              <a:t>C-View</a:t>
            </a:r>
            <a:r>
              <a:rPr lang="en-US" baseline="30000" dirty="0" smtClean="0">
                <a:latin typeface="Arial" panose="020B0604020202020204" pitchFamily="34" charset="0"/>
                <a:cs typeface="Arial" panose="020B0604020202020204" pitchFamily="34" charset="0"/>
              </a:rPr>
              <a:t>™</a:t>
            </a:r>
            <a:r>
              <a:rPr lang="en-US" dirty="0" smtClean="0"/>
              <a:t> software</a:t>
            </a:r>
            <a:endParaRPr lang="en-US" dirty="0"/>
          </a:p>
        </p:txBody>
      </p:sp>
      <p:sp>
        <p:nvSpPr>
          <p:cNvPr id="10" name="TextBox 9"/>
          <p:cNvSpPr txBox="1"/>
          <p:nvPr/>
        </p:nvSpPr>
        <p:spPr>
          <a:xfrm>
            <a:off x="4703763" y="1497569"/>
            <a:ext cx="2698175" cy="369332"/>
          </a:xfrm>
          <a:prstGeom prst="rect">
            <a:avLst/>
          </a:prstGeom>
          <a:noFill/>
        </p:spPr>
        <p:txBody>
          <a:bodyPr wrap="none" rtlCol="0">
            <a:spAutoFit/>
          </a:bodyPr>
          <a:lstStyle/>
          <a:p>
            <a:r>
              <a:rPr lang="en-US" dirty="0" smtClean="0"/>
              <a:t>Intelligent 2D</a:t>
            </a:r>
            <a:r>
              <a:rPr lang="en-US" baseline="30000" dirty="0" smtClean="0">
                <a:latin typeface="Arial" panose="020B0604020202020204" pitchFamily="34" charset="0"/>
                <a:cs typeface="Arial" panose="020B0604020202020204" pitchFamily="34" charset="0"/>
              </a:rPr>
              <a:t>™</a:t>
            </a:r>
            <a:r>
              <a:rPr lang="en-US" dirty="0" smtClean="0"/>
              <a:t> software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61" y="1866901"/>
            <a:ext cx="4308539" cy="4324541"/>
          </a:xfrm>
          <a:prstGeom prst="rect">
            <a:avLst/>
          </a:prstGeom>
          <a:ln w="25400">
            <a:solidFill>
              <a:schemeClr val="accent5">
                <a:lumMod val="20000"/>
                <a:lumOff val="80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763" y="1866901"/>
            <a:ext cx="4292537" cy="4316540"/>
          </a:xfrm>
          <a:prstGeom prst="rect">
            <a:avLst/>
          </a:prstGeom>
          <a:ln w="25400">
            <a:solidFill>
              <a:schemeClr val="accent4">
                <a:lumMod val="20000"/>
                <a:lumOff val="80000"/>
              </a:schemeClr>
            </a:solidFill>
          </a:ln>
        </p:spPr>
      </p:pic>
      <p:sp>
        <p:nvSpPr>
          <p:cNvPr id="2" name="Title 1"/>
          <p:cNvSpPr>
            <a:spLocks noGrp="1"/>
          </p:cNvSpPr>
          <p:nvPr>
            <p:ph type="title"/>
          </p:nvPr>
        </p:nvSpPr>
        <p:spPr/>
        <p:txBody>
          <a:bodyPr/>
          <a:lstStyle/>
          <a:p>
            <a:r>
              <a:rPr lang="en-US" sz="2800" dirty="0"/>
              <a:t>Overall </a:t>
            </a:r>
            <a:r>
              <a:rPr lang="en-US" sz="2800" dirty="0" smtClean="0"/>
              <a:t>Image Quality: </a:t>
            </a:r>
            <a:r>
              <a:rPr lang="en-US" sz="2800" dirty="0"/>
              <a:t>Reduction in </a:t>
            </a:r>
            <a:r>
              <a:rPr lang="en-US" sz="2800" dirty="0" smtClean="0"/>
              <a:t>Artifacts</a:t>
            </a:r>
            <a:endParaRPr lang="en-US" sz="2800" dirty="0"/>
          </a:p>
        </p:txBody>
      </p:sp>
      <p:sp>
        <p:nvSpPr>
          <p:cNvPr id="5" name="Slide Number Placeholder 4"/>
          <p:cNvSpPr>
            <a:spLocks noGrp="1"/>
          </p:cNvSpPr>
          <p:nvPr>
            <p:ph type="sldNum" sz="quarter" idx="4"/>
          </p:nvPr>
        </p:nvSpPr>
        <p:spPr/>
        <p:txBody>
          <a:bodyPr/>
          <a:lstStyle/>
          <a:p>
            <a:r>
              <a:rPr lang="en-US" dirty="0" smtClean="0"/>
              <a:t>    </a:t>
            </a:r>
            <a:fld id="{6453F95C-7FA8-E048-BEDD-3F6B9882286F}" type="slidenum">
              <a:rPr lang="en-US" smtClean="0"/>
              <a:pPr/>
              <a:t>36</a:t>
            </a:fld>
            <a:endParaRPr lang="en-US" dirty="0"/>
          </a:p>
        </p:txBody>
      </p:sp>
    </p:spTree>
    <p:extLst>
      <p:ext uri="{BB962C8B-B14F-4D97-AF65-F5344CB8AC3E}">
        <p14:creationId xmlns:p14="http://schemas.microsoft.com/office/powerpoint/2010/main" val="1031406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07962" y="1611868"/>
            <a:ext cx="2155398" cy="369332"/>
          </a:xfrm>
          <a:prstGeom prst="rect">
            <a:avLst/>
          </a:prstGeom>
          <a:noFill/>
        </p:spPr>
        <p:txBody>
          <a:bodyPr wrap="none" rtlCol="0">
            <a:spAutoFit/>
          </a:bodyPr>
          <a:lstStyle/>
          <a:p>
            <a:r>
              <a:rPr lang="en-US" dirty="0" smtClean="0"/>
              <a:t>C-View</a:t>
            </a:r>
            <a:r>
              <a:rPr lang="en-US" baseline="30000" dirty="0" smtClean="0">
                <a:latin typeface="Arial" panose="020B0604020202020204" pitchFamily="34" charset="0"/>
                <a:cs typeface="Arial" panose="020B0604020202020204" pitchFamily="34" charset="0"/>
              </a:rPr>
              <a:t>™</a:t>
            </a:r>
            <a:r>
              <a:rPr lang="en-US" dirty="0" smtClean="0"/>
              <a:t> software </a:t>
            </a:r>
            <a:endParaRPr lang="en-US" dirty="0"/>
          </a:p>
        </p:txBody>
      </p:sp>
      <p:sp>
        <p:nvSpPr>
          <p:cNvPr id="10" name="TextBox 9"/>
          <p:cNvSpPr txBox="1"/>
          <p:nvPr/>
        </p:nvSpPr>
        <p:spPr>
          <a:xfrm>
            <a:off x="4570413" y="1611868"/>
            <a:ext cx="2600392" cy="369332"/>
          </a:xfrm>
          <a:prstGeom prst="rect">
            <a:avLst/>
          </a:prstGeom>
          <a:noFill/>
        </p:spPr>
        <p:txBody>
          <a:bodyPr wrap="none" rtlCol="0">
            <a:spAutoFit/>
          </a:bodyPr>
          <a:lstStyle/>
          <a:p>
            <a:r>
              <a:rPr lang="en-US" dirty="0" smtClean="0"/>
              <a:t>Intelligent 2D</a:t>
            </a:r>
            <a:r>
              <a:rPr lang="en-US" baseline="30000" dirty="0" smtClean="0">
                <a:latin typeface="Arial" panose="020B0604020202020204" pitchFamily="34" charset="0"/>
                <a:cs typeface="Arial" panose="020B0604020202020204" pitchFamily="34" charset="0"/>
              </a:rPr>
              <a:t>™</a:t>
            </a:r>
            <a:r>
              <a:rPr lang="en-US" baseline="30000" dirty="0" smtClean="0"/>
              <a:t> </a:t>
            </a:r>
            <a:r>
              <a:rPr lang="en-US" dirty="0" smtClean="0"/>
              <a:t>software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62" y="1981200"/>
            <a:ext cx="4300538" cy="4300538"/>
          </a:xfrm>
          <a:prstGeom prst="rect">
            <a:avLst/>
          </a:prstGeom>
          <a:ln w="25400">
            <a:solidFill>
              <a:schemeClr val="accent5">
                <a:lumMod val="20000"/>
                <a:lumOff val="80000"/>
              </a:schemeClr>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616" y="1981200"/>
            <a:ext cx="4316540" cy="4300538"/>
          </a:xfrm>
          <a:prstGeom prst="rect">
            <a:avLst/>
          </a:prstGeom>
          <a:ln w="25400">
            <a:solidFill>
              <a:schemeClr val="tx2">
                <a:lumMod val="20000"/>
                <a:lumOff val="80000"/>
              </a:schemeClr>
            </a:solidFill>
          </a:ln>
        </p:spPr>
      </p:pic>
      <p:sp>
        <p:nvSpPr>
          <p:cNvPr id="4" name="Title 3"/>
          <p:cNvSpPr>
            <a:spLocks noGrp="1"/>
          </p:cNvSpPr>
          <p:nvPr>
            <p:ph type="title"/>
          </p:nvPr>
        </p:nvSpPr>
        <p:spPr/>
        <p:txBody>
          <a:bodyPr/>
          <a:lstStyle/>
          <a:p>
            <a:r>
              <a:rPr lang="en-US" sz="2800" dirty="0"/>
              <a:t>Overall </a:t>
            </a:r>
            <a:r>
              <a:rPr lang="en-US" sz="2800" dirty="0" smtClean="0"/>
              <a:t>Image Quality: </a:t>
            </a:r>
            <a:r>
              <a:rPr lang="en-US" sz="2800" dirty="0"/>
              <a:t>Reduction in </a:t>
            </a:r>
            <a:r>
              <a:rPr lang="en-US" sz="2800" dirty="0" smtClean="0"/>
              <a:t>Artifacts</a:t>
            </a:r>
            <a:endParaRPr lang="en-US" sz="2800" dirty="0"/>
          </a:p>
        </p:txBody>
      </p:sp>
      <p:sp>
        <p:nvSpPr>
          <p:cNvPr id="5" name="Slide Number Placeholder 4"/>
          <p:cNvSpPr>
            <a:spLocks noGrp="1"/>
          </p:cNvSpPr>
          <p:nvPr>
            <p:ph type="sldNum" sz="quarter" idx="4"/>
          </p:nvPr>
        </p:nvSpPr>
        <p:spPr/>
        <p:txBody>
          <a:bodyPr/>
          <a:lstStyle/>
          <a:p>
            <a:r>
              <a:rPr lang="en-US" dirty="0" smtClean="0"/>
              <a:t>    </a:t>
            </a:r>
            <a:fld id="{6453F95C-7FA8-E048-BEDD-3F6B9882286F}" type="slidenum">
              <a:rPr lang="en-US" smtClean="0"/>
              <a:pPr/>
              <a:t>37</a:t>
            </a:fld>
            <a:endParaRPr lang="en-US" dirty="0"/>
          </a:p>
        </p:txBody>
      </p:sp>
    </p:spTree>
    <p:extLst>
      <p:ext uri="{BB962C8B-B14F-4D97-AF65-F5344CB8AC3E}">
        <p14:creationId xmlns:p14="http://schemas.microsoft.com/office/powerpoint/2010/main" val="1567733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002060"/>
                </a:solidFill>
              </a:rPr>
              <a:t>Lesion visibility: Margins, Spiculations and Calcifications</a:t>
            </a:r>
            <a:endParaRPr lang="en-US" sz="2800" b="1" dirty="0">
              <a:solidFill>
                <a:srgbClr val="002060"/>
              </a:solidFill>
            </a:endParaRPr>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917831913"/>
              </p:ext>
            </p:extLst>
          </p:nvPr>
        </p:nvGraphicFramePr>
        <p:xfrm>
          <a:off x="350762" y="1342417"/>
          <a:ext cx="8448524" cy="4705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r>
              <a:rPr lang="en-US" dirty="0" smtClean="0">
                <a:solidFill>
                  <a:srgbClr val="323232"/>
                </a:solidFill>
              </a:rPr>
              <a:t>    </a:t>
            </a:r>
            <a:fld id="{D3874C01-EDB3-D042-A019-6607E9450077}" type="slidenum">
              <a:rPr lang="en-US" smtClean="0">
                <a:solidFill>
                  <a:srgbClr val="323232"/>
                </a:solidFill>
              </a:rPr>
              <a:pPr/>
              <a:t>38</a:t>
            </a:fld>
            <a:endParaRPr lang="en-US" dirty="0">
              <a:solidFill>
                <a:srgbClr val="323232"/>
              </a:solidFill>
            </a:endParaRPr>
          </a:p>
        </p:txBody>
      </p:sp>
    </p:spTree>
    <p:extLst>
      <p:ext uri="{BB962C8B-B14F-4D97-AF65-F5344CB8AC3E}">
        <p14:creationId xmlns:p14="http://schemas.microsoft.com/office/powerpoint/2010/main" val="3108230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Lesion </a:t>
            </a:r>
            <a:r>
              <a:rPr lang="en-US" sz="2800" dirty="0" smtClean="0"/>
              <a:t>Visibility: </a:t>
            </a:r>
            <a:r>
              <a:rPr lang="en-US" sz="2800" dirty="0"/>
              <a:t>M</a:t>
            </a:r>
            <a:r>
              <a:rPr lang="en-US" sz="2800" dirty="0" smtClean="0"/>
              <a:t>argins of Round Lesions</a:t>
            </a:r>
            <a:endParaRPr lang="en-US" sz="2800" dirty="0"/>
          </a:p>
        </p:txBody>
      </p:sp>
      <p:sp>
        <p:nvSpPr>
          <p:cNvPr id="3" name="Slide Number Placeholder 2"/>
          <p:cNvSpPr>
            <a:spLocks noGrp="1"/>
          </p:cNvSpPr>
          <p:nvPr>
            <p:ph type="sldNum" sz="quarter" idx="4"/>
          </p:nvPr>
        </p:nvSpPr>
        <p:spPr/>
        <p:txBody>
          <a:bodyPr/>
          <a:lstStyle/>
          <a:p>
            <a:r>
              <a:rPr lang="en-US" dirty="0" smtClean="0"/>
              <a:t>    </a:t>
            </a:r>
            <a:fld id="{6453F95C-7FA8-E048-BEDD-3F6B9882286F}" type="slidenum">
              <a:rPr lang="en-US" smtClean="0"/>
              <a:pPr/>
              <a:t>39</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0" y="2003460"/>
            <a:ext cx="4432274" cy="4432274"/>
          </a:xfrm>
          <a:prstGeom prst="rect">
            <a:avLst/>
          </a:prstGeom>
          <a:ln w="25400">
            <a:solidFill>
              <a:schemeClr val="accent5">
                <a:lumMod val="20000"/>
                <a:lumOff val="80000"/>
              </a:schemeClr>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783" y="1995095"/>
            <a:ext cx="4424088" cy="4432274"/>
          </a:xfrm>
          <a:prstGeom prst="rect">
            <a:avLst/>
          </a:prstGeom>
          <a:ln w="25400">
            <a:solidFill>
              <a:schemeClr val="tx2">
                <a:lumMod val="20000"/>
                <a:lumOff val="80000"/>
              </a:schemeClr>
            </a:solidFill>
          </a:ln>
        </p:spPr>
      </p:pic>
      <p:sp>
        <p:nvSpPr>
          <p:cNvPr id="6" name="TextBox 5"/>
          <p:cNvSpPr txBox="1"/>
          <p:nvPr/>
        </p:nvSpPr>
        <p:spPr>
          <a:xfrm>
            <a:off x="63320" y="1615278"/>
            <a:ext cx="2091278" cy="369332"/>
          </a:xfrm>
          <a:prstGeom prst="rect">
            <a:avLst/>
          </a:prstGeom>
          <a:noFill/>
        </p:spPr>
        <p:txBody>
          <a:bodyPr wrap="none" rtlCol="0">
            <a:spAutoFit/>
          </a:bodyPr>
          <a:lstStyle/>
          <a:p>
            <a:r>
              <a:rPr lang="en-US" dirty="0" smtClean="0"/>
              <a:t>C-View</a:t>
            </a:r>
            <a:r>
              <a:rPr lang="en-US" baseline="30000" dirty="0" smtClean="0">
                <a:latin typeface="Arial" panose="020B0604020202020204" pitchFamily="34" charset="0"/>
                <a:cs typeface="Arial" panose="020B0604020202020204" pitchFamily="34" charset="0"/>
              </a:rPr>
              <a:t>™</a:t>
            </a:r>
            <a:r>
              <a:rPr lang="en-US" dirty="0" smtClean="0"/>
              <a:t> software</a:t>
            </a:r>
            <a:endParaRPr lang="en-US" dirty="0"/>
          </a:p>
        </p:txBody>
      </p:sp>
      <p:sp>
        <p:nvSpPr>
          <p:cNvPr id="8" name="TextBox 7"/>
          <p:cNvSpPr txBox="1"/>
          <p:nvPr/>
        </p:nvSpPr>
        <p:spPr>
          <a:xfrm>
            <a:off x="4621783" y="1615278"/>
            <a:ext cx="2762295" cy="369332"/>
          </a:xfrm>
          <a:prstGeom prst="rect">
            <a:avLst/>
          </a:prstGeom>
          <a:noFill/>
        </p:spPr>
        <p:txBody>
          <a:bodyPr wrap="none" rtlCol="0">
            <a:spAutoFit/>
          </a:bodyPr>
          <a:lstStyle/>
          <a:p>
            <a:r>
              <a:rPr lang="en-US" dirty="0" smtClean="0"/>
              <a:t>Intelligent 2D</a:t>
            </a:r>
            <a:r>
              <a:rPr lang="en-US" baseline="30000" dirty="0" smtClean="0">
                <a:latin typeface="Arial" panose="020B0604020202020204" pitchFamily="34" charset="0"/>
                <a:cs typeface="Arial" panose="020B0604020202020204" pitchFamily="34" charset="0"/>
              </a:rPr>
              <a:t>™</a:t>
            </a:r>
            <a:r>
              <a:rPr lang="en-US" dirty="0" smtClean="0"/>
              <a:t> software </a:t>
            </a:r>
            <a:endParaRPr lang="en-US" dirty="0"/>
          </a:p>
        </p:txBody>
      </p:sp>
    </p:spTree>
    <p:extLst>
      <p:ext uri="{BB962C8B-B14F-4D97-AF65-F5344CB8AC3E}">
        <p14:creationId xmlns:p14="http://schemas.microsoft.com/office/powerpoint/2010/main" val="1899832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Breast Tomosynthesis: </a:t>
            </a:r>
            <a:r>
              <a:rPr lang="en-US" sz="2800" b="1" dirty="0" smtClean="0"/>
              <a:t>Remarkable Performance</a:t>
            </a:r>
            <a:endParaRPr lang="en-US" sz="2800" b="1" dirty="0"/>
          </a:p>
        </p:txBody>
      </p:sp>
      <p:sp>
        <p:nvSpPr>
          <p:cNvPr id="4" name="Content Placeholder 3"/>
          <p:cNvSpPr>
            <a:spLocks noGrp="1"/>
          </p:cNvSpPr>
          <p:nvPr>
            <p:ph sz="half" idx="1"/>
          </p:nvPr>
        </p:nvSpPr>
        <p:spPr/>
        <p:txBody>
          <a:bodyPr/>
          <a:lstStyle/>
          <a:p>
            <a:pPr marL="342900" indent="-342900">
              <a:buFont typeface="Arial" panose="020B0604020202020204" pitchFamily="34" charset="0"/>
              <a:buChar char="•"/>
            </a:pPr>
            <a:r>
              <a:rPr lang="en-US" sz="2400" dirty="0"/>
              <a:t>Improves cancer detection AND</a:t>
            </a:r>
          </a:p>
          <a:p>
            <a:pPr marL="342900" indent="-342900">
              <a:buFont typeface="Arial" panose="020B0604020202020204" pitchFamily="34" charset="0"/>
              <a:buChar char="•"/>
            </a:pPr>
            <a:r>
              <a:rPr lang="en-US" sz="2400" dirty="0"/>
              <a:t>Reduces recalls</a:t>
            </a:r>
          </a:p>
          <a:p>
            <a:endParaRPr lang="en-US" dirty="0"/>
          </a:p>
        </p:txBody>
      </p:sp>
      <p:sp>
        <p:nvSpPr>
          <p:cNvPr id="8" name="TextBox 7"/>
          <p:cNvSpPr txBox="1"/>
          <p:nvPr/>
        </p:nvSpPr>
        <p:spPr>
          <a:xfrm>
            <a:off x="975050" y="5846249"/>
            <a:ext cx="2709334" cy="369332"/>
          </a:xfrm>
          <a:prstGeom prst="rect">
            <a:avLst/>
          </a:prstGeom>
          <a:noFill/>
        </p:spPr>
        <p:txBody>
          <a:bodyPr wrap="square" rtlCol="0">
            <a:spAutoFit/>
          </a:bodyPr>
          <a:lstStyle/>
          <a:p>
            <a:pPr algn="ctr" defTabSz="914400">
              <a:defRPr/>
            </a:pPr>
            <a:r>
              <a:rPr lang="en-US" dirty="0" smtClean="0">
                <a:solidFill>
                  <a:prstClr val="white"/>
                </a:solidFill>
              </a:rPr>
              <a:t>FFDM</a:t>
            </a:r>
            <a:endParaRPr lang="en-US" dirty="0">
              <a:solidFill>
                <a:prstClr val="white"/>
              </a:solidFill>
            </a:endParaRPr>
          </a:p>
        </p:txBody>
      </p:sp>
      <p:pic>
        <p:nvPicPr>
          <p:cNvPr id="18" name="Picture 7" descr="02050157_2007-05-13_LCC_1.2.840.113681.2203806854.740.3353567907.105.tif"/>
          <p:cNvPicPr>
            <a:picLocks noChangeAspect="1"/>
          </p:cNvPicPr>
          <p:nvPr/>
        </p:nvPicPr>
        <p:blipFill>
          <a:blip r:embed="rId3"/>
          <a:srcRect l="10110" t="58456" r="62389" b="15904"/>
          <a:stretch>
            <a:fillRect/>
          </a:stretch>
        </p:blipFill>
        <p:spPr bwMode="auto">
          <a:xfrm>
            <a:off x="975050" y="2700463"/>
            <a:ext cx="2711316" cy="2871216"/>
          </a:xfrm>
          <a:prstGeom prst="rect">
            <a:avLst/>
          </a:prstGeom>
          <a:noFill/>
          <a:ln w="31750">
            <a:solidFill>
              <a:schemeClr val="accent5">
                <a:lumMod val="40000"/>
                <a:lumOff val="60000"/>
              </a:schemeClr>
            </a:solidFill>
            <a:miter lim="800000"/>
            <a:headEnd/>
            <a:tailEnd/>
          </a:ln>
        </p:spPr>
      </p:pic>
      <p:sp>
        <p:nvSpPr>
          <p:cNvPr id="14" name="TextBox 13"/>
          <p:cNvSpPr txBox="1"/>
          <p:nvPr/>
        </p:nvSpPr>
        <p:spPr>
          <a:xfrm>
            <a:off x="5534317" y="5843845"/>
            <a:ext cx="2726267" cy="369332"/>
          </a:xfrm>
          <a:prstGeom prst="rect">
            <a:avLst/>
          </a:prstGeom>
          <a:noFill/>
        </p:spPr>
        <p:txBody>
          <a:bodyPr wrap="square" rtlCol="0">
            <a:spAutoFit/>
          </a:bodyPr>
          <a:lstStyle/>
          <a:p>
            <a:pPr algn="ctr" defTabSz="914400">
              <a:defRPr/>
            </a:pPr>
            <a:r>
              <a:rPr lang="en-US" dirty="0">
                <a:solidFill>
                  <a:prstClr val="white"/>
                </a:solidFill>
              </a:rPr>
              <a:t>Tomosynthesis Slice </a:t>
            </a:r>
          </a:p>
        </p:txBody>
      </p:sp>
      <p:pic>
        <p:nvPicPr>
          <p:cNvPr id="19" name="Picture 8" descr="02050157_2007-05-13_LCC_1.2.840.113681.1.0.1.3463919756.1181726830.45980.6_033.tif"/>
          <p:cNvPicPr>
            <a:picLocks noChangeAspect="1"/>
          </p:cNvPicPr>
          <p:nvPr/>
        </p:nvPicPr>
        <p:blipFill>
          <a:blip r:embed="rId4"/>
          <a:srcRect r="60" b="5"/>
          <a:stretch>
            <a:fillRect/>
          </a:stretch>
        </p:blipFill>
        <p:spPr bwMode="auto">
          <a:xfrm>
            <a:off x="5533106" y="2700463"/>
            <a:ext cx="2727478" cy="2871216"/>
          </a:xfrm>
          <a:prstGeom prst="rect">
            <a:avLst/>
          </a:prstGeom>
          <a:noFill/>
          <a:ln w="31750">
            <a:solidFill>
              <a:schemeClr val="tx2">
                <a:lumMod val="40000"/>
                <a:lumOff val="60000"/>
              </a:schemeClr>
            </a:solidFill>
            <a:miter lim="800000"/>
            <a:headEnd/>
            <a:tailEnd/>
          </a:ln>
        </p:spPr>
      </p:pic>
      <p:sp>
        <p:nvSpPr>
          <p:cNvPr id="3" name="Slide Number Placeholder 2"/>
          <p:cNvSpPr>
            <a:spLocks noGrp="1"/>
          </p:cNvSpPr>
          <p:nvPr>
            <p:ph type="sldNum" sz="quarter" idx="4"/>
          </p:nvPr>
        </p:nvSpPr>
        <p:spPr/>
        <p:txBody>
          <a:bodyPr/>
          <a:lstStyle/>
          <a:p>
            <a:pPr algn="ctr"/>
            <a:fld id="{6453F95C-7FA8-E048-BEDD-3F6B9882286F}" type="slidenum">
              <a:rPr lang="en-US" smtClean="0"/>
              <a:pPr algn="ctr"/>
              <a:t>4</a:t>
            </a:fld>
            <a:endParaRPr lang="en-US" dirty="0"/>
          </a:p>
        </p:txBody>
      </p:sp>
    </p:spTree>
    <p:extLst>
      <p:ext uri="{BB962C8B-B14F-4D97-AF65-F5344CB8AC3E}">
        <p14:creationId xmlns:p14="http://schemas.microsoft.com/office/powerpoint/2010/main" val="3039912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65" y="2006236"/>
            <a:ext cx="4300538" cy="4316540"/>
          </a:xfrm>
          <a:prstGeom prst="rect">
            <a:avLst/>
          </a:prstGeom>
          <a:ln w="25400">
            <a:solidFill>
              <a:schemeClr val="accent5">
                <a:lumMod val="20000"/>
                <a:lumOff val="80000"/>
              </a:schemeClr>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267" y="2018237"/>
            <a:ext cx="4316540" cy="4292537"/>
          </a:xfrm>
          <a:prstGeom prst="rect">
            <a:avLst/>
          </a:prstGeom>
          <a:ln w="25400">
            <a:solidFill>
              <a:schemeClr val="accent4">
                <a:lumMod val="20000"/>
                <a:lumOff val="80000"/>
              </a:schemeClr>
            </a:solidFill>
          </a:ln>
        </p:spPr>
      </p:pic>
      <p:sp>
        <p:nvSpPr>
          <p:cNvPr id="5" name="Slide Number Placeholder 4"/>
          <p:cNvSpPr>
            <a:spLocks noGrp="1"/>
          </p:cNvSpPr>
          <p:nvPr>
            <p:ph type="sldNum" sz="quarter" idx="4"/>
          </p:nvPr>
        </p:nvSpPr>
        <p:spPr/>
        <p:txBody>
          <a:bodyPr/>
          <a:lstStyle/>
          <a:p>
            <a:r>
              <a:rPr lang="en-US" dirty="0" smtClean="0"/>
              <a:t>    </a:t>
            </a:r>
            <a:fld id="{6453F95C-7FA8-E048-BEDD-3F6B9882286F}" type="slidenum">
              <a:rPr lang="en-US" smtClean="0"/>
              <a:pPr/>
              <a:t>40</a:t>
            </a:fld>
            <a:endParaRPr lang="en-US" dirty="0"/>
          </a:p>
        </p:txBody>
      </p:sp>
      <p:sp>
        <p:nvSpPr>
          <p:cNvPr id="2" name="Title 1"/>
          <p:cNvSpPr>
            <a:spLocks noGrp="1"/>
          </p:cNvSpPr>
          <p:nvPr>
            <p:ph type="title" idx="4294967295"/>
          </p:nvPr>
        </p:nvSpPr>
        <p:spPr>
          <a:xfrm>
            <a:off x="350535" y="279137"/>
            <a:ext cx="8455025" cy="1143000"/>
          </a:xfrm>
        </p:spPr>
        <p:txBody>
          <a:bodyPr/>
          <a:lstStyle/>
          <a:p>
            <a:r>
              <a:rPr lang="en-US" sz="2800" dirty="0"/>
              <a:t>Lesion </a:t>
            </a:r>
            <a:r>
              <a:rPr lang="en-US" sz="2800" dirty="0" smtClean="0"/>
              <a:t>Visibility: Subtle </a:t>
            </a:r>
            <a:r>
              <a:rPr lang="en-US" sz="2800" dirty="0" err="1" smtClean="0"/>
              <a:t>Spiculations</a:t>
            </a:r>
            <a:endParaRPr lang="en-US" sz="2800" dirty="0"/>
          </a:p>
        </p:txBody>
      </p:sp>
      <p:sp>
        <p:nvSpPr>
          <p:cNvPr id="6" name="TextBox 5"/>
          <p:cNvSpPr txBox="1"/>
          <p:nvPr/>
        </p:nvSpPr>
        <p:spPr>
          <a:xfrm>
            <a:off x="199865" y="1613261"/>
            <a:ext cx="2155398" cy="369332"/>
          </a:xfrm>
          <a:prstGeom prst="rect">
            <a:avLst/>
          </a:prstGeom>
          <a:noFill/>
        </p:spPr>
        <p:txBody>
          <a:bodyPr wrap="none" rtlCol="0">
            <a:spAutoFit/>
          </a:bodyPr>
          <a:lstStyle/>
          <a:p>
            <a:r>
              <a:rPr lang="en-US" dirty="0" smtClean="0"/>
              <a:t>C-View</a:t>
            </a:r>
            <a:r>
              <a:rPr lang="en-US" baseline="30000" dirty="0" smtClean="0">
                <a:latin typeface="Arial" panose="020B0604020202020204" pitchFamily="34" charset="0"/>
                <a:cs typeface="Arial" panose="020B0604020202020204" pitchFamily="34" charset="0"/>
              </a:rPr>
              <a:t>™</a:t>
            </a:r>
            <a:r>
              <a:rPr lang="en-US" dirty="0" smtClean="0"/>
              <a:t> software </a:t>
            </a:r>
            <a:endParaRPr lang="en-US" dirty="0"/>
          </a:p>
        </p:txBody>
      </p:sp>
      <p:sp>
        <p:nvSpPr>
          <p:cNvPr id="8" name="TextBox 7"/>
          <p:cNvSpPr txBox="1"/>
          <p:nvPr/>
        </p:nvSpPr>
        <p:spPr>
          <a:xfrm>
            <a:off x="4578047" y="1608610"/>
            <a:ext cx="2677336" cy="369332"/>
          </a:xfrm>
          <a:prstGeom prst="rect">
            <a:avLst/>
          </a:prstGeom>
          <a:noFill/>
        </p:spPr>
        <p:txBody>
          <a:bodyPr wrap="none" rtlCol="0">
            <a:spAutoFit/>
          </a:bodyPr>
          <a:lstStyle/>
          <a:p>
            <a:r>
              <a:rPr lang="en-US" dirty="0" smtClean="0"/>
              <a:t>Intelligent 2D</a:t>
            </a:r>
            <a:r>
              <a:rPr lang="en-US" baseline="30000" dirty="0" smtClean="0">
                <a:latin typeface="Arial" panose="020B0604020202020204" pitchFamily="34" charset="0"/>
                <a:cs typeface="Arial" panose="020B0604020202020204" pitchFamily="34" charset="0"/>
              </a:rPr>
              <a:t>™</a:t>
            </a:r>
            <a:r>
              <a:rPr lang="en-US" baseline="30000" dirty="0" smtClean="0"/>
              <a:t> </a:t>
            </a:r>
            <a:r>
              <a:rPr lang="en-US" dirty="0" smtClean="0"/>
              <a:t>software</a:t>
            </a:r>
            <a:endParaRPr lang="en-US" dirty="0"/>
          </a:p>
        </p:txBody>
      </p:sp>
    </p:spTree>
    <p:extLst>
      <p:ext uri="{BB962C8B-B14F-4D97-AF65-F5344CB8AC3E}">
        <p14:creationId xmlns:p14="http://schemas.microsoft.com/office/powerpoint/2010/main" val="4071150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61" y="2003460"/>
            <a:ext cx="4308539" cy="4300538"/>
          </a:xfrm>
          <a:prstGeom prst="rect">
            <a:avLst/>
          </a:prstGeom>
          <a:ln w="25400">
            <a:solidFill>
              <a:schemeClr val="accent5">
                <a:lumMod val="20000"/>
                <a:lumOff val="80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5141" y="2003460"/>
            <a:ext cx="4300538" cy="4316540"/>
          </a:xfrm>
          <a:prstGeom prst="rect">
            <a:avLst/>
          </a:prstGeom>
          <a:ln w="25400">
            <a:solidFill>
              <a:schemeClr val="accent4">
                <a:lumMod val="20000"/>
                <a:lumOff val="80000"/>
              </a:schemeClr>
            </a:solidFill>
          </a:ln>
        </p:spPr>
      </p:pic>
      <p:sp>
        <p:nvSpPr>
          <p:cNvPr id="2" name="Title 1"/>
          <p:cNvSpPr>
            <a:spLocks noGrp="1"/>
          </p:cNvSpPr>
          <p:nvPr>
            <p:ph type="title"/>
          </p:nvPr>
        </p:nvSpPr>
        <p:spPr/>
        <p:txBody>
          <a:bodyPr/>
          <a:lstStyle/>
          <a:p>
            <a:r>
              <a:rPr lang="en-US" dirty="0" smtClean="0"/>
              <a:t>Lesion Visibility: Calcification Cluster</a:t>
            </a:r>
            <a:endParaRPr lang="en-US" dirty="0"/>
          </a:p>
        </p:txBody>
      </p:sp>
      <p:sp>
        <p:nvSpPr>
          <p:cNvPr id="7" name="Slide Number Placeholder 6"/>
          <p:cNvSpPr>
            <a:spLocks noGrp="1"/>
          </p:cNvSpPr>
          <p:nvPr>
            <p:ph type="sldNum" sz="quarter" idx="4"/>
          </p:nvPr>
        </p:nvSpPr>
        <p:spPr/>
        <p:txBody>
          <a:bodyPr/>
          <a:lstStyle/>
          <a:p>
            <a:r>
              <a:rPr lang="en-US" dirty="0" smtClean="0"/>
              <a:t>    </a:t>
            </a:r>
            <a:fld id="{6453F95C-7FA8-E048-BEDD-3F6B9882286F}" type="slidenum">
              <a:rPr lang="en-US" smtClean="0"/>
              <a:pPr/>
              <a:t>41</a:t>
            </a:fld>
            <a:endParaRPr lang="en-US" dirty="0"/>
          </a:p>
        </p:txBody>
      </p:sp>
      <p:sp>
        <p:nvSpPr>
          <p:cNvPr id="3" name="TextBox 2"/>
          <p:cNvSpPr txBox="1"/>
          <p:nvPr/>
        </p:nvSpPr>
        <p:spPr>
          <a:xfrm>
            <a:off x="199961" y="1634128"/>
            <a:ext cx="2091278" cy="369332"/>
          </a:xfrm>
          <a:prstGeom prst="rect">
            <a:avLst/>
          </a:prstGeom>
          <a:noFill/>
        </p:spPr>
        <p:txBody>
          <a:bodyPr wrap="none" rtlCol="0">
            <a:spAutoFit/>
          </a:bodyPr>
          <a:lstStyle/>
          <a:p>
            <a:r>
              <a:rPr lang="en-US" dirty="0" smtClean="0"/>
              <a:t>C-View</a:t>
            </a:r>
            <a:r>
              <a:rPr lang="en-US" baseline="30000" dirty="0" smtClean="0">
                <a:latin typeface="Arial" panose="020B0604020202020204" pitchFamily="34" charset="0"/>
                <a:cs typeface="Arial" panose="020B0604020202020204" pitchFamily="34" charset="0"/>
              </a:rPr>
              <a:t>™</a:t>
            </a:r>
            <a:r>
              <a:rPr lang="en-US" dirty="0" smtClean="0"/>
              <a:t> software</a:t>
            </a:r>
            <a:endParaRPr lang="en-US" dirty="0"/>
          </a:p>
        </p:txBody>
      </p:sp>
      <p:sp>
        <p:nvSpPr>
          <p:cNvPr id="4" name="TextBox 3"/>
          <p:cNvSpPr txBox="1"/>
          <p:nvPr/>
        </p:nvSpPr>
        <p:spPr>
          <a:xfrm>
            <a:off x="4578048" y="1634128"/>
            <a:ext cx="2698175" cy="369332"/>
          </a:xfrm>
          <a:prstGeom prst="rect">
            <a:avLst/>
          </a:prstGeom>
          <a:noFill/>
        </p:spPr>
        <p:txBody>
          <a:bodyPr wrap="none" rtlCol="0">
            <a:spAutoFit/>
          </a:bodyPr>
          <a:lstStyle/>
          <a:p>
            <a:r>
              <a:rPr lang="en-US" dirty="0" smtClean="0"/>
              <a:t>Intelligent 2D</a:t>
            </a:r>
            <a:r>
              <a:rPr lang="en-US" baseline="30000" dirty="0" smtClean="0">
                <a:latin typeface="Arial" panose="020B0604020202020204" pitchFamily="34" charset="0"/>
                <a:cs typeface="Arial" panose="020B0604020202020204" pitchFamily="34" charset="0"/>
              </a:rPr>
              <a:t>™</a:t>
            </a:r>
            <a:r>
              <a:rPr lang="en-US" dirty="0" smtClean="0"/>
              <a:t> software</a:t>
            </a:r>
            <a:endParaRPr lang="en-US" dirty="0"/>
          </a:p>
        </p:txBody>
      </p:sp>
    </p:spTree>
    <p:extLst>
      <p:ext uri="{BB962C8B-B14F-4D97-AF65-F5344CB8AC3E}">
        <p14:creationId xmlns:p14="http://schemas.microsoft.com/office/powerpoint/2010/main" val="1490583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fontAlgn="auto">
              <a:spcAft>
                <a:spcPts val="0"/>
              </a:spcAft>
              <a:defRPr/>
            </a:pPr>
            <a:r>
              <a:rPr lang="en-US" sz="2800" b="1" dirty="0" smtClean="0">
                <a:solidFill>
                  <a:srgbClr val="002060"/>
                </a:solidFill>
              </a:rPr>
              <a:t>Summary:  Intelligent 2D</a:t>
            </a:r>
            <a:r>
              <a:rPr lang="en-US" sz="2800" b="1" baseline="30000" dirty="0" smtClean="0">
                <a:solidFill>
                  <a:srgbClr val="002060"/>
                </a:solidFill>
                <a:latin typeface="Arial" panose="020B0604020202020204" pitchFamily="34" charset="0"/>
                <a:cs typeface="Arial" panose="020B0604020202020204" pitchFamily="34" charset="0"/>
              </a:rPr>
              <a:t>™</a:t>
            </a:r>
            <a:r>
              <a:rPr lang="en-US" sz="2800" b="1" dirty="0" smtClean="0">
                <a:solidFill>
                  <a:srgbClr val="002060"/>
                </a:solidFill>
              </a:rPr>
              <a:t> software </a:t>
            </a:r>
            <a:r>
              <a:rPr lang="en-US" sz="2800" b="1" dirty="0">
                <a:solidFill>
                  <a:srgbClr val="002060"/>
                </a:solidFill>
              </a:rPr>
              <a:t>Improvements </a:t>
            </a:r>
            <a:r>
              <a:rPr lang="en-US" sz="2800" b="1" dirty="0" smtClean="0">
                <a:solidFill>
                  <a:srgbClr val="002060"/>
                </a:solidFill>
              </a:rPr>
              <a:t>are designed to enhance</a:t>
            </a:r>
            <a:endParaRPr sz="2800" b="1" dirty="0">
              <a:solidFill>
                <a:srgbClr val="002060"/>
              </a:solidFill>
              <a:latin typeface="+mj-lt"/>
              <a:ea typeface="+mn-ea"/>
            </a:endParaRPr>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2898598720"/>
              </p:ext>
            </p:extLst>
          </p:nvPr>
        </p:nvGraphicFramePr>
        <p:xfrm>
          <a:off x="350762" y="1597152"/>
          <a:ext cx="8448524" cy="4451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2"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dirty="0" smtClean="0">
                <a:solidFill>
                  <a:srgbClr val="323232"/>
                </a:solidFill>
              </a:rPr>
              <a:t>    </a:t>
            </a:r>
            <a:fld id="{8CADAA16-2807-A744-A19F-23C62883739C}" type="slidenum">
              <a:rPr smtClean="0">
                <a:solidFill>
                  <a:srgbClr val="323232"/>
                </a:solidFill>
              </a:rPr>
              <a:pPr eaLnBrk="1" hangingPunct="1"/>
              <a:t>42</a:t>
            </a:fld>
            <a:endParaRPr dirty="0">
              <a:solidFill>
                <a:srgbClr val="323232"/>
              </a:solidFill>
            </a:endParaRPr>
          </a:p>
        </p:txBody>
      </p:sp>
    </p:spTree>
    <p:extLst>
      <p:ext uri="{BB962C8B-B14F-4D97-AF65-F5344CB8AC3E}">
        <p14:creationId xmlns:p14="http://schemas.microsoft.com/office/powerpoint/2010/main" val="40423780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6"/>
          <p:cNvSpPr>
            <a:spLocks noGrp="1"/>
          </p:cNvSpPr>
          <p:nvPr>
            <p:ph type="title"/>
          </p:nvPr>
        </p:nvSpPr>
        <p:spPr/>
        <p:txBody>
          <a:bodyPr/>
          <a:lstStyle/>
          <a:p>
            <a:pPr algn="l"/>
            <a:r>
              <a:rPr lang="en-US" sz="2800" dirty="0" smtClean="0">
                <a:ea typeface="ＭＳ Ｐゴシック" pitchFamily="1" charset="-128"/>
              </a:rPr>
              <a:t>Clinical Image Review</a:t>
            </a:r>
          </a:p>
        </p:txBody>
      </p:sp>
      <p:sp>
        <p:nvSpPr>
          <p:cNvPr id="125955" name="Subtitle 3"/>
          <p:cNvSpPr>
            <a:spLocks noGrp="1"/>
          </p:cNvSpPr>
          <p:nvPr>
            <p:ph idx="1"/>
          </p:nvPr>
        </p:nvSpPr>
        <p:spPr/>
        <p:txBody>
          <a:bodyPr/>
          <a:lstStyle/>
          <a:p>
            <a:pPr algn="l"/>
            <a:r>
              <a:rPr lang="en-US" sz="2400" dirty="0" smtClean="0">
                <a:solidFill>
                  <a:schemeClr val="tx1"/>
                </a:solidFill>
                <a:ea typeface="ＭＳ Ｐゴシック" pitchFamily="1" charset="-128"/>
              </a:rPr>
              <a:t>Intelligent 2D</a:t>
            </a:r>
            <a:r>
              <a:rPr lang="en-US" sz="2400" baseline="30000" dirty="0" smtClean="0">
                <a:solidFill>
                  <a:schemeClr val="tx1"/>
                </a:solidFill>
                <a:ea typeface="ＭＳ Ｐゴシック" pitchFamily="1" charset="-128"/>
              </a:rPr>
              <a:t>™</a:t>
            </a:r>
            <a:r>
              <a:rPr lang="en-US" sz="2400" dirty="0" smtClean="0">
                <a:solidFill>
                  <a:schemeClr val="tx1"/>
                </a:solidFill>
                <a:ea typeface="ＭＳ Ｐゴシック" pitchFamily="1" charset="-128"/>
              </a:rPr>
              <a:t> Image Case Review</a:t>
            </a:r>
          </a:p>
        </p:txBody>
      </p:sp>
      <p:sp>
        <p:nvSpPr>
          <p:cNvPr id="2" name="Slide Number Placeholder 1"/>
          <p:cNvSpPr>
            <a:spLocks noGrp="1"/>
          </p:cNvSpPr>
          <p:nvPr>
            <p:ph type="sldNum" sz="quarter" idx="4"/>
          </p:nvPr>
        </p:nvSpPr>
        <p:spPr/>
        <p:txBody>
          <a:bodyPr/>
          <a:lstStyle/>
          <a:p>
            <a:pPr algn="ctr"/>
            <a:fld id="{6453F95C-7FA8-E048-BEDD-3F6B9882286F}" type="slidenum">
              <a:rPr>
                <a:solidFill>
                  <a:schemeClr val="tx1"/>
                </a:solidFill>
              </a:rPr>
              <a:pPr algn="ctr"/>
              <a:t>43</a:t>
            </a:fld>
            <a:endParaRPr dirty="0">
              <a:solidFill>
                <a:schemeClr val="tx1"/>
              </a:solidFill>
            </a:endParaRPr>
          </a:p>
        </p:txBody>
      </p:sp>
    </p:spTree>
    <p:extLst>
      <p:ext uri="{BB962C8B-B14F-4D97-AF65-F5344CB8AC3E}">
        <p14:creationId xmlns:p14="http://schemas.microsoft.com/office/powerpoint/2010/main" val="2769864369"/>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Case 1 </a:t>
            </a:r>
            <a:r>
              <a:rPr lang="en-US" sz="2400" dirty="0"/>
              <a:t>– </a:t>
            </a:r>
            <a:br>
              <a:rPr lang="en-US" sz="2400" dirty="0"/>
            </a:br>
            <a:r>
              <a:rPr lang="en-US" sz="2400" dirty="0" smtClean="0"/>
              <a:t>Example of artifact reduction</a:t>
            </a:r>
            <a:endParaRPr lang="en-US" sz="24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pPr algn="ctr"/>
            <a:fld id="{6453F95C-7FA8-E048-BEDD-3F6B9882286F}" type="slidenum">
              <a:rPr/>
              <a:pPr algn="ctr"/>
              <a:t>44</a:t>
            </a:fld>
            <a:endParaRPr dirty="0"/>
          </a:p>
        </p:txBody>
      </p:sp>
    </p:spTree>
    <p:extLst>
      <p:ext uri="{BB962C8B-B14F-4D97-AF65-F5344CB8AC3E}">
        <p14:creationId xmlns:p14="http://schemas.microsoft.com/office/powerpoint/2010/main" val="24386398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dirty="0" smtClean="0"/>
              <a:t>    </a:t>
            </a:r>
            <a:fld id="{86A4D1B8-D63B-48E4-882C-9C3B30829D60}" type="slidenum">
              <a:rPr lang="en-US" smtClean="0"/>
              <a:t>45</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8267" r="30860"/>
          <a:stretch/>
        </p:blipFill>
        <p:spPr>
          <a:xfrm>
            <a:off x="4572000" y="531785"/>
            <a:ext cx="3639757" cy="594360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9200" r="31788"/>
          <a:stretch/>
        </p:blipFill>
        <p:spPr>
          <a:xfrm>
            <a:off x="0" y="531785"/>
            <a:ext cx="3627248" cy="5943600"/>
          </a:xfrm>
          <a:prstGeom prst="rect">
            <a:avLst/>
          </a:prstGeom>
        </p:spPr>
      </p:pic>
      <p:sp>
        <p:nvSpPr>
          <p:cNvPr id="11" name="TextBox 10"/>
          <p:cNvSpPr txBox="1"/>
          <p:nvPr/>
        </p:nvSpPr>
        <p:spPr>
          <a:xfrm>
            <a:off x="2529999" y="1604772"/>
            <a:ext cx="1563370" cy="300082"/>
          </a:xfrm>
          <a:prstGeom prst="rect">
            <a:avLst/>
          </a:prstGeom>
          <a:noFill/>
        </p:spPr>
        <p:txBody>
          <a:bodyPr wrap="square" rtlCol="0">
            <a:spAutoFit/>
          </a:bodyPr>
          <a:lstStyle/>
          <a:p>
            <a:r>
              <a:rPr lang="en-US" sz="1350" b="1" dirty="0"/>
              <a:t>C-View</a:t>
            </a:r>
            <a:r>
              <a:rPr lang="en-US" sz="1350" b="1" baseline="30000" dirty="0" smtClean="0"/>
              <a:t>™</a:t>
            </a:r>
            <a:endParaRPr lang="en-US" sz="1350" b="1" dirty="0"/>
          </a:p>
        </p:txBody>
      </p:sp>
      <p:sp>
        <p:nvSpPr>
          <p:cNvPr id="12" name="TextBox 11"/>
          <p:cNvSpPr txBox="1"/>
          <p:nvPr/>
        </p:nvSpPr>
        <p:spPr>
          <a:xfrm>
            <a:off x="7028121" y="1604772"/>
            <a:ext cx="2115878"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smtClean="0">
                <a:solidFill>
                  <a:prstClr val="white"/>
                </a:solidFill>
              </a:rPr>
              <a:t>™</a:t>
            </a:r>
            <a:endParaRPr lang="en-US" sz="1350" b="1" dirty="0">
              <a:solidFill>
                <a:prstClr val="white"/>
              </a:solidFill>
            </a:endParaRPr>
          </a:p>
        </p:txBody>
      </p:sp>
      <p:sp>
        <p:nvSpPr>
          <p:cNvPr id="13" name="TextBox 12"/>
          <p:cNvSpPr txBox="1"/>
          <p:nvPr/>
        </p:nvSpPr>
        <p:spPr>
          <a:xfrm>
            <a:off x="7674353" y="2590800"/>
            <a:ext cx="1565209" cy="923330"/>
          </a:xfrm>
          <a:prstGeom prst="rect">
            <a:avLst/>
          </a:prstGeom>
          <a:noFill/>
        </p:spPr>
        <p:txBody>
          <a:bodyPr wrap="square" rtlCol="0">
            <a:spAutoFit/>
          </a:bodyPr>
          <a:lstStyle/>
          <a:p>
            <a:r>
              <a:rPr lang="en-US" sz="1350" dirty="0">
                <a:solidFill>
                  <a:schemeClr val="accent5">
                    <a:lumMod val="20000"/>
                    <a:lumOff val="80000"/>
                  </a:schemeClr>
                </a:solidFill>
              </a:rPr>
              <a:t>Significant reduction in artifact from large calcification</a:t>
            </a:r>
          </a:p>
        </p:txBody>
      </p:sp>
    </p:spTree>
    <p:extLst>
      <p:ext uri="{BB962C8B-B14F-4D97-AF65-F5344CB8AC3E}">
        <p14:creationId xmlns:p14="http://schemas.microsoft.com/office/powerpoint/2010/main" val="198935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dirty="0" smtClean="0"/>
              <a:t>     </a:t>
            </a:r>
            <a:fld id="{86A4D1B8-D63B-48E4-882C-9C3B30829D60}" type="slidenum">
              <a:rPr lang="en-US" smtClean="0"/>
              <a:t>46</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32593"/>
          <a:stretch/>
        </p:blipFill>
        <p:spPr>
          <a:xfrm>
            <a:off x="-2122" y="453212"/>
            <a:ext cx="3254688" cy="59436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53212"/>
            <a:ext cx="4829176" cy="5943600"/>
          </a:xfrm>
          <a:prstGeom prst="rect">
            <a:avLst/>
          </a:prstGeom>
        </p:spPr>
      </p:pic>
      <p:sp>
        <p:nvSpPr>
          <p:cNvPr id="12" name="TextBox 11"/>
          <p:cNvSpPr txBox="1"/>
          <p:nvPr/>
        </p:nvSpPr>
        <p:spPr>
          <a:xfrm>
            <a:off x="2701001" y="998463"/>
            <a:ext cx="1434566" cy="300082"/>
          </a:xfrm>
          <a:prstGeom prst="rect">
            <a:avLst/>
          </a:prstGeom>
          <a:noFill/>
        </p:spPr>
        <p:txBody>
          <a:bodyPr wrap="square" rtlCol="0">
            <a:spAutoFit/>
          </a:bodyPr>
          <a:lstStyle/>
          <a:p>
            <a:r>
              <a:rPr lang="en-US" sz="1350" b="1" dirty="0"/>
              <a:t>C-View</a:t>
            </a:r>
            <a:r>
              <a:rPr lang="en-US" sz="1350" b="1" baseline="30000" dirty="0" smtClean="0"/>
              <a:t>™</a:t>
            </a:r>
            <a:endParaRPr lang="en-US" sz="1350" b="1" dirty="0"/>
          </a:p>
        </p:txBody>
      </p:sp>
      <p:sp>
        <p:nvSpPr>
          <p:cNvPr id="13" name="TextBox 12"/>
          <p:cNvSpPr txBox="1"/>
          <p:nvPr/>
        </p:nvSpPr>
        <p:spPr>
          <a:xfrm>
            <a:off x="7208044" y="998463"/>
            <a:ext cx="1935956"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smtClean="0">
                <a:solidFill>
                  <a:prstClr val="white"/>
                </a:solidFill>
              </a:rPr>
              <a:t>™</a:t>
            </a:r>
            <a:endParaRPr lang="en-US" sz="1350" b="1" dirty="0">
              <a:solidFill>
                <a:prstClr val="white"/>
              </a:solidFill>
            </a:endParaRPr>
          </a:p>
        </p:txBody>
      </p:sp>
    </p:spTree>
    <p:extLst>
      <p:ext uri="{BB962C8B-B14F-4D97-AF65-F5344CB8AC3E}">
        <p14:creationId xmlns:p14="http://schemas.microsoft.com/office/powerpoint/2010/main" val="1077500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Case 2 – </a:t>
            </a:r>
            <a:br>
              <a:rPr lang="en-US" sz="2400" dirty="0" smtClean="0"/>
            </a:br>
            <a:r>
              <a:rPr lang="en-US" sz="2400" dirty="0" smtClean="0"/>
              <a:t>Intelligent 2D</a:t>
            </a:r>
            <a:r>
              <a:rPr lang="en-US" sz="2400" baseline="30000" dirty="0" smtClean="0"/>
              <a:t>™</a:t>
            </a:r>
            <a:r>
              <a:rPr lang="en-US" sz="2400" dirty="0" smtClean="0"/>
              <a:t>, C-View</a:t>
            </a:r>
            <a:r>
              <a:rPr lang="en-US" sz="2400" baseline="30000" dirty="0" smtClean="0"/>
              <a:t>™</a:t>
            </a:r>
            <a:r>
              <a:rPr lang="en-US" sz="2400" dirty="0" smtClean="0"/>
              <a:t>, and FFDM differences</a:t>
            </a:r>
            <a:endParaRPr lang="en-US" sz="24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47</a:t>
            </a:fld>
            <a:endParaRPr lang="en-US" dirty="0"/>
          </a:p>
        </p:txBody>
      </p:sp>
    </p:spTree>
    <p:extLst>
      <p:ext uri="{BB962C8B-B14F-4D97-AF65-F5344CB8AC3E}">
        <p14:creationId xmlns:p14="http://schemas.microsoft.com/office/powerpoint/2010/main" val="1100913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1528" r="46171" b="14722"/>
          <a:stretch/>
        </p:blipFill>
        <p:spPr>
          <a:xfrm>
            <a:off x="6065043" y="1151105"/>
            <a:ext cx="3145181" cy="530352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0000" r="48290" b="13056"/>
          <a:stretch/>
        </p:blipFill>
        <p:spPr>
          <a:xfrm>
            <a:off x="41067" y="1151105"/>
            <a:ext cx="2895876" cy="530352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10139" r="47093" b="13750"/>
          <a:stretch/>
        </p:blipFill>
        <p:spPr>
          <a:xfrm>
            <a:off x="2903400" y="1151105"/>
            <a:ext cx="2994885" cy="5303520"/>
          </a:xfrm>
          <a:prstGeom prst="rect">
            <a:avLst/>
          </a:prstGeom>
          <a:noFill/>
        </p:spPr>
      </p:pic>
      <p:sp>
        <p:nvSpPr>
          <p:cNvPr id="12" name="TextBox 11"/>
          <p:cNvSpPr txBox="1"/>
          <p:nvPr/>
        </p:nvSpPr>
        <p:spPr>
          <a:xfrm>
            <a:off x="1910281" y="1473668"/>
            <a:ext cx="680519" cy="276999"/>
          </a:xfrm>
          <a:prstGeom prst="rect">
            <a:avLst/>
          </a:prstGeom>
          <a:noFill/>
        </p:spPr>
        <p:txBody>
          <a:bodyPr wrap="square" rtlCol="0">
            <a:spAutoFit/>
          </a:bodyPr>
          <a:lstStyle/>
          <a:p>
            <a:r>
              <a:rPr lang="en-US" sz="1200" b="1" dirty="0" smtClean="0"/>
              <a:t>FFDM</a:t>
            </a:r>
            <a:endParaRPr lang="en-US" sz="1200" b="1" dirty="0"/>
          </a:p>
        </p:txBody>
      </p:sp>
      <p:sp>
        <p:nvSpPr>
          <p:cNvPr id="13" name="TextBox 12"/>
          <p:cNvSpPr txBox="1"/>
          <p:nvPr/>
        </p:nvSpPr>
        <p:spPr>
          <a:xfrm>
            <a:off x="5012313" y="1473668"/>
            <a:ext cx="953262" cy="276999"/>
          </a:xfrm>
          <a:prstGeom prst="rect">
            <a:avLst/>
          </a:prstGeom>
          <a:noFill/>
        </p:spPr>
        <p:txBody>
          <a:bodyPr wrap="square" rtlCol="0">
            <a:spAutoFit/>
          </a:bodyPr>
          <a:lstStyle/>
          <a:p>
            <a:r>
              <a:rPr lang="en-US" sz="1200" b="1" dirty="0"/>
              <a:t>C-View</a:t>
            </a:r>
            <a:r>
              <a:rPr lang="en-US" sz="1200" b="1" baseline="30000" dirty="0">
                <a:latin typeface="Arial" panose="020B0604020202020204" pitchFamily="34" charset="0"/>
                <a:cs typeface="Arial" panose="020B0604020202020204" pitchFamily="34" charset="0"/>
              </a:rPr>
              <a:t>™</a:t>
            </a:r>
            <a:endParaRPr lang="en-US" sz="1200" b="1" dirty="0"/>
          </a:p>
        </p:txBody>
      </p:sp>
      <p:sp>
        <p:nvSpPr>
          <p:cNvPr id="14" name="TextBox 13"/>
          <p:cNvSpPr txBox="1"/>
          <p:nvPr/>
        </p:nvSpPr>
        <p:spPr>
          <a:xfrm>
            <a:off x="8261686" y="1473669"/>
            <a:ext cx="948608" cy="461665"/>
          </a:xfrm>
          <a:prstGeom prst="rect">
            <a:avLst/>
          </a:prstGeom>
          <a:noFill/>
        </p:spPr>
        <p:txBody>
          <a:bodyPr wrap="square" rtlCol="0">
            <a:spAutoFit/>
          </a:bodyPr>
          <a:lstStyle/>
          <a:p>
            <a:r>
              <a:rPr lang="en-US" sz="1200" b="1" dirty="0"/>
              <a:t>Intelligent 2D</a:t>
            </a:r>
            <a:r>
              <a:rPr lang="en-US" sz="1200" b="1" baseline="30000" dirty="0">
                <a:latin typeface="Arial" panose="020B0604020202020204" pitchFamily="34" charset="0"/>
                <a:cs typeface="Arial" panose="020B0604020202020204" pitchFamily="34" charset="0"/>
              </a:rPr>
              <a:t>™</a:t>
            </a:r>
            <a:endParaRPr lang="en-US" sz="1200" b="1" dirty="0"/>
          </a:p>
        </p:txBody>
      </p:sp>
      <p:sp>
        <p:nvSpPr>
          <p:cNvPr id="16" name="Slide Number Placeholder 15"/>
          <p:cNvSpPr>
            <a:spLocks noGrp="1"/>
          </p:cNvSpPr>
          <p:nvPr>
            <p:ph type="sldNum" sz="quarter" idx="4"/>
          </p:nvPr>
        </p:nvSpPr>
        <p:spPr/>
        <p:txBody>
          <a:bodyPr/>
          <a:lstStyle/>
          <a:p>
            <a:pPr algn="ctr"/>
            <a:fld id="{6453F95C-7FA8-E048-BEDD-3F6B9882286F}" type="slidenum">
              <a:rPr lang="en-US" smtClean="0"/>
              <a:pPr algn="ctr"/>
              <a:t>48</a:t>
            </a:fld>
            <a:endParaRPr lang="en-US" dirty="0"/>
          </a:p>
        </p:txBody>
      </p:sp>
    </p:spTree>
    <p:extLst>
      <p:ext uri="{BB962C8B-B14F-4D97-AF65-F5344CB8AC3E}">
        <p14:creationId xmlns:p14="http://schemas.microsoft.com/office/powerpoint/2010/main" val="1208760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Case 3 </a:t>
            </a:r>
            <a:r>
              <a:rPr lang="en-US" sz="2400" dirty="0"/>
              <a:t>– </a:t>
            </a:r>
            <a:br>
              <a:rPr lang="en-US" sz="2400" dirty="0"/>
            </a:br>
            <a:r>
              <a:rPr lang="en-US" sz="2400" dirty="0" smtClean="0"/>
              <a:t>Improved </a:t>
            </a:r>
            <a:r>
              <a:rPr lang="en-US" sz="2400" dirty="0"/>
              <a:t>conspicuity of </a:t>
            </a:r>
            <a:r>
              <a:rPr lang="en-US" sz="2400" dirty="0" err="1"/>
              <a:t>microcalcifications</a:t>
            </a:r>
            <a:r>
              <a:rPr lang="en-US" sz="2400" dirty="0"/>
              <a:t> </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pPr algn="ctr"/>
            <a:fld id="{6453F95C-7FA8-E048-BEDD-3F6B9882286F}" type="slidenum">
              <a:rPr/>
              <a:pPr algn="ctr"/>
              <a:t>49</a:t>
            </a:fld>
            <a:endParaRPr dirty="0"/>
          </a:p>
        </p:txBody>
      </p:sp>
    </p:spTree>
    <p:extLst>
      <p:ext uri="{BB962C8B-B14F-4D97-AF65-F5344CB8AC3E}">
        <p14:creationId xmlns:p14="http://schemas.microsoft.com/office/powerpoint/2010/main" val="239722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dirty="0" smtClean="0">
                <a:solidFill>
                  <a:srgbClr val="323232"/>
                </a:solidFill>
                <a:cs typeface="Arial" charset="0"/>
              </a:rPr>
              <a:t>     </a:t>
            </a:r>
            <a:fld id="{EBE0C70F-7E13-414E-9C13-47BD97F4E35A}" type="slidenum">
              <a:rPr lang="en-US" altLang="en-US" smtClean="0">
                <a:solidFill>
                  <a:srgbClr val="323232"/>
                </a:solidFill>
                <a:cs typeface="Arial" charset="0"/>
              </a:rPr>
              <a:pPr eaLnBrk="1" hangingPunct="1"/>
              <a:t>5</a:t>
            </a:fld>
            <a:endParaRPr lang="en-US" altLang="en-US" dirty="0" smtClean="0">
              <a:solidFill>
                <a:srgbClr val="323232"/>
              </a:solidFill>
              <a:cs typeface="Arial" charset="0"/>
            </a:endParaRPr>
          </a:p>
        </p:txBody>
      </p:sp>
      <p:pic>
        <p:nvPicPr>
          <p:cNvPr id="5123" name="Picture 7"/>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01909" y="461022"/>
            <a:ext cx="7802562" cy="5851525"/>
          </a:xfrm>
          <a:prstGeom prst="rect">
            <a:avLst/>
          </a:prstGeom>
          <a:solidFill>
            <a:schemeClr val="bg1">
              <a:alpha val="7294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idx="4294967295"/>
          </p:nvPr>
        </p:nvSpPr>
        <p:spPr>
          <a:xfrm>
            <a:off x="457200" y="632173"/>
            <a:ext cx="8229600" cy="1996727"/>
          </a:xfrm>
        </p:spPr>
        <p:txBody>
          <a:bodyPr>
            <a:normAutofit/>
          </a:bodyPr>
          <a:lstStyle/>
          <a:p>
            <a:pPr algn="ctr" fontAlgn="auto">
              <a:spcAft>
                <a:spcPts val="0"/>
              </a:spcAft>
              <a:defRPr/>
            </a:pPr>
            <a:r>
              <a:rPr sz="3200" b="1" dirty="0" smtClean="0">
                <a:solidFill>
                  <a:srgbClr val="1A206D"/>
                </a:solidFill>
                <a:ea typeface="+mn-ea"/>
                <a:cs typeface="Arial" panose="020B0604020202020204" pitchFamily="34" charset="0"/>
              </a:rPr>
              <a:t>Breast Cancer Screening Using Tomosynthesis in Combination with Digital Mammography</a:t>
            </a:r>
            <a:br>
              <a:rPr sz="3200" b="1" dirty="0" smtClean="0">
                <a:solidFill>
                  <a:srgbClr val="1A206D"/>
                </a:solidFill>
                <a:ea typeface="+mn-ea"/>
                <a:cs typeface="Arial" panose="020B0604020202020204" pitchFamily="34" charset="0"/>
              </a:rPr>
            </a:br>
            <a:r>
              <a:rPr sz="2000" b="1" i="1" dirty="0" smtClean="0">
                <a:solidFill>
                  <a:srgbClr val="1A206D"/>
                </a:solidFill>
                <a:ea typeface="+mn-ea"/>
                <a:cs typeface="Arial" panose="020B0604020202020204" pitchFamily="34" charset="0"/>
              </a:rPr>
              <a:t>- </a:t>
            </a:r>
            <a:r>
              <a:rPr sz="2000" b="0" i="1" dirty="0" smtClean="0">
                <a:solidFill>
                  <a:srgbClr val="1A206D"/>
                </a:solidFill>
                <a:ea typeface="+mn-ea"/>
                <a:cs typeface="Arial" panose="020B0604020202020204" pitchFamily="34" charset="0"/>
              </a:rPr>
              <a:t>Journal of  the American Medical Association (JAMA)</a:t>
            </a:r>
            <a:r>
              <a:rPr lang="en-US" sz="2000" b="0" i="1" dirty="0" smtClean="0">
                <a:solidFill>
                  <a:srgbClr val="1A206D"/>
                </a:solidFill>
                <a:ea typeface="+mn-ea"/>
                <a:cs typeface="Arial" panose="020B0604020202020204" pitchFamily="34" charset="0"/>
              </a:rPr>
              <a:t> 2014</a:t>
            </a:r>
            <a:endParaRPr sz="4000" b="0" i="1" dirty="0">
              <a:solidFill>
                <a:srgbClr val="1A206D"/>
              </a:solidFill>
              <a:ea typeface="+mn-ea"/>
              <a:cs typeface="Arial" panose="020B0604020202020204" pitchFamily="34" charset="0"/>
            </a:endParaRPr>
          </a:p>
        </p:txBody>
      </p:sp>
      <p:sp>
        <p:nvSpPr>
          <p:cNvPr id="2" name="Rectangle 1"/>
          <p:cNvSpPr/>
          <p:nvPr/>
        </p:nvSpPr>
        <p:spPr>
          <a:xfrm>
            <a:off x="2286000" y="2885674"/>
            <a:ext cx="4572000" cy="2677656"/>
          </a:xfrm>
          <a:prstGeom prst="rect">
            <a:avLst/>
          </a:prstGeom>
        </p:spPr>
        <p:txBody>
          <a:bodyPr>
            <a:spAutoFit/>
          </a:bodyPr>
          <a:lstStyle/>
          <a:p>
            <a:pPr marL="822960" lvl="0" fontAlgn="base">
              <a:spcAft>
                <a:spcPct val="0"/>
              </a:spcAft>
            </a:pPr>
            <a:r>
              <a:rPr lang="en-US" sz="2400" b="1" dirty="0">
                <a:solidFill>
                  <a:srgbClr val="002060"/>
                </a:solidFill>
              </a:rPr>
              <a:t>Invasive Cancer </a:t>
            </a:r>
            <a:br>
              <a:rPr lang="en-US" sz="2400" b="1" dirty="0">
                <a:solidFill>
                  <a:srgbClr val="002060"/>
                </a:solidFill>
              </a:rPr>
            </a:br>
            <a:r>
              <a:rPr lang="en-US" sz="2400" b="1" dirty="0">
                <a:solidFill>
                  <a:srgbClr val="002060"/>
                </a:solidFill>
              </a:rPr>
              <a:t>Detection Rate</a:t>
            </a:r>
          </a:p>
          <a:p>
            <a:pPr marL="822960" lvl="0" fontAlgn="base">
              <a:spcAft>
                <a:spcPct val="0"/>
              </a:spcAft>
            </a:pPr>
            <a:r>
              <a:rPr lang="en-US" sz="2400" dirty="0">
                <a:solidFill>
                  <a:srgbClr val="002060"/>
                </a:solidFill>
              </a:rPr>
              <a:t>Increased </a:t>
            </a:r>
            <a:r>
              <a:rPr lang="en-US" sz="2400" b="1" dirty="0">
                <a:solidFill>
                  <a:srgbClr val="002060"/>
                </a:solidFill>
              </a:rPr>
              <a:t>41%</a:t>
            </a:r>
            <a:r>
              <a:rPr lang="en-US" sz="2400" dirty="0">
                <a:solidFill>
                  <a:srgbClr val="002060"/>
                </a:solidFill>
              </a:rPr>
              <a:t> (p &lt;.001)</a:t>
            </a:r>
            <a:br>
              <a:rPr lang="en-US" sz="2400" dirty="0">
                <a:solidFill>
                  <a:srgbClr val="002060"/>
                </a:solidFill>
              </a:rPr>
            </a:br>
            <a:endParaRPr lang="en-US" sz="2400" dirty="0">
              <a:solidFill>
                <a:srgbClr val="002060"/>
              </a:solidFill>
            </a:endParaRPr>
          </a:p>
          <a:p>
            <a:pPr marL="822960" lvl="0" fontAlgn="base">
              <a:spcAft>
                <a:spcPct val="0"/>
              </a:spcAft>
            </a:pPr>
            <a:r>
              <a:rPr lang="en-US" sz="2400" b="1" dirty="0">
                <a:solidFill>
                  <a:srgbClr val="002060"/>
                </a:solidFill>
              </a:rPr>
              <a:t>Recall Rate</a:t>
            </a:r>
          </a:p>
          <a:p>
            <a:pPr marL="822960" lvl="0" fontAlgn="base">
              <a:spcAft>
                <a:spcPct val="0"/>
              </a:spcAft>
            </a:pPr>
            <a:r>
              <a:rPr lang="en-US" sz="2400" dirty="0">
                <a:solidFill>
                  <a:srgbClr val="002060"/>
                </a:solidFill>
              </a:rPr>
              <a:t>Reduced </a:t>
            </a:r>
            <a:r>
              <a:rPr lang="en-US" sz="2400" b="1" dirty="0" smtClean="0">
                <a:solidFill>
                  <a:srgbClr val="002060"/>
                </a:solidFill>
              </a:rPr>
              <a:t>40%</a:t>
            </a:r>
            <a:r>
              <a:rPr lang="en-US" sz="2400" dirty="0" smtClean="0">
                <a:solidFill>
                  <a:srgbClr val="002060"/>
                </a:solidFill>
              </a:rPr>
              <a:t> </a:t>
            </a:r>
            <a:r>
              <a:rPr lang="en-US" sz="2400" dirty="0">
                <a:solidFill>
                  <a:srgbClr val="002060"/>
                </a:solidFill>
              </a:rPr>
              <a:t>(p&lt;.001)</a:t>
            </a:r>
            <a:r>
              <a:rPr lang="en-US" sz="2400" dirty="0">
                <a:solidFill>
                  <a:srgbClr val="323232"/>
                </a:solidFill>
              </a:rPr>
              <a:t/>
            </a:r>
            <a:br>
              <a:rPr lang="en-US" sz="2400" dirty="0">
                <a:solidFill>
                  <a:srgbClr val="323232"/>
                </a:solidFill>
              </a:rPr>
            </a:br>
            <a:endParaRPr lang="en-US" sz="2400" dirty="0"/>
          </a:p>
        </p:txBody>
      </p:sp>
      <p:sp>
        <p:nvSpPr>
          <p:cNvPr id="7" name="Rectangle 6"/>
          <p:cNvSpPr/>
          <p:nvPr/>
        </p:nvSpPr>
        <p:spPr>
          <a:xfrm>
            <a:off x="457201" y="5857836"/>
            <a:ext cx="4241800" cy="276999"/>
          </a:xfrm>
          <a:prstGeom prst="rect">
            <a:avLst/>
          </a:prstGeom>
        </p:spPr>
        <p:txBody>
          <a:bodyPr wrap="square">
            <a:spAutoFit/>
          </a:bodyPr>
          <a:lstStyle/>
          <a:p>
            <a:pPr fontAlgn="base">
              <a:spcBef>
                <a:spcPct val="0"/>
              </a:spcBef>
              <a:spcAft>
                <a:spcPct val="0"/>
              </a:spcAft>
            </a:pPr>
            <a:r>
              <a:rPr lang="en-US" sz="1200" dirty="0">
                <a:solidFill>
                  <a:srgbClr val="323232"/>
                </a:solidFill>
                <a:ea typeface="ＭＳ Ｐゴシック" charset="0"/>
                <a:cs typeface="Arial" charset="0"/>
              </a:rPr>
              <a:t>Friedewald et al. JAMA. 2014;311(24):2499-2507</a:t>
            </a:r>
          </a:p>
        </p:txBody>
      </p:sp>
      <p:sp>
        <p:nvSpPr>
          <p:cNvPr id="9" name="TextBox 8"/>
          <p:cNvSpPr txBox="1"/>
          <p:nvPr/>
        </p:nvSpPr>
        <p:spPr>
          <a:xfrm>
            <a:off x="4007796" y="5857836"/>
            <a:ext cx="5048655" cy="276999"/>
          </a:xfrm>
          <a:prstGeom prst="rect">
            <a:avLst/>
          </a:prstGeom>
          <a:noFill/>
        </p:spPr>
        <p:txBody>
          <a:bodyPr wrap="square" rtlCol="0">
            <a:spAutoFit/>
          </a:bodyPr>
          <a:lstStyle/>
          <a:p>
            <a:r>
              <a:rPr lang="en-US" sz="1200" dirty="0" smtClean="0"/>
              <a:t>All studies acquired with Hologic</a:t>
            </a:r>
            <a:r>
              <a:rPr lang="en-US" sz="1200" baseline="30000" dirty="0" smtClean="0">
                <a:latin typeface="Arial" panose="020B0604020202020204" pitchFamily="34" charset="0"/>
                <a:cs typeface="Arial" panose="020B0604020202020204" pitchFamily="34" charset="0"/>
              </a:rPr>
              <a:t>®</a:t>
            </a:r>
            <a:r>
              <a:rPr lang="en-US" sz="1200" dirty="0" smtClean="0"/>
              <a:t> Selenia</a:t>
            </a:r>
            <a:r>
              <a:rPr lang="en-US" sz="1200" baseline="30000" dirty="0" smtClean="0">
                <a:latin typeface="Arial" panose="020B0604020202020204" pitchFamily="34" charset="0"/>
                <a:cs typeface="Arial" panose="020B0604020202020204" pitchFamily="34" charset="0"/>
              </a:rPr>
              <a:t>®</a:t>
            </a:r>
            <a:r>
              <a:rPr lang="en-US" sz="1200" dirty="0" smtClean="0"/>
              <a:t> Dimensions</a:t>
            </a:r>
            <a:r>
              <a:rPr lang="en-US" sz="1200" baseline="30000" dirty="0" smtClean="0">
                <a:latin typeface="Arial" panose="020B0604020202020204" pitchFamily="34" charset="0"/>
                <a:cs typeface="Arial" panose="020B0604020202020204" pitchFamily="34" charset="0"/>
              </a:rPr>
              <a:t>®</a:t>
            </a:r>
            <a:r>
              <a:rPr lang="en-US" sz="1200" dirty="0" smtClean="0"/>
              <a:t> system</a:t>
            </a:r>
            <a:endParaRPr lang="en-US" sz="1200" dirty="0"/>
          </a:p>
        </p:txBody>
      </p:sp>
      <p:sp>
        <p:nvSpPr>
          <p:cNvPr id="3" name="Down Arrow 2"/>
          <p:cNvSpPr/>
          <p:nvPr/>
        </p:nvSpPr>
        <p:spPr>
          <a:xfrm>
            <a:off x="2286000" y="4396636"/>
            <a:ext cx="557408" cy="713983"/>
          </a:xfrm>
          <a:prstGeom prst="downArrow">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rot="10800000">
            <a:off x="2299397" y="3029792"/>
            <a:ext cx="557408" cy="713983"/>
          </a:xfrm>
          <a:prstGeom prst="downArrow">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5562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Slide Number Placeholder 14"/>
          <p:cNvSpPr>
            <a:spLocks noGrp="1"/>
          </p:cNvSpPr>
          <p:nvPr>
            <p:ph type="sldNum" sz="quarter" idx="4"/>
          </p:nvPr>
        </p:nvSpPr>
        <p:spPr/>
        <p:txBody>
          <a:bodyPr/>
          <a:lstStyle/>
          <a:p>
            <a:r>
              <a:rPr lang="en-US" dirty="0" smtClean="0"/>
              <a:t>    </a:t>
            </a:r>
            <a:fld id="{86A4D1B8-D63B-48E4-882C-9C3B30829D60}" type="slidenum">
              <a:rPr lang="en-US" smtClean="0"/>
              <a:t>50</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3757" t="3804" b="6057"/>
          <a:stretch/>
        </p:blipFill>
        <p:spPr>
          <a:xfrm>
            <a:off x="6072188" y="857251"/>
            <a:ext cx="3098382" cy="518893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2409" b="5881"/>
          <a:stretch/>
        </p:blipFill>
        <p:spPr>
          <a:xfrm>
            <a:off x="-100012" y="647055"/>
            <a:ext cx="3199202" cy="5482848"/>
          </a:xfrm>
          <a:prstGeom prst="rect">
            <a:avLst/>
          </a:prstGeom>
          <a:solidFill>
            <a:schemeClr val="bg1"/>
          </a:solidFill>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4233" t="3195" b="5278"/>
          <a:stretch/>
        </p:blipFill>
        <p:spPr>
          <a:xfrm>
            <a:off x="2986087" y="857251"/>
            <a:ext cx="3077759" cy="5272652"/>
          </a:xfrm>
          <a:prstGeom prst="rect">
            <a:avLst/>
          </a:prstGeom>
        </p:spPr>
      </p:pic>
      <p:sp>
        <p:nvSpPr>
          <p:cNvPr id="12" name="TextBox 11"/>
          <p:cNvSpPr txBox="1"/>
          <p:nvPr/>
        </p:nvSpPr>
        <p:spPr>
          <a:xfrm>
            <a:off x="644651" y="1165860"/>
            <a:ext cx="790743" cy="300082"/>
          </a:xfrm>
          <a:prstGeom prst="rect">
            <a:avLst/>
          </a:prstGeom>
          <a:noFill/>
        </p:spPr>
        <p:txBody>
          <a:bodyPr wrap="square" rtlCol="0">
            <a:spAutoFit/>
          </a:bodyPr>
          <a:lstStyle/>
          <a:p>
            <a:r>
              <a:rPr lang="en-US" sz="1350" b="1" dirty="0"/>
              <a:t>FFDM</a:t>
            </a:r>
          </a:p>
        </p:txBody>
      </p:sp>
      <p:sp>
        <p:nvSpPr>
          <p:cNvPr id="13" name="TextBox 12"/>
          <p:cNvSpPr txBox="1"/>
          <p:nvPr/>
        </p:nvSpPr>
        <p:spPr>
          <a:xfrm>
            <a:off x="3422142" y="1165860"/>
            <a:ext cx="891540"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6469915" y="1165860"/>
            <a:ext cx="1393457"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cxnSp>
        <p:nvCxnSpPr>
          <p:cNvPr id="16" name="Straight Arrow Connector 15"/>
          <p:cNvCxnSpPr/>
          <p:nvPr/>
        </p:nvCxnSpPr>
        <p:spPr>
          <a:xfrm>
            <a:off x="1789938" y="2729484"/>
            <a:ext cx="500634" cy="39477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4842798" y="2698249"/>
            <a:ext cx="566978" cy="457240"/>
          </a:xfrm>
          <a:prstGeom prst="rect">
            <a:avLst/>
          </a:prstGeom>
        </p:spPr>
      </p:pic>
      <p:pic>
        <p:nvPicPr>
          <p:cNvPr id="18" name="Picture 17"/>
          <p:cNvPicPr>
            <a:picLocks noChangeAspect="1"/>
          </p:cNvPicPr>
          <p:nvPr/>
        </p:nvPicPr>
        <p:blipFill>
          <a:blip r:embed="rId6"/>
          <a:stretch>
            <a:fillRect/>
          </a:stretch>
        </p:blipFill>
        <p:spPr>
          <a:xfrm>
            <a:off x="7966010" y="2698249"/>
            <a:ext cx="566978" cy="457240"/>
          </a:xfrm>
          <a:prstGeom prst="rect">
            <a:avLst/>
          </a:prstGeom>
        </p:spPr>
      </p:pic>
    </p:spTree>
    <p:extLst>
      <p:ext uri="{BB962C8B-B14F-4D97-AF65-F5344CB8AC3E}">
        <p14:creationId xmlns:p14="http://schemas.microsoft.com/office/powerpoint/2010/main" val="10060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en-US" dirty="0" smtClean="0"/>
              <a:t>    </a:t>
            </a:r>
            <a:fld id="{86A4D1B8-D63B-48E4-882C-9C3B30829D60}" type="slidenum">
              <a:rPr lang="en-US" smtClean="0"/>
              <a:t>51</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4410" t="31477" b="44630"/>
          <a:stretch/>
        </p:blipFill>
        <p:spPr>
          <a:xfrm>
            <a:off x="6157913" y="1518777"/>
            <a:ext cx="2750344" cy="316038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4398" t="32206" b="45414"/>
          <a:stretch/>
        </p:blipFill>
        <p:spPr>
          <a:xfrm>
            <a:off x="252292" y="1514475"/>
            <a:ext cx="2948108" cy="3171826"/>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74332" t="30848" b="44628"/>
          <a:stretch/>
        </p:blipFill>
        <p:spPr>
          <a:xfrm>
            <a:off x="3340605" y="1524162"/>
            <a:ext cx="2682694" cy="3154995"/>
          </a:xfrm>
          <a:prstGeom prst="rect">
            <a:avLst/>
          </a:prstGeom>
        </p:spPr>
      </p:pic>
      <p:sp>
        <p:nvSpPr>
          <p:cNvPr id="12" name="TextBox 11"/>
          <p:cNvSpPr txBox="1"/>
          <p:nvPr/>
        </p:nvSpPr>
        <p:spPr>
          <a:xfrm>
            <a:off x="1554452" y="4855774"/>
            <a:ext cx="692944" cy="300082"/>
          </a:xfrm>
          <a:prstGeom prst="rect">
            <a:avLst/>
          </a:prstGeom>
          <a:noFill/>
        </p:spPr>
        <p:txBody>
          <a:bodyPr wrap="square" rtlCol="0">
            <a:spAutoFit/>
          </a:bodyPr>
          <a:lstStyle/>
          <a:p>
            <a:r>
              <a:rPr lang="en-US" sz="1350" b="1" dirty="0"/>
              <a:t>2D</a:t>
            </a:r>
          </a:p>
        </p:txBody>
      </p:sp>
      <p:sp>
        <p:nvSpPr>
          <p:cNvPr id="13" name="TextBox 12"/>
          <p:cNvSpPr txBox="1"/>
          <p:nvPr/>
        </p:nvSpPr>
        <p:spPr>
          <a:xfrm>
            <a:off x="4301772" y="4855774"/>
            <a:ext cx="889734"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7236617" y="4855774"/>
            <a:ext cx="1544525"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cxnSp>
        <p:nvCxnSpPr>
          <p:cNvPr id="16" name="Straight Arrow Connector 15"/>
          <p:cNvCxnSpPr/>
          <p:nvPr/>
        </p:nvCxnSpPr>
        <p:spPr>
          <a:xfrm flipV="1">
            <a:off x="1437307" y="3495571"/>
            <a:ext cx="283028" cy="28006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4387451" y="3407001"/>
            <a:ext cx="463295" cy="457200"/>
          </a:xfrm>
          <a:prstGeom prst="rect">
            <a:avLst/>
          </a:prstGeom>
        </p:spPr>
      </p:pic>
      <p:pic>
        <p:nvPicPr>
          <p:cNvPr id="18" name="Picture 17"/>
          <p:cNvPicPr>
            <a:picLocks noChangeAspect="1"/>
          </p:cNvPicPr>
          <p:nvPr/>
        </p:nvPicPr>
        <p:blipFill>
          <a:blip r:embed="rId6"/>
          <a:stretch>
            <a:fillRect/>
          </a:stretch>
        </p:blipFill>
        <p:spPr>
          <a:xfrm>
            <a:off x="7236617" y="3407001"/>
            <a:ext cx="463295" cy="457200"/>
          </a:xfrm>
          <a:prstGeom prst="rect">
            <a:avLst/>
          </a:prstGeom>
        </p:spPr>
      </p:pic>
    </p:spTree>
    <p:extLst>
      <p:ext uri="{BB962C8B-B14F-4D97-AF65-F5344CB8AC3E}">
        <p14:creationId xmlns:p14="http://schemas.microsoft.com/office/powerpoint/2010/main" val="238722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en-US" dirty="0" smtClean="0"/>
              <a:t>   </a:t>
            </a:r>
            <a:fld id="{86A4D1B8-D63B-48E4-882C-9C3B30829D60}" type="slidenum">
              <a:rPr lang="en-US" smtClean="0"/>
              <a:t>52</a:t>
            </a:fld>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3191" t="13681" b="36662"/>
          <a:stretch/>
        </p:blipFill>
        <p:spPr>
          <a:xfrm>
            <a:off x="78582" y="1671963"/>
            <a:ext cx="2861840" cy="3251972"/>
          </a:xfrm>
          <a:prstGeom prst="rect">
            <a:avLst/>
          </a:prstGeom>
        </p:spPr>
      </p:pic>
      <p:cxnSp>
        <p:nvCxnSpPr>
          <p:cNvPr id="12" name="Straight Arrow Connector 11"/>
          <p:cNvCxnSpPr/>
          <p:nvPr/>
        </p:nvCxnSpPr>
        <p:spPr>
          <a:xfrm flipH="1" flipV="1">
            <a:off x="2248413" y="3144891"/>
            <a:ext cx="17585" cy="63835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66019" t="32400" r="-1" b="37200"/>
          <a:stretch/>
        </p:blipFill>
        <p:spPr>
          <a:xfrm>
            <a:off x="3228975" y="1646945"/>
            <a:ext cx="2903360" cy="3198409"/>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67255" t="30417" b="37222"/>
          <a:stretch/>
        </p:blipFill>
        <p:spPr>
          <a:xfrm>
            <a:off x="6393656" y="1564482"/>
            <a:ext cx="2672904" cy="3250406"/>
          </a:xfrm>
          <a:prstGeom prst="rect">
            <a:avLst/>
          </a:prstGeom>
        </p:spPr>
      </p:pic>
      <p:sp>
        <p:nvSpPr>
          <p:cNvPr id="14" name="Rectangle 13"/>
          <p:cNvSpPr/>
          <p:nvPr/>
        </p:nvSpPr>
        <p:spPr>
          <a:xfrm>
            <a:off x="0" y="1422171"/>
            <a:ext cx="9156432" cy="320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p:cNvPicPr>
            <a:picLocks noChangeAspect="1"/>
          </p:cNvPicPr>
          <p:nvPr/>
        </p:nvPicPr>
        <p:blipFill>
          <a:blip r:embed="rId6"/>
          <a:stretch>
            <a:fillRect/>
          </a:stretch>
        </p:blipFill>
        <p:spPr>
          <a:xfrm>
            <a:off x="5180082" y="3118248"/>
            <a:ext cx="118883" cy="699577"/>
          </a:xfrm>
          <a:prstGeom prst="rect">
            <a:avLst/>
          </a:prstGeom>
        </p:spPr>
      </p:pic>
      <p:pic>
        <p:nvPicPr>
          <p:cNvPr id="18" name="Picture 17"/>
          <p:cNvPicPr>
            <a:picLocks noChangeAspect="1"/>
          </p:cNvPicPr>
          <p:nvPr/>
        </p:nvPicPr>
        <p:blipFill>
          <a:blip r:embed="rId6"/>
          <a:stretch>
            <a:fillRect/>
          </a:stretch>
        </p:blipFill>
        <p:spPr>
          <a:xfrm>
            <a:off x="8157589" y="3144891"/>
            <a:ext cx="118883" cy="699577"/>
          </a:xfrm>
          <a:prstGeom prst="rect">
            <a:avLst/>
          </a:prstGeom>
        </p:spPr>
      </p:pic>
      <p:sp>
        <p:nvSpPr>
          <p:cNvPr id="19" name="TextBox 18"/>
          <p:cNvSpPr txBox="1"/>
          <p:nvPr/>
        </p:nvSpPr>
        <p:spPr>
          <a:xfrm>
            <a:off x="668296" y="1344948"/>
            <a:ext cx="2060617" cy="300082"/>
          </a:xfrm>
          <a:prstGeom prst="rect">
            <a:avLst/>
          </a:prstGeom>
          <a:noFill/>
        </p:spPr>
        <p:txBody>
          <a:bodyPr wrap="square" rtlCol="0">
            <a:spAutoFit/>
          </a:bodyPr>
          <a:lstStyle/>
          <a:p>
            <a:r>
              <a:rPr lang="en-US" sz="1350" b="1" dirty="0"/>
              <a:t>Magnification view</a:t>
            </a:r>
          </a:p>
        </p:txBody>
      </p:sp>
      <p:sp>
        <p:nvSpPr>
          <p:cNvPr id="20" name="TextBox 19"/>
          <p:cNvSpPr txBox="1"/>
          <p:nvPr/>
        </p:nvSpPr>
        <p:spPr>
          <a:xfrm>
            <a:off x="3661152" y="1344948"/>
            <a:ext cx="2100282" cy="300082"/>
          </a:xfrm>
          <a:prstGeom prst="rect">
            <a:avLst/>
          </a:prstGeom>
          <a:noFill/>
        </p:spPr>
        <p:txBody>
          <a:bodyPr wrap="square" rtlCol="0">
            <a:spAutoFit/>
          </a:bodyPr>
          <a:lstStyle/>
          <a:p>
            <a:r>
              <a:rPr lang="en-US" sz="1350" b="1" dirty="0" smtClean="0"/>
              <a:t>Standard tomo </a:t>
            </a:r>
            <a:r>
              <a:rPr lang="en-US" sz="1350" b="1" dirty="0"/>
              <a:t>slice</a:t>
            </a:r>
          </a:p>
        </p:txBody>
      </p:sp>
      <p:sp>
        <p:nvSpPr>
          <p:cNvPr id="21" name="TextBox 20"/>
          <p:cNvSpPr txBox="1"/>
          <p:nvPr/>
        </p:nvSpPr>
        <p:spPr>
          <a:xfrm>
            <a:off x="6693673" y="1321797"/>
            <a:ext cx="2072870" cy="300082"/>
          </a:xfrm>
          <a:prstGeom prst="rect">
            <a:avLst/>
          </a:prstGeom>
          <a:noFill/>
        </p:spPr>
        <p:txBody>
          <a:bodyPr wrap="square" rtlCol="0">
            <a:spAutoFit/>
          </a:bodyPr>
          <a:lstStyle/>
          <a:p>
            <a:r>
              <a:rPr lang="en-US" sz="1350" b="1" dirty="0"/>
              <a:t>High </a:t>
            </a:r>
            <a:r>
              <a:rPr lang="en-US" sz="1350" b="1" dirty="0" smtClean="0"/>
              <a:t>resolution  </a:t>
            </a:r>
            <a:r>
              <a:rPr lang="en-US" sz="1350" b="1" dirty="0"/>
              <a:t>slice</a:t>
            </a:r>
          </a:p>
        </p:txBody>
      </p:sp>
      <p:sp>
        <p:nvSpPr>
          <p:cNvPr id="6" name="TextBox 5"/>
          <p:cNvSpPr txBox="1"/>
          <p:nvPr/>
        </p:nvSpPr>
        <p:spPr>
          <a:xfrm>
            <a:off x="1509502" y="5079597"/>
            <a:ext cx="6156654" cy="1131079"/>
          </a:xfrm>
          <a:prstGeom prst="rect">
            <a:avLst/>
          </a:prstGeom>
          <a:noFill/>
        </p:spPr>
        <p:txBody>
          <a:bodyPr wrap="square" rtlCol="0">
            <a:spAutoFit/>
          </a:bodyPr>
          <a:lstStyle/>
          <a:p>
            <a:pPr marL="285750" indent="-285750">
              <a:buFont typeface="Arial" panose="020B0604020202020204" pitchFamily="34" charset="0"/>
              <a:buChar char="•"/>
            </a:pPr>
            <a:r>
              <a:rPr lang="en-US" sz="1350" dirty="0">
                <a:solidFill>
                  <a:schemeClr val="accent5">
                    <a:lumMod val="20000"/>
                    <a:lumOff val="80000"/>
                  </a:schemeClr>
                </a:solidFill>
              </a:rPr>
              <a:t>The calcifications are brighter and easier to see on both the tomosynthesis slice and the Clarity HD slice compared to the 2D magnification </a:t>
            </a:r>
            <a:r>
              <a:rPr lang="en-US" sz="1350" dirty="0" smtClean="0">
                <a:solidFill>
                  <a:schemeClr val="accent5">
                    <a:lumMod val="20000"/>
                    <a:lumOff val="80000"/>
                  </a:schemeClr>
                </a:solidFill>
              </a:rPr>
              <a:t>image</a:t>
            </a:r>
          </a:p>
          <a:p>
            <a:endParaRPr lang="en-US" sz="1350" dirty="0">
              <a:solidFill>
                <a:schemeClr val="accent5">
                  <a:lumMod val="20000"/>
                  <a:lumOff val="80000"/>
                </a:schemeClr>
              </a:solidFill>
            </a:endParaRPr>
          </a:p>
          <a:p>
            <a:pPr marL="285750" indent="-285750">
              <a:buFont typeface="Arial" panose="020B0604020202020204" pitchFamily="34" charset="0"/>
              <a:buChar char="•"/>
            </a:pPr>
            <a:r>
              <a:rPr lang="en-US" sz="1350" dirty="0" smtClean="0">
                <a:solidFill>
                  <a:schemeClr val="accent5">
                    <a:lumMod val="20000"/>
                    <a:lumOff val="80000"/>
                  </a:schemeClr>
                </a:solidFill>
              </a:rPr>
              <a:t>Magnification </a:t>
            </a:r>
            <a:r>
              <a:rPr lang="en-US" sz="1350" dirty="0">
                <a:solidFill>
                  <a:schemeClr val="accent5">
                    <a:lumMod val="20000"/>
                    <a:lumOff val="80000"/>
                  </a:schemeClr>
                </a:solidFill>
              </a:rPr>
              <a:t>view still may show more fine </a:t>
            </a:r>
            <a:r>
              <a:rPr lang="en-US" sz="1350" dirty="0" smtClean="0">
                <a:solidFill>
                  <a:schemeClr val="accent5">
                    <a:lumMod val="20000"/>
                    <a:lumOff val="80000"/>
                  </a:schemeClr>
                </a:solidFill>
              </a:rPr>
              <a:t>calcifications </a:t>
            </a:r>
            <a:r>
              <a:rPr lang="en-US" sz="1350" dirty="0">
                <a:solidFill>
                  <a:schemeClr val="accent5">
                    <a:lumMod val="20000"/>
                    <a:lumOff val="80000"/>
                  </a:schemeClr>
                </a:solidFill>
              </a:rPr>
              <a:t>and the entire cluster better than single 1mm </a:t>
            </a:r>
            <a:r>
              <a:rPr lang="en-US" sz="1350" dirty="0" smtClean="0">
                <a:solidFill>
                  <a:schemeClr val="accent5">
                    <a:lumMod val="20000"/>
                    <a:lumOff val="80000"/>
                  </a:schemeClr>
                </a:solidFill>
              </a:rPr>
              <a:t>slice</a:t>
            </a:r>
            <a:endParaRPr lang="en-US" sz="1350" dirty="0">
              <a:solidFill>
                <a:srgbClr val="FFFF00"/>
              </a:solidFill>
            </a:endParaRPr>
          </a:p>
        </p:txBody>
      </p:sp>
    </p:spTree>
    <p:extLst>
      <p:ext uri="{BB962C8B-B14F-4D97-AF65-F5344CB8AC3E}">
        <p14:creationId xmlns:p14="http://schemas.microsoft.com/office/powerpoint/2010/main" val="415902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Slide Number Placeholder 14"/>
          <p:cNvSpPr>
            <a:spLocks noGrp="1"/>
          </p:cNvSpPr>
          <p:nvPr>
            <p:ph type="sldNum" sz="quarter" idx="4"/>
          </p:nvPr>
        </p:nvSpPr>
        <p:spPr/>
        <p:txBody>
          <a:bodyPr/>
          <a:lstStyle/>
          <a:p>
            <a:fld id="{86A4D1B8-D63B-48E4-882C-9C3B30829D60}" type="slidenum">
              <a:rPr lang="en-US" smtClean="0"/>
              <a:t>53</a:t>
            </a:fld>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0470" b="10972"/>
          <a:stretch/>
        </p:blipFill>
        <p:spPr>
          <a:xfrm>
            <a:off x="-31039" y="900113"/>
            <a:ext cx="3204937" cy="5050631"/>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1197" b="11250"/>
          <a:stretch/>
        </p:blipFill>
        <p:spPr>
          <a:xfrm>
            <a:off x="6254353" y="864393"/>
            <a:ext cx="3175397" cy="504119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2575" b="10556"/>
          <a:stretch/>
        </p:blipFill>
        <p:spPr>
          <a:xfrm>
            <a:off x="3178969" y="892969"/>
            <a:ext cx="3092940" cy="5050631"/>
          </a:xfrm>
          <a:prstGeom prst="rect">
            <a:avLst/>
          </a:prstGeom>
        </p:spPr>
      </p:pic>
      <p:sp>
        <p:nvSpPr>
          <p:cNvPr id="12" name="TextBox 11"/>
          <p:cNvSpPr txBox="1"/>
          <p:nvPr/>
        </p:nvSpPr>
        <p:spPr>
          <a:xfrm>
            <a:off x="170121" y="1145172"/>
            <a:ext cx="758566" cy="300082"/>
          </a:xfrm>
          <a:prstGeom prst="rect">
            <a:avLst/>
          </a:prstGeom>
          <a:noFill/>
        </p:spPr>
        <p:txBody>
          <a:bodyPr wrap="square" rtlCol="0">
            <a:spAutoFit/>
          </a:bodyPr>
          <a:lstStyle/>
          <a:p>
            <a:r>
              <a:rPr lang="en-US" sz="1350" b="1" dirty="0"/>
              <a:t>FFDM</a:t>
            </a:r>
          </a:p>
        </p:txBody>
      </p:sp>
      <p:sp>
        <p:nvSpPr>
          <p:cNvPr id="13" name="TextBox 12"/>
          <p:cNvSpPr txBox="1"/>
          <p:nvPr/>
        </p:nvSpPr>
        <p:spPr>
          <a:xfrm>
            <a:off x="3339450" y="1145172"/>
            <a:ext cx="998633"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6189521" y="1145172"/>
            <a:ext cx="1381189"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cxnSp>
        <p:nvCxnSpPr>
          <p:cNvPr id="16" name="Straight Arrow Connector 15"/>
          <p:cNvCxnSpPr/>
          <p:nvPr/>
        </p:nvCxnSpPr>
        <p:spPr>
          <a:xfrm flipH="1">
            <a:off x="2624235" y="3705420"/>
            <a:ext cx="13996" cy="41987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5527263" y="3705419"/>
            <a:ext cx="118883" cy="484674"/>
          </a:xfrm>
          <a:prstGeom prst="rect">
            <a:avLst/>
          </a:prstGeom>
        </p:spPr>
      </p:pic>
      <p:pic>
        <p:nvPicPr>
          <p:cNvPr id="18" name="Picture 17"/>
          <p:cNvPicPr>
            <a:picLocks noChangeAspect="1"/>
          </p:cNvPicPr>
          <p:nvPr/>
        </p:nvPicPr>
        <p:blipFill>
          <a:blip r:embed="rId6"/>
          <a:stretch>
            <a:fillRect/>
          </a:stretch>
        </p:blipFill>
        <p:spPr>
          <a:xfrm>
            <a:off x="8710540" y="3705419"/>
            <a:ext cx="118883" cy="484674"/>
          </a:xfrm>
          <a:prstGeom prst="rect">
            <a:avLst/>
          </a:prstGeom>
        </p:spPr>
      </p:pic>
    </p:spTree>
    <p:extLst>
      <p:ext uri="{BB962C8B-B14F-4D97-AF65-F5344CB8AC3E}">
        <p14:creationId xmlns:p14="http://schemas.microsoft.com/office/powerpoint/2010/main" val="84860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r>
              <a:rPr lang="en-US" dirty="0" smtClean="0"/>
              <a:t>    </a:t>
            </a:r>
            <a:fld id="{86A4D1B8-D63B-48E4-882C-9C3B30829D60}" type="slidenum">
              <a:rPr lang="en-US" smtClean="0"/>
              <a:t>54</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6434" t="49992" r="2480" b="31371"/>
          <a:stretch/>
        </p:blipFill>
        <p:spPr>
          <a:xfrm>
            <a:off x="700087" y="1917771"/>
            <a:ext cx="2612615" cy="2841968"/>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6287" t="50809" r="4019" b="30578"/>
          <a:stretch/>
        </p:blipFill>
        <p:spPr>
          <a:xfrm>
            <a:off x="6179345" y="2048799"/>
            <a:ext cx="2371725" cy="2758946"/>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75979" t="50478" r="4381" b="30798"/>
          <a:stretch/>
        </p:blipFill>
        <p:spPr>
          <a:xfrm>
            <a:off x="3507580" y="2067554"/>
            <a:ext cx="2415431" cy="2834640"/>
          </a:xfrm>
          <a:prstGeom prst="rect">
            <a:avLst/>
          </a:prstGeom>
        </p:spPr>
      </p:pic>
      <p:cxnSp>
        <p:nvCxnSpPr>
          <p:cNvPr id="13" name="Straight Arrow Connector 12"/>
          <p:cNvCxnSpPr/>
          <p:nvPr/>
        </p:nvCxnSpPr>
        <p:spPr>
          <a:xfrm>
            <a:off x="1374902" y="2628585"/>
            <a:ext cx="522034" cy="72541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a:stretch>
            <a:fillRect/>
          </a:stretch>
        </p:blipFill>
        <p:spPr>
          <a:xfrm>
            <a:off x="3932712" y="2628585"/>
            <a:ext cx="596086" cy="814830"/>
          </a:xfrm>
          <a:prstGeom prst="rect">
            <a:avLst/>
          </a:prstGeom>
        </p:spPr>
      </p:pic>
      <p:pic>
        <p:nvPicPr>
          <p:cNvPr id="15" name="Picture 14"/>
          <p:cNvPicPr>
            <a:picLocks noChangeAspect="1"/>
          </p:cNvPicPr>
          <p:nvPr/>
        </p:nvPicPr>
        <p:blipFill>
          <a:blip r:embed="rId6"/>
          <a:stretch>
            <a:fillRect/>
          </a:stretch>
        </p:blipFill>
        <p:spPr>
          <a:xfrm>
            <a:off x="6548967" y="2514795"/>
            <a:ext cx="668927" cy="914400"/>
          </a:xfrm>
          <a:prstGeom prst="rect">
            <a:avLst/>
          </a:prstGeom>
        </p:spPr>
      </p:pic>
      <p:sp>
        <p:nvSpPr>
          <p:cNvPr id="12" name="TextBox 11"/>
          <p:cNvSpPr txBox="1"/>
          <p:nvPr/>
        </p:nvSpPr>
        <p:spPr>
          <a:xfrm>
            <a:off x="1374902" y="5032390"/>
            <a:ext cx="903955" cy="300082"/>
          </a:xfrm>
          <a:prstGeom prst="rect">
            <a:avLst/>
          </a:prstGeom>
          <a:noFill/>
        </p:spPr>
        <p:txBody>
          <a:bodyPr wrap="square" rtlCol="0">
            <a:spAutoFit/>
          </a:bodyPr>
          <a:lstStyle/>
          <a:p>
            <a:r>
              <a:rPr lang="en-US" sz="1350" b="1" dirty="0"/>
              <a:t>FFDM</a:t>
            </a:r>
          </a:p>
        </p:txBody>
      </p:sp>
      <p:sp>
        <p:nvSpPr>
          <p:cNvPr id="16" name="TextBox 15"/>
          <p:cNvSpPr txBox="1"/>
          <p:nvPr/>
        </p:nvSpPr>
        <p:spPr>
          <a:xfrm>
            <a:off x="4286250" y="5032390"/>
            <a:ext cx="970283" cy="300082"/>
          </a:xfrm>
          <a:prstGeom prst="rect">
            <a:avLst/>
          </a:prstGeom>
          <a:noFill/>
        </p:spPr>
        <p:txBody>
          <a:bodyPr wrap="square" rtlCol="0">
            <a:spAutoFit/>
          </a:bodyPr>
          <a:lstStyle/>
          <a:p>
            <a:r>
              <a:rPr lang="en-US" sz="1350" b="1" dirty="0"/>
              <a:t>C-View</a:t>
            </a:r>
            <a:r>
              <a:rPr lang="en-US" sz="1350" b="1" baseline="30000" dirty="0"/>
              <a:t>™</a:t>
            </a:r>
          </a:p>
        </p:txBody>
      </p:sp>
      <p:sp>
        <p:nvSpPr>
          <p:cNvPr id="17" name="TextBox 16"/>
          <p:cNvSpPr txBox="1"/>
          <p:nvPr/>
        </p:nvSpPr>
        <p:spPr>
          <a:xfrm>
            <a:off x="6839290" y="5023620"/>
            <a:ext cx="1382345"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sp>
        <p:nvSpPr>
          <p:cNvPr id="18" name="Rectangle 17"/>
          <p:cNvSpPr/>
          <p:nvPr/>
        </p:nvSpPr>
        <p:spPr>
          <a:xfrm>
            <a:off x="495710" y="1755648"/>
            <a:ext cx="8346399" cy="311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Picture 18"/>
          <p:cNvPicPr>
            <a:picLocks noChangeAspect="1"/>
          </p:cNvPicPr>
          <p:nvPr/>
        </p:nvPicPr>
        <p:blipFill>
          <a:blip r:embed="rId7"/>
          <a:stretch>
            <a:fillRect/>
          </a:stretch>
        </p:blipFill>
        <p:spPr>
          <a:xfrm>
            <a:off x="295136" y="4729864"/>
            <a:ext cx="8358341" cy="320068"/>
          </a:xfrm>
          <a:prstGeom prst="rect">
            <a:avLst/>
          </a:prstGeom>
        </p:spPr>
      </p:pic>
      <p:sp>
        <p:nvSpPr>
          <p:cNvPr id="20" name="TextBox 19"/>
          <p:cNvSpPr txBox="1"/>
          <p:nvPr/>
        </p:nvSpPr>
        <p:spPr>
          <a:xfrm>
            <a:off x="700087" y="1535942"/>
            <a:ext cx="2829497" cy="300082"/>
          </a:xfrm>
          <a:prstGeom prst="rect">
            <a:avLst/>
          </a:prstGeom>
          <a:noFill/>
        </p:spPr>
        <p:txBody>
          <a:bodyPr wrap="square" rtlCol="0">
            <a:spAutoFit/>
          </a:bodyPr>
          <a:lstStyle/>
          <a:p>
            <a:r>
              <a:rPr lang="en-US" sz="1350" dirty="0" smtClean="0">
                <a:solidFill>
                  <a:schemeClr val="accent5">
                    <a:lumMod val="20000"/>
                    <a:lumOff val="80000"/>
                  </a:schemeClr>
                </a:solidFill>
              </a:rPr>
              <a:t>Calcifications </a:t>
            </a:r>
            <a:r>
              <a:rPr lang="en-US" sz="1350" dirty="0">
                <a:solidFill>
                  <a:schemeClr val="accent5">
                    <a:lumMod val="20000"/>
                    <a:lumOff val="80000"/>
                  </a:schemeClr>
                </a:solidFill>
              </a:rPr>
              <a:t>very faint on FFDM</a:t>
            </a:r>
          </a:p>
        </p:txBody>
      </p:sp>
      <p:sp>
        <p:nvSpPr>
          <p:cNvPr id="21" name="TextBox 20"/>
          <p:cNvSpPr txBox="1"/>
          <p:nvPr/>
        </p:nvSpPr>
        <p:spPr>
          <a:xfrm>
            <a:off x="5589270" y="1308408"/>
            <a:ext cx="3350278" cy="715581"/>
          </a:xfrm>
          <a:prstGeom prst="rect">
            <a:avLst/>
          </a:prstGeom>
          <a:noFill/>
        </p:spPr>
        <p:txBody>
          <a:bodyPr wrap="square" rtlCol="0">
            <a:spAutoFit/>
          </a:bodyPr>
          <a:lstStyle/>
          <a:p>
            <a:pPr algn="ctr"/>
            <a:r>
              <a:rPr lang="en-US" sz="1350" dirty="0" smtClean="0">
                <a:solidFill>
                  <a:schemeClr val="accent5">
                    <a:lumMod val="20000"/>
                    <a:lumOff val="80000"/>
                  </a:schemeClr>
                </a:solidFill>
              </a:rPr>
              <a:t>Calcifications </a:t>
            </a:r>
            <a:r>
              <a:rPr lang="en-US" sz="1350" dirty="0">
                <a:solidFill>
                  <a:schemeClr val="accent5">
                    <a:lumMod val="20000"/>
                    <a:lumOff val="80000"/>
                  </a:schemeClr>
                </a:solidFill>
              </a:rPr>
              <a:t>brighter and sharper with </a:t>
            </a:r>
          </a:p>
          <a:p>
            <a:pPr algn="ctr"/>
            <a:r>
              <a:rPr lang="en-US" sz="1350" dirty="0">
                <a:solidFill>
                  <a:schemeClr val="accent5">
                    <a:lumMod val="20000"/>
                    <a:lumOff val="80000"/>
                  </a:schemeClr>
                </a:solidFill>
              </a:rPr>
              <a:t>increased contrast, reduced noise and higher resolution on Intelligent 2D</a:t>
            </a:r>
            <a:r>
              <a:rPr lang="en-US" sz="1350" baseline="30000" dirty="0">
                <a:solidFill>
                  <a:schemeClr val="accent5">
                    <a:lumMod val="20000"/>
                    <a:lumOff val="80000"/>
                  </a:schemeClr>
                </a:solidFill>
              </a:rPr>
              <a:t>™</a:t>
            </a:r>
          </a:p>
        </p:txBody>
      </p:sp>
    </p:spTree>
    <p:extLst>
      <p:ext uri="{BB962C8B-B14F-4D97-AF65-F5344CB8AC3E}">
        <p14:creationId xmlns:p14="http://schemas.microsoft.com/office/powerpoint/2010/main" val="117269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dirty="0" smtClean="0"/>
              <a:t>    </a:t>
            </a:r>
            <a:fld id="{86A4D1B8-D63B-48E4-882C-9C3B30829D60}" type="slidenum">
              <a:rPr lang="en-US" smtClean="0"/>
              <a:t>55</a:t>
            </a:fld>
            <a:endParaRPr lang="en-US" dirty="0"/>
          </a:p>
        </p:txBody>
      </p:sp>
      <p:pic>
        <p:nvPicPr>
          <p:cNvPr id="5" name="Content Placeholder 4"/>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l="18712" t="13183" b="26796"/>
          <a:stretch/>
        </p:blipFill>
        <p:spPr>
          <a:xfrm>
            <a:off x="-280820" y="2366729"/>
            <a:ext cx="3068638" cy="2945219"/>
          </a:xfr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58042" t="37500" b="22917"/>
          <a:stretch/>
        </p:blipFill>
        <p:spPr>
          <a:xfrm>
            <a:off x="6225984" y="2150395"/>
            <a:ext cx="2671763" cy="3101462"/>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57952" t="36806" b="23195"/>
          <a:stretch/>
        </p:blipFill>
        <p:spPr>
          <a:xfrm>
            <a:off x="3267214" y="2246545"/>
            <a:ext cx="2616716" cy="3065403"/>
          </a:xfrm>
          <a:prstGeom prst="rect">
            <a:avLst/>
          </a:prstGeom>
        </p:spPr>
      </p:pic>
      <p:sp>
        <p:nvSpPr>
          <p:cNvPr id="15" name="Rectangle 14"/>
          <p:cNvSpPr/>
          <p:nvPr/>
        </p:nvSpPr>
        <p:spPr>
          <a:xfrm>
            <a:off x="0" y="1827523"/>
            <a:ext cx="9151144" cy="7823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776717" y="1977754"/>
            <a:ext cx="2011101" cy="300082"/>
          </a:xfrm>
          <a:prstGeom prst="rect">
            <a:avLst/>
          </a:prstGeom>
          <a:noFill/>
        </p:spPr>
        <p:txBody>
          <a:bodyPr wrap="square" rtlCol="0">
            <a:spAutoFit/>
          </a:bodyPr>
          <a:lstStyle/>
          <a:p>
            <a:r>
              <a:rPr lang="en-US" sz="1350" b="1" dirty="0"/>
              <a:t>Magnification view</a:t>
            </a:r>
          </a:p>
        </p:txBody>
      </p:sp>
      <p:sp>
        <p:nvSpPr>
          <p:cNvPr id="18" name="TextBox 17"/>
          <p:cNvSpPr txBox="1"/>
          <p:nvPr/>
        </p:nvSpPr>
        <p:spPr>
          <a:xfrm>
            <a:off x="3564535" y="1977754"/>
            <a:ext cx="2044105" cy="300082"/>
          </a:xfrm>
          <a:prstGeom prst="rect">
            <a:avLst/>
          </a:prstGeom>
          <a:noFill/>
        </p:spPr>
        <p:txBody>
          <a:bodyPr wrap="square" rtlCol="0">
            <a:spAutoFit/>
          </a:bodyPr>
          <a:lstStyle/>
          <a:p>
            <a:r>
              <a:rPr lang="en-US" sz="1350" b="1" dirty="0" smtClean="0"/>
              <a:t>Standard tomo </a:t>
            </a:r>
            <a:r>
              <a:rPr lang="en-US" sz="1350" b="1" dirty="0"/>
              <a:t>slice</a:t>
            </a:r>
          </a:p>
        </p:txBody>
      </p:sp>
      <p:sp>
        <p:nvSpPr>
          <p:cNvPr id="19" name="TextBox 18"/>
          <p:cNvSpPr txBox="1"/>
          <p:nvPr/>
        </p:nvSpPr>
        <p:spPr>
          <a:xfrm>
            <a:off x="6606722" y="1946463"/>
            <a:ext cx="2265180" cy="300082"/>
          </a:xfrm>
          <a:prstGeom prst="rect">
            <a:avLst/>
          </a:prstGeom>
          <a:noFill/>
        </p:spPr>
        <p:txBody>
          <a:bodyPr wrap="square" rtlCol="0">
            <a:spAutoFit/>
          </a:bodyPr>
          <a:lstStyle/>
          <a:p>
            <a:r>
              <a:rPr lang="en-US" sz="1350" b="1" dirty="0"/>
              <a:t>High </a:t>
            </a:r>
            <a:r>
              <a:rPr lang="en-US" sz="1350" b="1" dirty="0" smtClean="0"/>
              <a:t>resolution  </a:t>
            </a:r>
            <a:r>
              <a:rPr lang="en-US" sz="1350" b="1" dirty="0"/>
              <a:t>slice</a:t>
            </a:r>
          </a:p>
        </p:txBody>
      </p:sp>
      <p:cxnSp>
        <p:nvCxnSpPr>
          <p:cNvPr id="3" name="Straight Arrow Connector 2"/>
          <p:cNvCxnSpPr/>
          <p:nvPr/>
        </p:nvCxnSpPr>
        <p:spPr>
          <a:xfrm>
            <a:off x="2240387" y="2715661"/>
            <a:ext cx="68034" cy="83966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6"/>
          <a:stretch>
            <a:fillRect/>
          </a:stretch>
        </p:blipFill>
        <p:spPr>
          <a:xfrm>
            <a:off x="4883592" y="3025545"/>
            <a:ext cx="132599" cy="905335"/>
          </a:xfrm>
          <a:prstGeom prst="rect">
            <a:avLst/>
          </a:prstGeom>
        </p:spPr>
      </p:pic>
      <p:pic>
        <p:nvPicPr>
          <p:cNvPr id="20" name="Picture 19"/>
          <p:cNvPicPr>
            <a:picLocks noChangeAspect="1"/>
          </p:cNvPicPr>
          <p:nvPr/>
        </p:nvPicPr>
        <p:blipFill>
          <a:blip r:embed="rId6"/>
          <a:stretch>
            <a:fillRect/>
          </a:stretch>
        </p:blipFill>
        <p:spPr>
          <a:xfrm>
            <a:off x="7871277" y="2873911"/>
            <a:ext cx="132599" cy="905335"/>
          </a:xfrm>
          <a:prstGeom prst="rect">
            <a:avLst/>
          </a:prstGeom>
        </p:spPr>
      </p:pic>
      <p:sp>
        <p:nvSpPr>
          <p:cNvPr id="21" name="TextBox 20"/>
          <p:cNvSpPr txBox="1"/>
          <p:nvPr/>
        </p:nvSpPr>
        <p:spPr>
          <a:xfrm>
            <a:off x="263236" y="756104"/>
            <a:ext cx="2925415" cy="830997"/>
          </a:xfrm>
          <a:prstGeom prst="rect">
            <a:avLst/>
          </a:prstGeom>
          <a:noFill/>
        </p:spPr>
        <p:txBody>
          <a:bodyPr wrap="square" rtlCol="0">
            <a:spAutoFit/>
          </a:bodyPr>
          <a:lstStyle/>
          <a:p>
            <a:r>
              <a:rPr lang="en-US" sz="1600" dirty="0" smtClean="0">
                <a:solidFill>
                  <a:schemeClr val="accent5">
                    <a:lumMod val="20000"/>
                    <a:lumOff val="80000"/>
                  </a:schemeClr>
                </a:solidFill>
              </a:rPr>
              <a:t>Calcifications </a:t>
            </a:r>
            <a:r>
              <a:rPr lang="en-US" sz="1600" dirty="0">
                <a:solidFill>
                  <a:schemeClr val="accent5">
                    <a:lumMod val="20000"/>
                    <a:lumOff val="80000"/>
                  </a:schemeClr>
                </a:solidFill>
              </a:rPr>
              <a:t>on </a:t>
            </a:r>
            <a:r>
              <a:rPr lang="en-US" sz="1600" dirty="0" smtClean="0">
                <a:solidFill>
                  <a:schemeClr val="accent5">
                    <a:lumMod val="20000"/>
                    <a:lumOff val="80000"/>
                  </a:schemeClr>
                </a:solidFill>
              </a:rPr>
              <a:t>magnification </a:t>
            </a:r>
            <a:r>
              <a:rPr lang="en-US" sz="1600" dirty="0">
                <a:solidFill>
                  <a:schemeClr val="accent5">
                    <a:lumMod val="20000"/>
                    <a:lumOff val="80000"/>
                  </a:schemeClr>
                </a:solidFill>
              </a:rPr>
              <a:t>view are </a:t>
            </a:r>
            <a:r>
              <a:rPr lang="en-US" sz="1600" dirty="0" smtClean="0">
                <a:solidFill>
                  <a:schemeClr val="accent5">
                    <a:lumMod val="20000"/>
                    <a:lumOff val="80000"/>
                  </a:schemeClr>
                </a:solidFill>
              </a:rPr>
              <a:t>less </a:t>
            </a:r>
            <a:r>
              <a:rPr lang="en-US" sz="1600" dirty="0">
                <a:solidFill>
                  <a:schemeClr val="accent5">
                    <a:lumMod val="20000"/>
                    <a:lumOff val="80000"/>
                  </a:schemeClr>
                </a:solidFill>
              </a:rPr>
              <a:t>bright, but appreciate </a:t>
            </a:r>
            <a:r>
              <a:rPr lang="en-US" sz="1600" dirty="0" smtClean="0">
                <a:solidFill>
                  <a:schemeClr val="accent5">
                    <a:lumMod val="20000"/>
                    <a:lumOff val="80000"/>
                  </a:schemeClr>
                </a:solidFill>
              </a:rPr>
              <a:t>entire </a:t>
            </a:r>
            <a:r>
              <a:rPr lang="en-US" sz="1600" dirty="0">
                <a:solidFill>
                  <a:schemeClr val="accent5">
                    <a:lumMod val="20000"/>
                    <a:lumOff val="80000"/>
                  </a:schemeClr>
                </a:solidFill>
              </a:rPr>
              <a:t>cluster</a:t>
            </a:r>
          </a:p>
        </p:txBody>
      </p:sp>
      <p:sp>
        <p:nvSpPr>
          <p:cNvPr id="22" name="TextBox 21"/>
          <p:cNvSpPr txBox="1"/>
          <p:nvPr/>
        </p:nvSpPr>
        <p:spPr>
          <a:xfrm>
            <a:off x="5883930" y="732520"/>
            <a:ext cx="3207842" cy="830997"/>
          </a:xfrm>
          <a:prstGeom prst="rect">
            <a:avLst/>
          </a:prstGeom>
          <a:noFill/>
        </p:spPr>
        <p:txBody>
          <a:bodyPr wrap="square" rtlCol="0">
            <a:spAutoFit/>
          </a:bodyPr>
          <a:lstStyle/>
          <a:p>
            <a:r>
              <a:rPr lang="en-US" sz="1600" dirty="0" smtClean="0">
                <a:solidFill>
                  <a:schemeClr val="accent5">
                    <a:lumMod val="20000"/>
                    <a:lumOff val="80000"/>
                  </a:schemeClr>
                </a:solidFill>
              </a:rPr>
              <a:t>Calcifications </a:t>
            </a:r>
            <a:r>
              <a:rPr lang="en-US" sz="1600" dirty="0">
                <a:solidFill>
                  <a:schemeClr val="accent5">
                    <a:lumMod val="20000"/>
                    <a:lumOff val="80000"/>
                  </a:schemeClr>
                </a:solidFill>
              </a:rPr>
              <a:t>on 1mm slices are brighter </a:t>
            </a:r>
            <a:r>
              <a:rPr lang="en-US" sz="1600" dirty="0" smtClean="0">
                <a:solidFill>
                  <a:schemeClr val="accent5">
                    <a:lumMod val="20000"/>
                    <a:lumOff val="80000"/>
                  </a:schemeClr>
                </a:solidFill>
              </a:rPr>
              <a:t>and </a:t>
            </a:r>
            <a:r>
              <a:rPr lang="en-US" sz="1600" dirty="0">
                <a:solidFill>
                  <a:schemeClr val="accent5">
                    <a:lumMod val="20000"/>
                    <a:lumOff val="80000"/>
                  </a:schemeClr>
                </a:solidFill>
              </a:rPr>
              <a:t>easier to see </a:t>
            </a:r>
            <a:r>
              <a:rPr lang="en-US" sz="1600" dirty="0" smtClean="0">
                <a:solidFill>
                  <a:schemeClr val="accent5">
                    <a:lumMod val="20000"/>
                    <a:lumOff val="80000"/>
                  </a:schemeClr>
                </a:solidFill>
              </a:rPr>
              <a:t>but entire </a:t>
            </a:r>
            <a:r>
              <a:rPr lang="en-US" sz="1600" dirty="0">
                <a:solidFill>
                  <a:schemeClr val="accent5">
                    <a:lumMod val="20000"/>
                    <a:lumOff val="80000"/>
                  </a:schemeClr>
                </a:solidFill>
              </a:rPr>
              <a:t>cluster </a:t>
            </a:r>
            <a:r>
              <a:rPr lang="en-US" sz="1600" dirty="0" smtClean="0">
                <a:solidFill>
                  <a:schemeClr val="accent5">
                    <a:lumMod val="20000"/>
                    <a:lumOff val="80000"/>
                  </a:schemeClr>
                </a:solidFill>
              </a:rPr>
              <a:t>is not on </a:t>
            </a:r>
            <a:r>
              <a:rPr lang="en-US" sz="1600" dirty="0">
                <a:solidFill>
                  <a:schemeClr val="accent5">
                    <a:lumMod val="20000"/>
                    <a:lumOff val="80000"/>
                  </a:schemeClr>
                </a:solidFill>
              </a:rPr>
              <a:t>one slice</a:t>
            </a:r>
          </a:p>
        </p:txBody>
      </p:sp>
    </p:spTree>
    <p:extLst>
      <p:ext uri="{BB962C8B-B14F-4D97-AF65-F5344CB8AC3E}">
        <p14:creationId xmlns:p14="http://schemas.microsoft.com/office/powerpoint/2010/main" val="85847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Case 4 – </a:t>
            </a:r>
            <a:br>
              <a:rPr lang="en-US" sz="2400" dirty="0" smtClean="0"/>
            </a:br>
            <a:r>
              <a:rPr lang="en-US" sz="2400" dirty="0" err="1" smtClean="0"/>
              <a:t>Microcalcifications</a:t>
            </a:r>
            <a:r>
              <a:rPr lang="en-US" sz="2400" dirty="0" smtClean="0"/>
              <a:t> in Dense Breast Tissue</a:t>
            </a:r>
            <a:endParaRPr lang="en-US" sz="24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pPr algn="ctr"/>
            <a:fld id="{6453F95C-7FA8-E048-BEDD-3F6B9882286F}" type="slidenum">
              <a:rPr/>
              <a:pPr algn="ctr"/>
              <a:t>56</a:t>
            </a:fld>
            <a:endParaRPr dirty="0"/>
          </a:p>
        </p:txBody>
      </p:sp>
    </p:spTree>
    <p:extLst>
      <p:ext uri="{BB962C8B-B14F-4D97-AF65-F5344CB8AC3E}">
        <p14:creationId xmlns:p14="http://schemas.microsoft.com/office/powerpoint/2010/main" val="35589885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1264" t="10833" b="9584"/>
          <a:stretch/>
        </p:blipFill>
        <p:spPr>
          <a:xfrm>
            <a:off x="3785617" y="763092"/>
            <a:ext cx="2532594" cy="5376260"/>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51264" t="12222" b="10556"/>
          <a:stretch/>
        </p:blipFill>
        <p:spPr>
          <a:xfrm>
            <a:off x="6590539" y="833271"/>
            <a:ext cx="2540307" cy="5232642"/>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0960" t="10933" b="10533"/>
          <a:stretch/>
        </p:blipFill>
        <p:spPr>
          <a:xfrm>
            <a:off x="781813" y="746253"/>
            <a:ext cx="2590547" cy="5393099"/>
          </a:xfrm>
          <a:prstGeom prst="rect">
            <a:avLst/>
          </a:prstGeom>
        </p:spPr>
      </p:pic>
      <p:sp>
        <p:nvSpPr>
          <p:cNvPr id="3" name="TextBox 2"/>
          <p:cNvSpPr txBox="1"/>
          <p:nvPr/>
        </p:nvSpPr>
        <p:spPr>
          <a:xfrm>
            <a:off x="1002412" y="1612487"/>
            <a:ext cx="772600" cy="300082"/>
          </a:xfrm>
          <a:prstGeom prst="rect">
            <a:avLst/>
          </a:prstGeom>
          <a:noFill/>
        </p:spPr>
        <p:txBody>
          <a:bodyPr wrap="square" rtlCol="0">
            <a:spAutoFit/>
          </a:bodyPr>
          <a:lstStyle/>
          <a:p>
            <a:r>
              <a:rPr lang="en-US" sz="1350" b="1" dirty="0" smtClean="0"/>
              <a:t>FFDM</a:t>
            </a:r>
            <a:endParaRPr lang="en-US" sz="1350" b="1" dirty="0"/>
          </a:p>
        </p:txBody>
      </p:sp>
      <p:sp>
        <p:nvSpPr>
          <p:cNvPr id="4" name="TextBox 3"/>
          <p:cNvSpPr txBox="1"/>
          <p:nvPr/>
        </p:nvSpPr>
        <p:spPr>
          <a:xfrm>
            <a:off x="3652254" y="1612487"/>
            <a:ext cx="919745" cy="300082"/>
          </a:xfrm>
          <a:prstGeom prst="rect">
            <a:avLst/>
          </a:prstGeom>
          <a:noFill/>
        </p:spPr>
        <p:txBody>
          <a:bodyPr wrap="square" rtlCol="0">
            <a:spAutoFit/>
          </a:bodyPr>
          <a:lstStyle/>
          <a:p>
            <a:r>
              <a:rPr lang="en-US" sz="1350" b="1" dirty="0" smtClean="0"/>
              <a:t>C-View</a:t>
            </a:r>
            <a:r>
              <a:rPr lang="en-US" sz="1350" b="1" baseline="30000" dirty="0" smtClean="0"/>
              <a:t>™</a:t>
            </a:r>
            <a:endParaRPr lang="en-US" sz="1350" b="1" baseline="30000" dirty="0"/>
          </a:p>
        </p:txBody>
      </p:sp>
      <p:cxnSp>
        <p:nvCxnSpPr>
          <p:cNvPr id="8" name="Straight Arrow Connector 7"/>
          <p:cNvCxnSpPr/>
          <p:nvPr/>
        </p:nvCxnSpPr>
        <p:spPr>
          <a:xfrm flipV="1">
            <a:off x="2077086" y="3124255"/>
            <a:ext cx="501523" cy="53791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4980960" y="3091435"/>
            <a:ext cx="566978" cy="603557"/>
          </a:xfrm>
          <a:prstGeom prst="rect">
            <a:avLst/>
          </a:prstGeom>
        </p:spPr>
      </p:pic>
      <p:cxnSp>
        <p:nvCxnSpPr>
          <p:cNvPr id="19" name="Straight Arrow Connector 18"/>
          <p:cNvCxnSpPr/>
          <p:nvPr/>
        </p:nvCxnSpPr>
        <p:spPr>
          <a:xfrm flipV="1">
            <a:off x="7794372" y="3157075"/>
            <a:ext cx="501523" cy="53791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99993" y="1612487"/>
            <a:ext cx="1394379" cy="300082"/>
          </a:xfrm>
          <a:prstGeom prst="rect">
            <a:avLst/>
          </a:prstGeom>
          <a:noFill/>
        </p:spPr>
        <p:txBody>
          <a:bodyPr wrap="square" rtlCol="0">
            <a:spAutoFit/>
          </a:bodyPr>
          <a:lstStyle/>
          <a:p>
            <a:r>
              <a:rPr lang="en-US" sz="1350" b="1" dirty="0"/>
              <a:t>Intelligent 2D</a:t>
            </a:r>
            <a:r>
              <a:rPr lang="en-US" sz="1350" b="1" baseline="30000" dirty="0">
                <a:latin typeface="Arial" panose="020B0604020202020204" pitchFamily="34" charset="0"/>
                <a:cs typeface="Arial" panose="020B0604020202020204" pitchFamily="34" charset="0"/>
              </a:rPr>
              <a:t>™</a:t>
            </a:r>
            <a:endParaRPr lang="en-US" sz="1350" b="1" baseline="30000" dirty="0"/>
          </a:p>
        </p:txBody>
      </p:sp>
      <p:sp>
        <p:nvSpPr>
          <p:cNvPr id="7" name="Slide Number Placeholder 6"/>
          <p:cNvSpPr>
            <a:spLocks noGrp="1"/>
          </p:cNvSpPr>
          <p:nvPr>
            <p:ph type="sldNum" sz="quarter" idx="4"/>
          </p:nvPr>
        </p:nvSpPr>
        <p:spPr/>
        <p:txBody>
          <a:bodyPr/>
          <a:lstStyle/>
          <a:p>
            <a:pPr algn="ctr"/>
            <a:fld id="{6453F95C-7FA8-E048-BEDD-3F6B9882286F}" type="slidenum">
              <a:rPr lang="en-US" smtClean="0"/>
              <a:pPr algn="ctr"/>
              <a:t>57</a:t>
            </a:fld>
            <a:endParaRPr lang="en-US" dirty="0"/>
          </a:p>
        </p:txBody>
      </p:sp>
    </p:spTree>
    <p:extLst>
      <p:ext uri="{BB962C8B-B14F-4D97-AF65-F5344CB8AC3E}">
        <p14:creationId xmlns:p14="http://schemas.microsoft.com/office/powerpoint/2010/main" val="285991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73573" t="32742" b="41244"/>
          <a:stretch/>
        </p:blipFill>
        <p:spPr>
          <a:xfrm>
            <a:off x="3142863" y="1603499"/>
            <a:ext cx="2858274" cy="3657600"/>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73092" t="32712" b="41142"/>
          <a:stretch/>
        </p:blipFill>
        <p:spPr>
          <a:xfrm>
            <a:off x="6248433" y="1603499"/>
            <a:ext cx="2895566" cy="3657600"/>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73809" t="33147" r="-1" b="41887"/>
          <a:stretch/>
        </p:blipFill>
        <p:spPr>
          <a:xfrm>
            <a:off x="26231" y="1603499"/>
            <a:ext cx="2951756" cy="3657600"/>
          </a:xfrm>
          <a:prstGeom prst="rect">
            <a:avLst/>
          </a:prstGeom>
        </p:spPr>
      </p:pic>
      <p:sp>
        <p:nvSpPr>
          <p:cNvPr id="3" name="TextBox 2"/>
          <p:cNvSpPr txBox="1"/>
          <p:nvPr/>
        </p:nvSpPr>
        <p:spPr>
          <a:xfrm>
            <a:off x="1226927" y="1204810"/>
            <a:ext cx="785813" cy="307777"/>
          </a:xfrm>
          <a:prstGeom prst="rect">
            <a:avLst/>
          </a:prstGeom>
          <a:noFill/>
        </p:spPr>
        <p:txBody>
          <a:bodyPr wrap="square" rtlCol="0">
            <a:spAutoFit/>
          </a:bodyPr>
          <a:lstStyle/>
          <a:p>
            <a:r>
              <a:rPr lang="en-US" sz="1400" b="1" dirty="0" smtClean="0">
                <a:solidFill>
                  <a:prstClr val="white"/>
                </a:solidFill>
              </a:rPr>
              <a:t>FFDM</a:t>
            </a:r>
            <a:endParaRPr lang="en-US" sz="1400" b="1" dirty="0">
              <a:solidFill>
                <a:prstClr val="white"/>
              </a:solidFill>
            </a:endParaRPr>
          </a:p>
        </p:txBody>
      </p:sp>
      <p:sp>
        <p:nvSpPr>
          <p:cNvPr id="4" name="TextBox 3"/>
          <p:cNvSpPr txBox="1"/>
          <p:nvPr/>
        </p:nvSpPr>
        <p:spPr>
          <a:xfrm>
            <a:off x="4071047" y="1204810"/>
            <a:ext cx="1593057" cy="307777"/>
          </a:xfrm>
          <a:prstGeom prst="rect">
            <a:avLst/>
          </a:prstGeom>
          <a:noFill/>
        </p:spPr>
        <p:txBody>
          <a:bodyPr wrap="square" rtlCol="0">
            <a:spAutoFit/>
          </a:bodyPr>
          <a:lstStyle/>
          <a:p>
            <a:r>
              <a:rPr lang="en-US" sz="1400" b="1" dirty="0" smtClean="0">
                <a:solidFill>
                  <a:prstClr val="white"/>
                </a:solidFill>
              </a:rPr>
              <a:t>C-View</a:t>
            </a:r>
            <a:r>
              <a:rPr lang="en-US" sz="1400" b="1" baseline="30000" dirty="0" smtClean="0">
                <a:solidFill>
                  <a:prstClr val="white"/>
                </a:solidFill>
              </a:rPr>
              <a:t>™</a:t>
            </a:r>
            <a:endParaRPr lang="en-US" sz="1400" b="1" baseline="30000" dirty="0">
              <a:solidFill>
                <a:prstClr val="white"/>
              </a:solidFill>
            </a:endParaRPr>
          </a:p>
        </p:txBody>
      </p:sp>
      <p:cxnSp>
        <p:nvCxnSpPr>
          <p:cNvPr id="7" name="Straight Arrow Connector 6"/>
          <p:cNvCxnSpPr/>
          <p:nvPr/>
        </p:nvCxnSpPr>
        <p:spPr>
          <a:xfrm>
            <a:off x="583115" y="2346247"/>
            <a:ext cx="643812" cy="52484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stretch>
            <a:fillRect/>
          </a:stretch>
        </p:blipFill>
        <p:spPr>
          <a:xfrm>
            <a:off x="3716686" y="2346247"/>
            <a:ext cx="708722" cy="589839"/>
          </a:xfrm>
          <a:prstGeom prst="rect">
            <a:avLst/>
          </a:prstGeom>
        </p:spPr>
      </p:pic>
      <p:pic>
        <p:nvPicPr>
          <p:cNvPr id="17" name="Picture 16"/>
          <p:cNvPicPr>
            <a:picLocks noChangeAspect="1"/>
          </p:cNvPicPr>
          <p:nvPr/>
        </p:nvPicPr>
        <p:blipFill>
          <a:blip r:embed="rId6"/>
          <a:stretch>
            <a:fillRect/>
          </a:stretch>
        </p:blipFill>
        <p:spPr>
          <a:xfrm>
            <a:off x="6794623" y="2346247"/>
            <a:ext cx="708722" cy="589839"/>
          </a:xfrm>
          <a:prstGeom prst="rect">
            <a:avLst/>
          </a:prstGeom>
        </p:spPr>
      </p:pic>
      <p:sp>
        <p:nvSpPr>
          <p:cNvPr id="21" name="TextBox 20"/>
          <p:cNvSpPr txBox="1"/>
          <p:nvPr/>
        </p:nvSpPr>
        <p:spPr>
          <a:xfrm>
            <a:off x="6923785" y="1204809"/>
            <a:ext cx="2637970" cy="307777"/>
          </a:xfrm>
          <a:prstGeom prst="rect">
            <a:avLst/>
          </a:prstGeom>
          <a:noFill/>
        </p:spPr>
        <p:txBody>
          <a:bodyPr wrap="square" rtlCol="0">
            <a:spAutoFit/>
          </a:bodyPr>
          <a:lstStyle/>
          <a:p>
            <a:r>
              <a:rPr lang="en-US" sz="1400" b="1" dirty="0">
                <a:solidFill>
                  <a:prstClr val="white"/>
                </a:solidFill>
              </a:rPr>
              <a:t>Intelligent 2D</a:t>
            </a:r>
            <a:r>
              <a:rPr lang="en-US" sz="1400" b="1" baseline="30000" dirty="0">
                <a:solidFill>
                  <a:prstClr val="white"/>
                </a:solidFill>
              </a:rPr>
              <a:t>™</a:t>
            </a:r>
          </a:p>
        </p:txBody>
      </p:sp>
      <p:sp>
        <p:nvSpPr>
          <p:cNvPr id="5" name="Slide Number Placeholder 4"/>
          <p:cNvSpPr>
            <a:spLocks noGrp="1"/>
          </p:cNvSpPr>
          <p:nvPr>
            <p:ph type="sldNum" sz="quarter" idx="4"/>
          </p:nvPr>
        </p:nvSpPr>
        <p:spPr/>
        <p:txBody>
          <a:bodyPr/>
          <a:lstStyle/>
          <a:p>
            <a:pPr algn="ctr"/>
            <a:fld id="{6453F95C-7FA8-E048-BEDD-3F6B9882286F}" type="slidenum">
              <a:rPr lang="en-US" smtClean="0"/>
              <a:pPr algn="ctr"/>
              <a:t>58</a:t>
            </a:fld>
            <a:endParaRPr lang="en-US" dirty="0"/>
          </a:p>
        </p:txBody>
      </p:sp>
    </p:spTree>
    <p:extLst>
      <p:ext uri="{BB962C8B-B14F-4D97-AF65-F5344CB8AC3E}">
        <p14:creationId xmlns:p14="http://schemas.microsoft.com/office/powerpoint/2010/main" val="350544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Case 5 </a:t>
            </a:r>
            <a:r>
              <a:rPr lang="en-US" sz="2400" dirty="0"/>
              <a:t>– </a:t>
            </a:r>
            <a:br>
              <a:rPr lang="en-US" sz="2400" dirty="0"/>
            </a:br>
            <a:r>
              <a:rPr lang="en-US" sz="2400" dirty="0" smtClean="0"/>
              <a:t>Architectural distortion with mildly </a:t>
            </a:r>
            <a:r>
              <a:rPr lang="en-US" sz="2400" dirty="0"/>
              <a:t>dense </a:t>
            </a:r>
            <a:r>
              <a:rPr lang="en-US" sz="2400" dirty="0" smtClean="0"/>
              <a:t>breast tissue</a:t>
            </a:r>
            <a:endParaRPr lang="en-US" sz="24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pPr algn="ctr"/>
            <a:fld id="{6453F95C-7FA8-E048-BEDD-3F6B9882286F}" type="slidenum">
              <a:rPr/>
              <a:pPr algn="ctr"/>
              <a:t>59</a:t>
            </a:fld>
            <a:endParaRPr dirty="0"/>
          </a:p>
        </p:txBody>
      </p:sp>
    </p:spTree>
    <p:extLst>
      <p:ext uri="{BB962C8B-B14F-4D97-AF65-F5344CB8AC3E}">
        <p14:creationId xmlns:p14="http://schemas.microsoft.com/office/powerpoint/2010/main" val="42058826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2060"/>
                </a:solidFill>
              </a:rPr>
              <a:t>It started with Combo Mode</a:t>
            </a:r>
            <a:endParaRPr lang="en-US" sz="2800" dirty="0">
              <a:solidFill>
                <a:srgbClr val="002060"/>
              </a:solidFill>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49307218"/>
              </p:ext>
            </p:extLst>
          </p:nvPr>
        </p:nvGraphicFramePr>
        <p:xfrm>
          <a:off x="350763" y="1161525"/>
          <a:ext cx="4605638" cy="4708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Content Placeholder 12"/>
          <p:cNvPicPr>
            <a:picLocks noGrp="1" noChangeAspect="1"/>
          </p:cNvPicPr>
          <p:nvPr>
            <p:ph sz="half" idx="2"/>
          </p:nvPr>
        </p:nvPicPr>
        <p:blipFill>
          <a:blip r:embed="rId8"/>
          <a:stretch>
            <a:fillRect/>
          </a:stretch>
        </p:blipFill>
        <p:spPr>
          <a:xfrm>
            <a:off x="5029199" y="1600200"/>
            <a:ext cx="5177639" cy="4006272"/>
          </a:xfrm>
          <a:prstGeom prst="rect">
            <a:avLst/>
          </a:prstGeom>
        </p:spPr>
      </p:pic>
      <p:sp>
        <p:nvSpPr>
          <p:cNvPr id="4" name="Slide Number Placeholder 3"/>
          <p:cNvSpPr>
            <a:spLocks noGrp="1"/>
          </p:cNvSpPr>
          <p:nvPr>
            <p:ph type="sldNum" sz="quarter" idx="4"/>
          </p:nvPr>
        </p:nvSpPr>
        <p:spPr/>
        <p:txBody>
          <a:bodyPr/>
          <a:lstStyle/>
          <a:p>
            <a:pPr algn="ctr"/>
            <a:fld id="{6453F95C-7FA8-E048-BEDD-3F6B9882286F}" type="slidenum">
              <a:rPr lang="en-US" smtClean="0"/>
              <a:pPr algn="ctr"/>
              <a:t>6</a:t>
            </a:fld>
            <a:endParaRPr lang="en-US" dirty="0"/>
          </a:p>
        </p:txBody>
      </p:sp>
    </p:spTree>
    <p:extLst>
      <p:ext uri="{BB962C8B-B14F-4D97-AF65-F5344CB8AC3E}">
        <p14:creationId xmlns:p14="http://schemas.microsoft.com/office/powerpoint/2010/main" val="6856283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Slide Number Placeholder 14"/>
          <p:cNvSpPr>
            <a:spLocks noGrp="1"/>
          </p:cNvSpPr>
          <p:nvPr>
            <p:ph type="sldNum" sz="quarter" idx="4"/>
          </p:nvPr>
        </p:nvSpPr>
        <p:spPr/>
        <p:txBody>
          <a:bodyPr/>
          <a:lstStyle/>
          <a:p>
            <a:r>
              <a:rPr lang="en-US" dirty="0" smtClean="0"/>
              <a:t>    </a:t>
            </a:r>
            <a:fld id="{86A4D1B8-D63B-48E4-882C-9C3B30829D60}" type="slidenum">
              <a:rPr lang="en-US" smtClean="0"/>
              <a:t>60</a:t>
            </a:fld>
            <a:endParaRPr lang="en-US" dirty="0"/>
          </a:p>
        </p:txBody>
      </p:sp>
      <p:sp>
        <p:nvSpPr>
          <p:cNvPr id="2" name="Title 1"/>
          <p:cNvSpPr>
            <a:spLocks noGrp="1"/>
          </p:cNvSpPr>
          <p:nvPr>
            <p:ph type="title" idx="4294967295"/>
          </p:nvPr>
        </p:nvSpPr>
        <p:spPr>
          <a:xfrm>
            <a:off x="0" y="752475"/>
            <a:ext cx="7218363" cy="1081088"/>
          </a:xfrm>
        </p:spPr>
        <p:txBody>
          <a:bodyPr/>
          <a:lstStyle/>
          <a:p>
            <a:r>
              <a:rPr lang="en-US" dirty="0" smtClean="0"/>
              <a:t>Case 103</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 t="6250" r="42126" b="7917"/>
          <a:stretch/>
        </p:blipFill>
        <p:spPr>
          <a:xfrm>
            <a:off x="0" y="727189"/>
            <a:ext cx="2990088" cy="545802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6111" r="39744" b="7222"/>
          <a:stretch/>
        </p:blipFill>
        <p:spPr>
          <a:xfrm>
            <a:off x="5973319" y="754542"/>
            <a:ext cx="3031235" cy="5365931"/>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6111" r="42063" b="7778"/>
          <a:stretch/>
        </p:blipFill>
        <p:spPr>
          <a:xfrm>
            <a:off x="2990089" y="727189"/>
            <a:ext cx="2983230" cy="5458023"/>
          </a:xfrm>
          <a:prstGeom prst="rect">
            <a:avLst/>
          </a:prstGeom>
        </p:spPr>
      </p:pic>
      <p:sp>
        <p:nvSpPr>
          <p:cNvPr id="12" name="TextBox 11"/>
          <p:cNvSpPr txBox="1"/>
          <p:nvPr/>
        </p:nvSpPr>
        <p:spPr>
          <a:xfrm>
            <a:off x="2072260" y="1135856"/>
            <a:ext cx="668473" cy="300082"/>
          </a:xfrm>
          <a:prstGeom prst="rect">
            <a:avLst/>
          </a:prstGeom>
          <a:noFill/>
        </p:spPr>
        <p:txBody>
          <a:bodyPr wrap="square" rtlCol="0">
            <a:spAutoFit/>
          </a:bodyPr>
          <a:lstStyle/>
          <a:p>
            <a:r>
              <a:rPr lang="en-US" sz="1350" b="1" dirty="0" smtClean="0"/>
              <a:t>FFDM</a:t>
            </a:r>
            <a:endParaRPr lang="en-US" sz="1350" b="1" dirty="0"/>
          </a:p>
        </p:txBody>
      </p:sp>
      <p:sp>
        <p:nvSpPr>
          <p:cNvPr id="13" name="TextBox 12"/>
          <p:cNvSpPr txBox="1"/>
          <p:nvPr/>
        </p:nvSpPr>
        <p:spPr>
          <a:xfrm>
            <a:off x="4728275" y="1135856"/>
            <a:ext cx="1001013" cy="300082"/>
          </a:xfrm>
          <a:prstGeom prst="rect">
            <a:avLst/>
          </a:prstGeom>
          <a:noFill/>
        </p:spPr>
        <p:txBody>
          <a:bodyPr wrap="square" rtlCol="0">
            <a:spAutoFit/>
          </a:bodyPr>
          <a:lstStyle/>
          <a:p>
            <a:r>
              <a:rPr lang="en-US" sz="1350" b="1" dirty="0" smtClean="0"/>
              <a:t>C-View</a:t>
            </a:r>
            <a:r>
              <a:rPr lang="en-US" sz="1350" b="1" baseline="30000" dirty="0" smtClean="0"/>
              <a:t>™</a:t>
            </a:r>
            <a:endParaRPr lang="en-US" sz="1350" b="1" baseline="30000" dirty="0"/>
          </a:p>
        </p:txBody>
      </p:sp>
      <p:sp>
        <p:nvSpPr>
          <p:cNvPr id="14" name="TextBox 13"/>
          <p:cNvSpPr txBox="1"/>
          <p:nvPr/>
        </p:nvSpPr>
        <p:spPr>
          <a:xfrm>
            <a:off x="7671814" y="1135856"/>
            <a:ext cx="1389317" cy="300082"/>
          </a:xfrm>
          <a:prstGeom prst="rect">
            <a:avLst/>
          </a:prstGeom>
          <a:noFill/>
        </p:spPr>
        <p:txBody>
          <a:bodyPr wrap="square" rtlCol="0">
            <a:spAutoFit/>
          </a:bodyPr>
          <a:lstStyle/>
          <a:p>
            <a:r>
              <a:rPr lang="en-US" sz="1350" b="1" dirty="0"/>
              <a:t>Intelligent 2D</a:t>
            </a:r>
            <a:r>
              <a:rPr lang="en-US" sz="1350" b="1" baseline="30000" dirty="0"/>
              <a:t>™</a:t>
            </a:r>
          </a:p>
        </p:txBody>
      </p:sp>
      <p:cxnSp>
        <p:nvCxnSpPr>
          <p:cNvPr id="16" name="Straight Arrow Connector 15"/>
          <p:cNvCxnSpPr/>
          <p:nvPr/>
        </p:nvCxnSpPr>
        <p:spPr>
          <a:xfrm flipH="1">
            <a:off x="1007269" y="1340018"/>
            <a:ext cx="400050" cy="39406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3978374" y="1340018"/>
            <a:ext cx="466385" cy="457240"/>
          </a:xfrm>
          <a:prstGeom prst="rect">
            <a:avLst/>
          </a:prstGeom>
        </p:spPr>
      </p:pic>
      <p:pic>
        <p:nvPicPr>
          <p:cNvPr id="18" name="Picture 17"/>
          <p:cNvPicPr>
            <a:picLocks noChangeAspect="1"/>
          </p:cNvPicPr>
          <p:nvPr/>
        </p:nvPicPr>
        <p:blipFill>
          <a:blip r:embed="rId6"/>
          <a:stretch>
            <a:fillRect/>
          </a:stretch>
        </p:blipFill>
        <p:spPr>
          <a:xfrm>
            <a:off x="6956073" y="1340018"/>
            <a:ext cx="466385" cy="457240"/>
          </a:xfrm>
          <a:prstGeom prst="rect">
            <a:avLst/>
          </a:prstGeom>
        </p:spPr>
      </p:pic>
    </p:spTree>
    <p:extLst>
      <p:ext uri="{BB962C8B-B14F-4D97-AF65-F5344CB8AC3E}">
        <p14:creationId xmlns:p14="http://schemas.microsoft.com/office/powerpoint/2010/main" val="421455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Slide Number Placeholder 18"/>
          <p:cNvSpPr>
            <a:spLocks noGrp="1"/>
          </p:cNvSpPr>
          <p:nvPr>
            <p:ph type="sldNum" sz="quarter" idx="4"/>
          </p:nvPr>
        </p:nvSpPr>
        <p:spPr/>
        <p:txBody>
          <a:bodyPr/>
          <a:lstStyle/>
          <a:p>
            <a:r>
              <a:rPr lang="en-US" dirty="0" smtClean="0"/>
              <a:t>    </a:t>
            </a:r>
            <a:fld id="{86A4D1B8-D63B-48E4-882C-9C3B30829D60}" type="slidenum">
              <a:rPr lang="en-US" smtClean="0"/>
              <a:t>61</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 t="6250" r="64741" b="56765"/>
          <a:stretch/>
        </p:blipFill>
        <p:spPr>
          <a:xfrm>
            <a:off x="-48934" y="1734083"/>
            <a:ext cx="2898470" cy="374194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6111" r="59835" b="56347"/>
          <a:stretch/>
        </p:blipFill>
        <p:spPr>
          <a:xfrm>
            <a:off x="5873860" y="1714073"/>
            <a:ext cx="3270140" cy="376195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6111" r="64700" b="56785"/>
          <a:stretch/>
        </p:blipFill>
        <p:spPr>
          <a:xfrm>
            <a:off x="2894537" y="1689024"/>
            <a:ext cx="2926929" cy="3786999"/>
          </a:xfrm>
          <a:prstGeom prst="rect">
            <a:avLst/>
          </a:prstGeom>
        </p:spPr>
      </p:pic>
      <p:sp>
        <p:nvSpPr>
          <p:cNvPr id="12" name="TextBox 11"/>
          <p:cNvSpPr txBox="1"/>
          <p:nvPr/>
        </p:nvSpPr>
        <p:spPr>
          <a:xfrm>
            <a:off x="1646972" y="1827523"/>
            <a:ext cx="827287" cy="300082"/>
          </a:xfrm>
          <a:prstGeom prst="rect">
            <a:avLst/>
          </a:prstGeom>
          <a:noFill/>
        </p:spPr>
        <p:txBody>
          <a:bodyPr wrap="square" rtlCol="0">
            <a:spAutoFit/>
          </a:bodyPr>
          <a:lstStyle/>
          <a:p>
            <a:r>
              <a:rPr lang="en-US" sz="1350" b="1" dirty="0" smtClean="0">
                <a:solidFill>
                  <a:prstClr val="white"/>
                </a:solidFill>
              </a:rPr>
              <a:t>FFDM</a:t>
            </a:r>
            <a:endParaRPr lang="en-US" sz="1350" b="1" dirty="0">
              <a:solidFill>
                <a:prstClr val="white"/>
              </a:solidFill>
            </a:endParaRPr>
          </a:p>
        </p:txBody>
      </p:sp>
      <p:sp>
        <p:nvSpPr>
          <p:cNvPr id="13" name="TextBox 12"/>
          <p:cNvSpPr txBox="1"/>
          <p:nvPr/>
        </p:nvSpPr>
        <p:spPr>
          <a:xfrm>
            <a:off x="4699590" y="1817376"/>
            <a:ext cx="893135" cy="300082"/>
          </a:xfrm>
          <a:prstGeom prst="rect">
            <a:avLst/>
          </a:prstGeom>
          <a:noFill/>
        </p:spPr>
        <p:txBody>
          <a:bodyPr wrap="square" rtlCol="0">
            <a:spAutoFit/>
          </a:bodyPr>
          <a:lstStyle/>
          <a:p>
            <a:r>
              <a:rPr lang="en-US" sz="1350" b="1" dirty="0" smtClean="0">
                <a:solidFill>
                  <a:prstClr val="white"/>
                </a:solidFill>
              </a:rPr>
              <a:t>C-View</a:t>
            </a:r>
            <a:r>
              <a:rPr lang="en-US" sz="1350" b="1" baseline="30000" dirty="0" smtClean="0">
                <a:solidFill>
                  <a:prstClr val="white"/>
                </a:solidFill>
              </a:rPr>
              <a:t>™</a:t>
            </a:r>
            <a:endParaRPr lang="en-US" sz="1350" b="1" baseline="30000" dirty="0">
              <a:solidFill>
                <a:prstClr val="white"/>
              </a:solidFill>
            </a:endParaRPr>
          </a:p>
        </p:txBody>
      </p:sp>
      <p:sp>
        <p:nvSpPr>
          <p:cNvPr id="14" name="TextBox 13"/>
          <p:cNvSpPr txBox="1"/>
          <p:nvPr/>
        </p:nvSpPr>
        <p:spPr>
          <a:xfrm>
            <a:off x="7815495" y="1827523"/>
            <a:ext cx="1507692"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cxnSp>
        <p:nvCxnSpPr>
          <p:cNvPr id="16" name="Straight Arrow Connector 15"/>
          <p:cNvCxnSpPr/>
          <p:nvPr/>
        </p:nvCxnSpPr>
        <p:spPr>
          <a:xfrm flipH="1">
            <a:off x="1499452" y="3042101"/>
            <a:ext cx="400050" cy="39406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4457005" y="3010514"/>
            <a:ext cx="466385" cy="457240"/>
          </a:xfrm>
          <a:prstGeom prst="rect">
            <a:avLst/>
          </a:prstGeom>
        </p:spPr>
      </p:pic>
      <p:pic>
        <p:nvPicPr>
          <p:cNvPr id="18" name="Picture 17"/>
          <p:cNvPicPr>
            <a:picLocks noChangeAspect="1"/>
          </p:cNvPicPr>
          <p:nvPr/>
        </p:nvPicPr>
        <p:blipFill>
          <a:blip r:embed="rId6"/>
          <a:stretch>
            <a:fillRect/>
          </a:stretch>
        </p:blipFill>
        <p:spPr>
          <a:xfrm>
            <a:off x="7349109" y="2996310"/>
            <a:ext cx="466385" cy="457240"/>
          </a:xfrm>
          <a:prstGeom prst="rect">
            <a:avLst/>
          </a:prstGeom>
        </p:spPr>
      </p:pic>
      <p:sp>
        <p:nvSpPr>
          <p:cNvPr id="15" name="TextBox 14"/>
          <p:cNvSpPr txBox="1"/>
          <p:nvPr/>
        </p:nvSpPr>
        <p:spPr>
          <a:xfrm>
            <a:off x="5821466" y="497177"/>
            <a:ext cx="3081077" cy="1200329"/>
          </a:xfrm>
          <a:prstGeom prst="rect">
            <a:avLst/>
          </a:prstGeom>
          <a:noFill/>
        </p:spPr>
        <p:txBody>
          <a:bodyPr wrap="square" rtlCol="0">
            <a:spAutoFit/>
          </a:bodyPr>
          <a:lstStyle/>
          <a:p>
            <a:r>
              <a:rPr lang="en-US" dirty="0">
                <a:solidFill>
                  <a:schemeClr val="accent5">
                    <a:lumMod val="20000"/>
                    <a:lumOff val="80000"/>
                  </a:schemeClr>
                </a:solidFill>
              </a:rPr>
              <a:t>Architectural distortion sharper, better skin line, less noise, higher contrast with Intelligent 2D™</a:t>
            </a:r>
          </a:p>
        </p:txBody>
      </p:sp>
    </p:spTree>
    <p:extLst>
      <p:ext uri="{BB962C8B-B14F-4D97-AF65-F5344CB8AC3E}">
        <p14:creationId xmlns:p14="http://schemas.microsoft.com/office/powerpoint/2010/main" val="397137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Slide Number Placeholder 17"/>
          <p:cNvSpPr>
            <a:spLocks noGrp="1"/>
          </p:cNvSpPr>
          <p:nvPr>
            <p:ph type="sldNum" sz="quarter" idx="4"/>
          </p:nvPr>
        </p:nvSpPr>
        <p:spPr/>
        <p:txBody>
          <a:bodyPr/>
          <a:lstStyle/>
          <a:p>
            <a:r>
              <a:rPr lang="en-US" dirty="0" smtClean="0"/>
              <a:t>    </a:t>
            </a:r>
            <a:fld id="{86A4D1B8-D63B-48E4-882C-9C3B30829D60}" type="slidenum">
              <a:rPr lang="en-US" smtClean="0"/>
              <a:t>62</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39230" b="7084"/>
          <a:stretch/>
        </p:blipFill>
        <p:spPr>
          <a:xfrm>
            <a:off x="6001568" y="462501"/>
            <a:ext cx="3049563" cy="573883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39400" b="6388"/>
          <a:stretch/>
        </p:blipFill>
        <p:spPr>
          <a:xfrm>
            <a:off x="2951187" y="527945"/>
            <a:ext cx="2992414" cy="5690119"/>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40598" b="7361"/>
          <a:stretch/>
        </p:blipFill>
        <p:spPr>
          <a:xfrm>
            <a:off x="-1" y="526018"/>
            <a:ext cx="2893219" cy="5553314"/>
          </a:xfrm>
          <a:prstGeom prst="rect">
            <a:avLst/>
          </a:prstGeom>
        </p:spPr>
      </p:pic>
      <p:sp>
        <p:nvSpPr>
          <p:cNvPr id="11" name="TextBox 10"/>
          <p:cNvSpPr txBox="1"/>
          <p:nvPr/>
        </p:nvSpPr>
        <p:spPr>
          <a:xfrm>
            <a:off x="2035968" y="1250156"/>
            <a:ext cx="757005" cy="300082"/>
          </a:xfrm>
          <a:prstGeom prst="rect">
            <a:avLst/>
          </a:prstGeom>
          <a:noFill/>
        </p:spPr>
        <p:txBody>
          <a:bodyPr wrap="square" rtlCol="0">
            <a:spAutoFit/>
          </a:bodyPr>
          <a:lstStyle/>
          <a:p>
            <a:r>
              <a:rPr lang="en-US" sz="1350" b="1" dirty="0" smtClean="0"/>
              <a:t>FFDM</a:t>
            </a:r>
            <a:endParaRPr lang="en-US" sz="1350" b="1" dirty="0"/>
          </a:p>
        </p:txBody>
      </p:sp>
      <p:sp>
        <p:nvSpPr>
          <p:cNvPr id="13" name="TextBox 12"/>
          <p:cNvSpPr txBox="1"/>
          <p:nvPr/>
        </p:nvSpPr>
        <p:spPr>
          <a:xfrm>
            <a:off x="4844128" y="1250156"/>
            <a:ext cx="941260"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7767987" y="1250156"/>
            <a:ext cx="1376012"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pic>
        <p:nvPicPr>
          <p:cNvPr id="15" name="Picture 14"/>
          <p:cNvPicPr>
            <a:picLocks noChangeAspect="1"/>
          </p:cNvPicPr>
          <p:nvPr/>
        </p:nvPicPr>
        <p:blipFill>
          <a:blip r:embed="rId6"/>
          <a:stretch>
            <a:fillRect/>
          </a:stretch>
        </p:blipFill>
        <p:spPr>
          <a:xfrm>
            <a:off x="1288426" y="2152665"/>
            <a:ext cx="466385" cy="457240"/>
          </a:xfrm>
          <a:prstGeom prst="rect">
            <a:avLst/>
          </a:prstGeom>
        </p:spPr>
      </p:pic>
      <p:pic>
        <p:nvPicPr>
          <p:cNvPr id="16" name="Picture 15"/>
          <p:cNvPicPr>
            <a:picLocks noChangeAspect="1"/>
          </p:cNvPicPr>
          <p:nvPr/>
        </p:nvPicPr>
        <p:blipFill>
          <a:blip r:embed="rId6"/>
          <a:stretch>
            <a:fillRect/>
          </a:stretch>
        </p:blipFill>
        <p:spPr>
          <a:xfrm>
            <a:off x="4288801" y="2232875"/>
            <a:ext cx="466385" cy="457240"/>
          </a:xfrm>
          <a:prstGeom prst="rect">
            <a:avLst/>
          </a:prstGeom>
        </p:spPr>
      </p:pic>
      <p:pic>
        <p:nvPicPr>
          <p:cNvPr id="17" name="Picture 16"/>
          <p:cNvPicPr>
            <a:picLocks noChangeAspect="1"/>
          </p:cNvPicPr>
          <p:nvPr/>
        </p:nvPicPr>
        <p:blipFill>
          <a:blip r:embed="rId6"/>
          <a:stretch>
            <a:fillRect/>
          </a:stretch>
        </p:blipFill>
        <p:spPr>
          <a:xfrm>
            <a:off x="7312219" y="2152665"/>
            <a:ext cx="466385" cy="457240"/>
          </a:xfrm>
          <a:prstGeom prst="rect">
            <a:avLst/>
          </a:prstGeom>
        </p:spPr>
      </p:pic>
    </p:spTree>
    <p:extLst>
      <p:ext uri="{BB962C8B-B14F-4D97-AF65-F5344CB8AC3E}">
        <p14:creationId xmlns:p14="http://schemas.microsoft.com/office/powerpoint/2010/main" val="387911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Slide Number Placeholder 18"/>
          <p:cNvSpPr>
            <a:spLocks noGrp="1"/>
          </p:cNvSpPr>
          <p:nvPr>
            <p:ph type="sldNum" sz="quarter" idx="4"/>
          </p:nvPr>
        </p:nvSpPr>
        <p:spPr/>
        <p:txBody>
          <a:bodyPr/>
          <a:lstStyle/>
          <a:p>
            <a:r>
              <a:rPr lang="en-US" dirty="0" smtClean="0"/>
              <a:t>   </a:t>
            </a:r>
            <a:fld id="{86A4D1B8-D63B-48E4-882C-9C3B30829D60}" type="slidenum">
              <a:rPr lang="en-US" smtClean="0"/>
              <a:t>63</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685" t="21312" r="52896" b="45030"/>
          <a:stretch/>
        </p:blipFill>
        <p:spPr>
          <a:xfrm>
            <a:off x="6308079" y="2190886"/>
            <a:ext cx="3376057" cy="322109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5481" t="21754" r="53432" b="45339"/>
          <a:stretch/>
        </p:blipFill>
        <p:spPr>
          <a:xfrm>
            <a:off x="2992950" y="2190886"/>
            <a:ext cx="3267107" cy="322109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5720" t="21494" r="54385" b="45019"/>
          <a:stretch/>
        </p:blipFill>
        <p:spPr>
          <a:xfrm>
            <a:off x="-181372" y="2190886"/>
            <a:ext cx="3117924" cy="3221090"/>
          </a:xfrm>
          <a:prstGeom prst="rect">
            <a:avLst/>
          </a:prstGeom>
        </p:spPr>
      </p:pic>
      <p:sp>
        <p:nvSpPr>
          <p:cNvPr id="11" name="TextBox 10"/>
          <p:cNvSpPr txBox="1"/>
          <p:nvPr/>
        </p:nvSpPr>
        <p:spPr>
          <a:xfrm>
            <a:off x="1170421" y="1689023"/>
            <a:ext cx="914852" cy="300082"/>
          </a:xfrm>
          <a:prstGeom prst="rect">
            <a:avLst/>
          </a:prstGeom>
          <a:noFill/>
        </p:spPr>
        <p:txBody>
          <a:bodyPr wrap="square" rtlCol="0">
            <a:spAutoFit/>
          </a:bodyPr>
          <a:lstStyle/>
          <a:p>
            <a:r>
              <a:rPr lang="en-US" sz="1350" b="1" dirty="0" smtClean="0">
                <a:solidFill>
                  <a:prstClr val="white"/>
                </a:solidFill>
              </a:rPr>
              <a:t>FFDM</a:t>
            </a:r>
            <a:endParaRPr lang="en-US" sz="1350" b="1" dirty="0">
              <a:solidFill>
                <a:prstClr val="white"/>
              </a:solidFill>
            </a:endParaRPr>
          </a:p>
        </p:txBody>
      </p:sp>
      <p:sp>
        <p:nvSpPr>
          <p:cNvPr id="13" name="TextBox 12"/>
          <p:cNvSpPr txBox="1"/>
          <p:nvPr/>
        </p:nvSpPr>
        <p:spPr>
          <a:xfrm>
            <a:off x="4196937" y="1689023"/>
            <a:ext cx="996802" cy="300082"/>
          </a:xfrm>
          <a:prstGeom prst="rect">
            <a:avLst/>
          </a:prstGeom>
          <a:noFill/>
        </p:spPr>
        <p:txBody>
          <a:bodyPr wrap="square" rtlCol="0">
            <a:spAutoFit/>
          </a:bodyPr>
          <a:lstStyle/>
          <a:p>
            <a:r>
              <a:rPr lang="en-US" sz="1350" b="1" dirty="0">
                <a:solidFill>
                  <a:prstClr val="white"/>
                </a:solidFill>
              </a:rPr>
              <a:t>C-View</a:t>
            </a:r>
            <a:r>
              <a:rPr lang="en-US" sz="1350" b="1" baseline="30000" dirty="0">
                <a:solidFill>
                  <a:prstClr val="white"/>
                </a:solidFill>
              </a:rPr>
              <a:t>™</a:t>
            </a:r>
          </a:p>
        </p:txBody>
      </p:sp>
      <p:sp>
        <p:nvSpPr>
          <p:cNvPr id="14" name="TextBox 13"/>
          <p:cNvSpPr txBox="1"/>
          <p:nvPr/>
        </p:nvSpPr>
        <p:spPr>
          <a:xfrm>
            <a:off x="7324978" y="1689023"/>
            <a:ext cx="1456165"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pic>
        <p:nvPicPr>
          <p:cNvPr id="15" name="Picture 14"/>
          <p:cNvPicPr>
            <a:picLocks noChangeAspect="1"/>
          </p:cNvPicPr>
          <p:nvPr/>
        </p:nvPicPr>
        <p:blipFill>
          <a:blip r:embed="rId6"/>
          <a:stretch>
            <a:fillRect/>
          </a:stretch>
        </p:blipFill>
        <p:spPr>
          <a:xfrm>
            <a:off x="1618888" y="2939577"/>
            <a:ext cx="466385" cy="457240"/>
          </a:xfrm>
          <a:prstGeom prst="rect">
            <a:avLst/>
          </a:prstGeom>
        </p:spPr>
      </p:pic>
      <p:pic>
        <p:nvPicPr>
          <p:cNvPr id="16" name="Picture 15"/>
          <p:cNvPicPr>
            <a:picLocks noChangeAspect="1"/>
          </p:cNvPicPr>
          <p:nvPr/>
        </p:nvPicPr>
        <p:blipFill>
          <a:blip r:embed="rId6"/>
          <a:stretch>
            <a:fillRect/>
          </a:stretch>
        </p:blipFill>
        <p:spPr>
          <a:xfrm>
            <a:off x="4727354" y="3000112"/>
            <a:ext cx="466385" cy="457240"/>
          </a:xfrm>
          <a:prstGeom prst="rect">
            <a:avLst/>
          </a:prstGeom>
        </p:spPr>
      </p:pic>
      <p:pic>
        <p:nvPicPr>
          <p:cNvPr id="17" name="Picture 16"/>
          <p:cNvPicPr>
            <a:picLocks noChangeAspect="1"/>
          </p:cNvPicPr>
          <p:nvPr/>
        </p:nvPicPr>
        <p:blipFill>
          <a:blip r:embed="rId6"/>
          <a:stretch>
            <a:fillRect/>
          </a:stretch>
        </p:blipFill>
        <p:spPr>
          <a:xfrm>
            <a:off x="8097289" y="3000111"/>
            <a:ext cx="466385" cy="457240"/>
          </a:xfrm>
          <a:prstGeom prst="rect">
            <a:avLst/>
          </a:prstGeom>
        </p:spPr>
      </p:pic>
      <p:sp>
        <p:nvSpPr>
          <p:cNvPr id="18" name="TextBox 17"/>
          <p:cNvSpPr txBox="1"/>
          <p:nvPr/>
        </p:nvSpPr>
        <p:spPr>
          <a:xfrm>
            <a:off x="5985164" y="868912"/>
            <a:ext cx="3158835" cy="830997"/>
          </a:xfrm>
          <a:prstGeom prst="rect">
            <a:avLst/>
          </a:prstGeom>
          <a:noFill/>
        </p:spPr>
        <p:txBody>
          <a:bodyPr wrap="square" rtlCol="0">
            <a:spAutoFit/>
          </a:bodyPr>
          <a:lstStyle/>
          <a:p>
            <a:r>
              <a:rPr lang="en-US" sz="1600" dirty="0">
                <a:solidFill>
                  <a:schemeClr val="accent5">
                    <a:lumMod val="20000"/>
                    <a:lumOff val="80000"/>
                  </a:schemeClr>
                </a:solidFill>
              </a:rPr>
              <a:t>Spiculations are sharper, better contrast, and less noise with Intelligent 2D</a:t>
            </a:r>
            <a:r>
              <a:rPr lang="en-US" sz="1600" baseline="30000" dirty="0">
                <a:solidFill>
                  <a:schemeClr val="accent5">
                    <a:lumMod val="20000"/>
                    <a:lumOff val="80000"/>
                  </a:schemeClr>
                </a:solidFill>
              </a:rPr>
              <a:t>™</a:t>
            </a:r>
          </a:p>
        </p:txBody>
      </p:sp>
    </p:spTree>
    <p:extLst>
      <p:ext uri="{BB962C8B-B14F-4D97-AF65-F5344CB8AC3E}">
        <p14:creationId xmlns:p14="http://schemas.microsoft.com/office/powerpoint/2010/main" val="379896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Case 6 </a:t>
            </a:r>
            <a:r>
              <a:rPr lang="en-US" sz="2400" dirty="0"/>
              <a:t>– </a:t>
            </a:r>
            <a:br>
              <a:rPr lang="en-US" sz="2400" dirty="0"/>
            </a:br>
            <a:r>
              <a:rPr lang="en-US" sz="2400" dirty="0"/>
              <a:t>Architectural distortion with mildly dense breast tissue</a:t>
            </a:r>
          </a:p>
        </p:txBody>
      </p:sp>
      <p:sp>
        <p:nvSpPr>
          <p:cNvPr id="3" name="Content Placeholder 2"/>
          <p:cNvSpPr>
            <a:spLocks noGrp="1"/>
          </p:cNvSpPr>
          <p:nvPr>
            <p:ph idx="1"/>
          </p:nvPr>
        </p:nvSpPr>
        <p:spPr/>
        <p:txBody>
          <a:bodyPr/>
          <a:lstStyle/>
          <a:p>
            <a:r>
              <a:rPr lang="en-US" dirty="0"/>
              <a:t> </a:t>
            </a:r>
          </a:p>
        </p:txBody>
      </p:sp>
      <p:sp>
        <p:nvSpPr>
          <p:cNvPr id="4" name="Slide Number Placeholder 3"/>
          <p:cNvSpPr>
            <a:spLocks noGrp="1"/>
          </p:cNvSpPr>
          <p:nvPr>
            <p:ph type="sldNum" sz="quarter" idx="4"/>
          </p:nvPr>
        </p:nvSpPr>
        <p:spPr/>
        <p:txBody>
          <a:bodyPr/>
          <a:lstStyle/>
          <a:p>
            <a:pPr algn="ctr"/>
            <a:fld id="{6453F95C-7FA8-E048-BEDD-3F6B9882286F}" type="slidenum">
              <a:rPr/>
              <a:pPr algn="ctr"/>
              <a:t>64</a:t>
            </a:fld>
            <a:endParaRPr dirty="0"/>
          </a:p>
        </p:txBody>
      </p:sp>
    </p:spTree>
    <p:extLst>
      <p:ext uri="{BB962C8B-B14F-4D97-AF65-F5344CB8AC3E}">
        <p14:creationId xmlns:p14="http://schemas.microsoft.com/office/powerpoint/2010/main" val="15560282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Slide Number Placeholder 17"/>
          <p:cNvSpPr>
            <a:spLocks noGrp="1"/>
          </p:cNvSpPr>
          <p:nvPr>
            <p:ph type="sldNum" sz="quarter" idx="4"/>
          </p:nvPr>
        </p:nvSpPr>
        <p:spPr/>
        <p:txBody>
          <a:bodyPr/>
          <a:lstStyle/>
          <a:p>
            <a:r>
              <a:rPr lang="en-US" dirty="0" smtClean="0"/>
              <a:t>   </a:t>
            </a:r>
            <a:fld id="{86A4D1B8-D63B-48E4-882C-9C3B30829D60}" type="slidenum">
              <a:rPr lang="en-US" smtClean="0"/>
              <a:t>65</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5166" t="7778" r="-1" b="14445"/>
          <a:stretch/>
        </p:blipFill>
        <p:spPr>
          <a:xfrm>
            <a:off x="6150769" y="775360"/>
            <a:ext cx="2993231" cy="522539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6238" t="8888" r="1" b="15139"/>
          <a:stretch/>
        </p:blipFill>
        <p:spPr>
          <a:xfrm>
            <a:off x="3093244" y="775360"/>
            <a:ext cx="3043238" cy="529370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4796" t="7361" b="14306"/>
          <a:stretch/>
        </p:blipFill>
        <p:spPr>
          <a:xfrm>
            <a:off x="-21700" y="714375"/>
            <a:ext cx="3101598" cy="5415416"/>
          </a:xfrm>
          <a:prstGeom prst="rect">
            <a:avLst/>
          </a:prstGeom>
        </p:spPr>
      </p:pic>
      <p:sp>
        <p:nvSpPr>
          <p:cNvPr id="12" name="TextBox 11"/>
          <p:cNvSpPr txBox="1"/>
          <p:nvPr/>
        </p:nvSpPr>
        <p:spPr>
          <a:xfrm>
            <a:off x="660904" y="1178447"/>
            <a:ext cx="702016" cy="300082"/>
          </a:xfrm>
          <a:prstGeom prst="rect">
            <a:avLst/>
          </a:prstGeom>
          <a:noFill/>
        </p:spPr>
        <p:txBody>
          <a:bodyPr wrap="square" rtlCol="0">
            <a:spAutoFit/>
          </a:bodyPr>
          <a:lstStyle/>
          <a:p>
            <a:r>
              <a:rPr lang="en-US" sz="1350" b="1" dirty="0"/>
              <a:t>FFDM</a:t>
            </a:r>
          </a:p>
        </p:txBody>
      </p:sp>
      <p:sp>
        <p:nvSpPr>
          <p:cNvPr id="13" name="TextBox 12"/>
          <p:cNvSpPr txBox="1"/>
          <p:nvPr/>
        </p:nvSpPr>
        <p:spPr>
          <a:xfrm>
            <a:off x="3277354" y="1178447"/>
            <a:ext cx="1035246"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6226773" y="1163407"/>
            <a:ext cx="1420612"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pic>
        <p:nvPicPr>
          <p:cNvPr id="15" name="Picture 14"/>
          <p:cNvPicPr>
            <a:picLocks noChangeAspect="1"/>
          </p:cNvPicPr>
          <p:nvPr/>
        </p:nvPicPr>
        <p:blipFill>
          <a:blip r:embed="rId6"/>
          <a:stretch>
            <a:fillRect/>
          </a:stretch>
        </p:blipFill>
        <p:spPr>
          <a:xfrm>
            <a:off x="836935" y="1597564"/>
            <a:ext cx="626418" cy="612701"/>
          </a:xfrm>
          <a:prstGeom prst="rect">
            <a:avLst/>
          </a:prstGeom>
        </p:spPr>
      </p:pic>
      <p:pic>
        <p:nvPicPr>
          <p:cNvPr id="16" name="Picture 15"/>
          <p:cNvPicPr>
            <a:picLocks noChangeAspect="1"/>
          </p:cNvPicPr>
          <p:nvPr/>
        </p:nvPicPr>
        <p:blipFill>
          <a:blip r:embed="rId6"/>
          <a:stretch>
            <a:fillRect/>
          </a:stretch>
        </p:blipFill>
        <p:spPr>
          <a:xfrm>
            <a:off x="3907805" y="1573150"/>
            <a:ext cx="626418" cy="612701"/>
          </a:xfrm>
          <a:prstGeom prst="rect">
            <a:avLst/>
          </a:prstGeom>
        </p:spPr>
      </p:pic>
      <p:pic>
        <p:nvPicPr>
          <p:cNvPr id="17" name="Picture 16"/>
          <p:cNvPicPr>
            <a:picLocks noChangeAspect="1"/>
          </p:cNvPicPr>
          <p:nvPr/>
        </p:nvPicPr>
        <p:blipFill>
          <a:blip r:embed="rId6"/>
          <a:stretch>
            <a:fillRect/>
          </a:stretch>
        </p:blipFill>
        <p:spPr>
          <a:xfrm>
            <a:off x="6978676" y="1573149"/>
            <a:ext cx="626418" cy="612701"/>
          </a:xfrm>
          <a:prstGeom prst="rect">
            <a:avLst/>
          </a:prstGeom>
        </p:spPr>
      </p:pic>
    </p:spTree>
    <p:extLst>
      <p:ext uri="{BB962C8B-B14F-4D97-AF65-F5344CB8AC3E}">
        <p14:creationId xmlns:p14="http://schemas.microsoft.com/office/powerpoint/2010/main" val="15560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Slide Number Placeholder 20"/>
          <p:cNvSpPr>
            <a:spLocks noGrp="1"/>
          </p:cNvSpPr>
          <p:nvPr>
            <p:ph type="sldNum" sz="quarter" idx="4"/>
          </p:nvPr>
        </p:nvSpPr>
        <p:spPr/>
        <p:txBody>
          <a:bodyPr/>
          <a:lstStyle/>
          <a:p>
            <a:r>
              <a:rPr lang="en-US" dirty="0" smtClean="0"/>
              <a:t>   </a:t>
            </a:r>
            <a:fld id="{86A4D1B8-D63B-48E4-882C-9C3B30829D60}" type="slidenum">
              <a:rPr lang="en-US" smtClean="0"/>
              <a:t>66</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8735" t="18248" r="4961" b="53468"/>
          <a:stretch/>
        </p:blipFill>
        <p:spPr>
          <a:xfrm>
            <a:off x="6179344" y="2536032"/>
            <a:ext cx="2864840" cy="274721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59220" t="19188" r="4884" b="53643"/>
          <a:stretch/>
        </p:blipFill>
        <p:spPr>
          <a:xfrm>
            <a:off x="3164681" y="2609905"/>
            <a:ext cx="2907701" cy="2709065"/>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9953" t="19761" r="4457" b="54199"/>
          <a:stretch/>
        </p:blipFill>
        <p:spPr>
          <a:xfrm>
            <a:off x="85725" y="2609905"/>
            <a:ext cx="2998413" cy="2699485"/>
          </a:xfrm>
          <a:prstGeom prst="rect">
            <a:avLst/>
          </a:prstGeom>
        </p:spPr>
      </p:pic>
      <p:sp>
        <p:nvSpPr>
          <p:cNvPr id="12" name="TextBox 11"/>
          <p:cNvSpPr txBox="1"/>
          <p:nvPr/>
        </p:nvSpPr>
        <p:spPr>
          <a:xfrm>
            <a:off x="1336876" y="2153329"/>
            <a:ext cx="972273" cy="300082"/>
          </a:xfrm>
          <a:prstGeom prst="rect">
            <a:avLst/>
          </a:prstGeom>
          <a:noFill/>
        </p:spPr>
        <p:txBody>
          <a:bodyPr wrap="square" rtlCol="0">
            <a:spAutoFit/>
          </a:bodyPr>
          <a:lstStyle/>
          <a:p>
            <a:r>
              <a:rPr lang="en-US" sz="1350" b="1" dirty="0"/>
              <a:t>FFDM</a:t>
            </a:r>
          </a:p>
        </p:txBody>
      </p:sp>
      <p:sp>
        <p:nvSpPr>
          <p:cNvPr id="13" name="TextBox 12"/>
          <p:cNvSpPr txBox="1"/>
          <p:nvPr/>
        </p:nvSpPr>
        <p:spPr>
          <a:xfrm>
            <a:off x="4245015" y="2153329"/>
            <a:ext cx="1024101"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7180351" y="2166963"/>
            <a:ext cx="1600792"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cxnSp>
        <p:nvCxnSpPr>
          <p:cNvPr id="16" name="Straight Arrow Connector 15"/>
          <p:cNvCxnSpPr/>
          <p:nvPr/>
        </p:nvCxnSpPr>
        <p:spPr>
          <a:xfrm>
            <a:off x="388748" y="2793118"/>
            <a:ext cx="564266" cy="54690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3559462" y="2793118"/>
            <a:ext cx="626418" cy="612701"/>
          </a:xfrm>
          <a:prstGeom prst="rect">
            <a:avLst/>
          </a:prstGeom>
        </p:spPr>
      </p:pic>
      <p:pic>
        <p:nvPicPr>
          <p:cNvPr id="18" name="Picture 17"/>
          <p:cNvPicPr>
            <a:picLocks noChangeAspect="1"/>
          </p:cNvPicPr>
          <p:nvPr/>
        </p:nvPicPr>
        <p:blipFill>
          <a:blip r:embed="rId6"/>
          <a:stretch>
            <a:fillRect/>
          </a:stretch>
        </p:blipFill>
        <p:spPr>
          <a:xfrm>
            <a:off x="6553934" y="2793118"/>
            <a:ext cx="626418" cy="612701"/>
          </a:xfrm>
          <a:prstGeom prst="rect">
            <a:avLst/>
          </a:prstGeom>
        </p:spPr>
      </p:pic>
      <p:sp>
        <p:nvSpPr>
          <p:cNvPr id="15" name="TextBox 14"/>
          <p:cNvSpPr txBox="1"/>
          <p:nvPr/>
        </p:nvSpPr>
        <p:spPr>
          <a:xfrm>
            <a:off x="845127" y="1034430"/>
            <a:ext cx="1679679" cy="584775"/>
          </a:xfrm>
          <a:prstGeom prst="rect">
            <a:avLst/>
          </a:prstGeom>
          <a:noFill/>
        </p:spPr>
        <p:txBody>
          <a:bodyPr wrap="square" rtlCol="0">
            <a:spAutoFit/>
          </a:bodyPr>
          <a:lstStyle/>
          <a:p>
            <a:pPr algn="ctr"/>
            <a:r>
              <a:rPr lang="en-US" sz="1600" dirty="0" err="1">
                <a:solidFill>
                  <a:schemeClr val="accent5">
                    <a:lumMod val="20000"/>
                    <a:lumOff val="80000"/>
                  </a:schemeClr>
                </a:solidFill>
              </a:rPr>
              <a:t>Spiculated</a:t>
            </a:r>
            <a:r>
              <a:rPr lang="en-US" sz="1600" dirty="0">
                <a:solidFill>
                  <a:schemeClr val="accent5">
                    <a:lumMod val="20000"/>
                    <a:lumOff val="80000"/>
                  </a:schemeClr>
                </a:solidFill>
              </a:rPr>
              <a:t> mass seen on FFDM</a:t>
            </a:r>
          </a:p>
        </p:txBody>
      </p:sp>
      <p:sp>
        <p:nvSpPr>
          <p:cNvPr id="19" name="TextBox 18"/>
          <p:cNvSpPr txBox="1"/>
          <p:nvPr/>
        </p:nvSpPr>
        <p:spPr>
          <a:xfrm>
            <a:off x="3394363" y="1034429"/>
            <a:ext cx="2678019" cy="584775"/>
          </a:xfrm>
          <a:prstGeom prst="rect">
            <a:avLst/>
          </a:prstGeom>
          <a:noFill/>
        </p:spPr>
        <p:txBody>
          <a:bodyPr wrap="square" rtlCol="0">
            <a:spAutoFit/>
          </a:bodyPr>
          <a:lstStyle/>
          <a:p>
            <a:r>
              <a:rPr lang="en-US" sz="1600" dirty="0">
                <a:solidFill>
                  <a:schemeClr val="accent5">
                    <a:lumMod val="20000"/>
                    <a:lumOff val="80000"/>
                  </a:schemeClr>
                </a:solidFill>
              </a:rPr>
              <a:t>Mass/</a:t>
            </a:r>
            <a:r>
              <a:rPr lang="en-US" sz="1600" dirty="0" err="1">
                <a:solidFill>
                  <a:schemeClr val="accent5">
                    <a:lumMod val="20000"/>
                    <a:lumOff val="80000"/>
                  </a:schemeClr>
                </a:solidFill>
              </a:rPr>
              <a:t>spiculations</a:t>
            </a:r>
            <a:r>
              <a:rPr lang="en-US" sz="1600" dirty="0">
                <a:solidFill>
                  <a:schemeClr val="accent5">
                    <a:lumMod val="20000"/>
                    <a:lumOff val="80000"/>
                  </a:schemeClr>
                </a:solidFill>
              </a:rPr>
              <a:t>  enhanced with </a:t>
            </a:r>
            <a:r>
              <a:rPr lang="en-US" sz="1600" dirty="0" smtClean="0">
                <a:solidFill>
                  <a:schemeClr val="accent5">
                    <a:lumMod val="20000"/>
                    <a:lumOff val="80000"/>
                  </a:schemeClr>
                </a:solidFill>
              </a:rPr>
              <a:t>C-View</a:t>
            </a:r>
            <a:r>
              <a:rPr lang="en-US" sz="1600" baseline="30000" dirty="0">
                <a:solidFill>
                  <a:schemeClr val="accent5">
                    <a:lumMod val="20000"/>
                    <a:lumOff val="80000"/>
                  </a:schemeClr>
                </a:solidFill>
              </a:rPr>
              <a:t>™</a:t>
            </a:r>
          </a:p>
        </p:txBody>
      </p:sp>
      <p:sp>
        <p:nvSpPr>
          <p:cNvPr id="20" name="TextBox 19"/>
          <p:cNvSpPr txBox="1"/>
          <p:nvPr/>
        </p:nvSpPr>
        <p:spPr>
          <a:xfrm>
            <a:off x="6324636" y="1034429"/>
            <a:ext cx="2719547" cy="830997"/>
          </a:xfrm>
          <a:prstGeom prst="rect">
            <a:avLst/>
          </a:prstGeom>
          <a:noFill/>
        </p:spPr>
        <p:txBody>
          <a:bodyPr wrap="square" rtlCol="0">
            <a:spAutoFit/>
          </a:bodyPr>
          <a:lstStyle/>
          <a:p>
            <a:r>
              <a:rPr lang="en-US" sz="1600" dirty="0">
                <a:solidFill>
                  <a:schemeClr val="accent5">
                    <a:lumMod val="20000"/>
                    <a:lumOff val="80000"/>
                  </a:schemeClr>
                </a:solidFill>
              </a:rPr>
              <a:t>Intelligent 2D</a:t>
            </a:r>
            <a:r>
              <a:rPr lang="en-US" sz="1600" baseline="30000" dirty="0" smtClean="0">
                <a:solidFill>
                  <a:schemeClr val="accent5">
                    <a:lumMod val="20000"/>
                    <a:lumOff val="80000"/>
                  </a:schemeClr>
                </a:solidFill>
              </a:rPr>
              <a:t>™ </a:t>
            </a:r>
            <a:r>
              <a:rPr lang="en-US" sz="1600" dirty="0" smtClean="0">
                <a:solidFill>
                  <a:schemeClr val="accent5">
                    <a:lumMod val="20000"/>
                    <a:lumOff val="80000"/>
                  </a:schemeClr>
                </a:solidFill>
              </a:rPr>
              <a:t>provides </a:t>
            </a:r>
            <a:r>
              <a:rPr lang="en-US" sz="1600" dirty="0">
                <a:solidFill>
                  <a:schemeClr val="accent5">
                    <a:lumMod val="20000"/>
                    <a:lumOff val="80000"/>
                  </a:schemeClr>
                </a:solidFill>
              </a:rPr>
              <a:t>increased sharpness and contrast</a:t>
            </a:r>
          </a:p>
        </p:txBody>
      </p:sp>
    </p:spTree>
    <p:extLst>
      <p:ext uri="{BB962C8B-B14F-4D97-AF65-F5344CB8AC3E}">
        <p14:creationId xmlns:p14="http://schemas.microsoft.com/office/powerpoint/2010/main" val="376736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Slide Number Placeholder 14"/>
          <p:cNvSpPr>
            <a:spLocks noGrp="1"/>
          </p:cNvSpPr>
          <p:nvPr>
            <p:ph type="sldNum" sz="quarter" idx="4"/>
          </p:nvPr>
        </p:nvSpPr>
        <p:spPr/>
        <p:txBody>
          <a:bodyPr/>
          <a:lstStyle/>
          <a:p>
            <a:r>
              <a:rPr lang="en-US" dirty="0" smtClean="0"/>
              <a:t>   </a:t>
            </a:r>
            <a:fld id="{86A4D1B8-D63B-48E4-882C-9C3B30829D60}" type="slidenum">
              <a:rPr lang="en-US" smtClean="0"/>
              <a:t>67</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8889" b="6528"/>
          <a:stretch/>
        </p:blipFill>
        <p:spPr>
          <a:xfrm>
            <a:off x="6050757" y="854890"/>
            <a:ext cx="2820779" cy="5310167"/>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9742" b="7084"/>
          <a:stretch/>
        </p:blipFill>
        <p:spPr>
          <a:xfrm>
            <a:off x="3164681" y="829648"/>
            <a:ext cx="2841002" cy="5392559"/>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0110" t="139" r="170" b="8542"/>
          <a:stretch/>
        </p:blipFill>
        <p:spPr>
          <a:xfrm>
            <a:off x="338587" y="871537"/>
            <a:ext cx="2746226" cy="5167226"/>
          </a:xfrm>
          <a:prstGeom prst="rect">
            <a:avLst/>
          </a:prstGeom>
        </p:spPr>
      </p:pic>
      <p:sp>
        <p:nvSpPr>
          <p:cNvPr id="12" name="TextBox 11"/>
          <p:cNvSpPr txBox="1"/>
          <p:nvPr/>
        </p:nvSpPr>
        <p:spPr>
          <a:xfrm>
            <a:off x="434051" y="1360749"/>
            <a:ext cx="746567" cy="300082"/>
          </a:xfrm>
          <a:prstGeom prst="rect">
            <a:avLst/>
          </a:prstGeom>
          <a:noFill/>
        </p:spPr>
        <p:txBody>
          <a:bodyPr wrap="square" rtlCol="0">
            <a:spAutoFit/>
          </a:bodyPr>
          <a:lstStyle/>
          <a:p>
            <a:r>
              <a:rPr lang="en-US" sz="1350" b="1" dirty="0"/>
              <a:t>FFDM</a:t>
            </a:r>
          </a:p>
        </p:txBody>
      </p:sp>
      <p:sp>
        <p:nvSpPr>
          <p:cNvPr id="13" name="TextBox 12"/>
          <p:cNvSpPr txBox="1"/>
          <p:nvPr/>
        </p:nvSpPr>
        <p:spPr>
          <a:xfrm>
            <a:off x="3411638" y="1360749"/>
            <a:ext cx="998316"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6005683" y="1360749"/>
            <a:ext cx="1437314"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cxnSp>
        <p:nvCxnSpPr>
          <p:cNvPr id="16" name="Straight Arrow Connector 15"/>
          <p:cNvCxnSpPr/>
          <p:nvPr/>
        </p:nvCxnSpPr>
        <p:spPr>
          <a:xfrm>
            <a:off x="671513" y="2807494"/>
            <a:ext cx="509105" cy="70723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3544184" y="2841433"/>
            <a:ext cx="571550" cy="772735"/>
          </a:xfrm>
          <a:prstGeom prst="rect">
            <a:avLst/>
          </a:prstGeom>
        </p:spPr>
      </p:pic>
      <p:pic>
        <p:nvPicPr>
          <p:cNvPr id="18" name="Picture 17"/>
          <p:cNvPicPr>
            <a:picLocks noChangeAspect="1"/>
          </p:cNvPicPr>
          <p:nvPr/>
        </p:nvPicPr>
        <p:blipFill>
          <a:blip r:embed="rId6"/>
          <a:stretch>
            <a:fillRect/>
          </a:stretch>
        </p:blipFill>
        <p:spPr>
          <a:xfrm>
            <a:off x="6415966" y="2841433"/>
            <a:ext cx="571550" cy="772735"/>
          </a:xfrm>
          <a:prstGeom prst="rect">
            <a:avLst/>
          </a:prstGeom>
        </p:spPr>
      </p:pic>
    </p:spTree>
    <p:extLst>
      <p:ext uri="{BB962C8B-B14F-4D97-AF65-F5344CB8AC3E}">
        <p14:creationId xmlns:p14="http://schemas.microsoft.com/office/powerpoint/2010/main" val="128371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Slide Number Placeholder 18"/>
          <p:cNvSpPr>
            <a:spLocks noGrp="1"/>
          </p:cNvSpPr>
          <p:nvPr>
            <p:ph type="sldNum" sz="quarter" idx="4"/>
          </p:nvPr>
        </p:nvSpPr>
        <p:spPr/>
        <p:txBody>
          <a:bodyPr/>
          <a:lstStyle/>
          <a:p>
            <a:r>
              <a:rPr lang="en-US" dirty="0" smtClean="0"/>
              <a:t>   </a:t>
            </a:r>
            <a:fld id="{86A4D1B8-D63B-48E4-882C-9C3B30829D60}" type="slidenum">
              <a:rPr lang="en-US" smtClean="0"/>
              <a:t>68</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8724" t="39835" r="15533" b="34192"/>
          <a:stretch/>
        </p:blipFill>
        <p:spPr>
          <a:xfrm>
            <a:off x="6136482" y="2300288"/>
            <a:ext cx="2857500" cy="255547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8931" t="39554" r="14803" b="34902"/>
          <a:stretch/>
        </p:blipFill>
        <p:spPr>
          <a:xfrm>
            <a:off x="3064669" y="2293144"/>
            <a:ext cx="2947451" cy="2555474"/>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9015" t="39403" r="15211" b="33958"/>
          <a:stretch/>
        </p:blipFill>
        <p:spPr>
          <a:xfrm>
            <a:off x="121444" y="2278856"/>
            <a:ext cx="2781117" cy="2548331"/>
          </a:xfrm>
          <a:prstGeom prst="rect">
            <a:avLst/>
          </a:prstGeom>
        </p:spPr>
      </p:pic>
      <p:sp>
        <p:nvSpPr>
          <p:cNvPr id="12" name="TextBox 11"/>
          <p:cNvSpPr txBox="1"/>
          <p:nvPr/>
        </p:nvSpPr>
        <p:spPr>
          <a:xfrm>
            <a:off x="1145894" y="1858453"/>
            <a:ext cx="1449729" cy="300082"/>
          </a:xfrm>
          <a:prstGeom prst="rect">
            <a:avLst/>
          </a:prstGeom>
          <a:noFill/>
        </p:spPr>
        <p:txBody>
          <a:bodyPr wrap="square" rtlCol="0">
            <a:spAutoFit/>
          </a:bodyPr>
          <a:lstStyle/>
          <a:p>
            <a:r>
              <a:rPr lang="en-US" sz="1350" b="1" dirty="0"/>
              <a:t>FFDM</a:t>
            </a:r>
          </a:p>
        </p:txBody>
      </p:sp>
      <p:sp>
        <p:nvSpPr>
          <p:cNvPr id="13" name="TextBox 12"/>
          <p:cNvSpPr txBox="1"/>
          <p:nvPr/>
        </p:nvSpPr>
        <p:spPr>
          <a:xfrm>
            <a:off x="4115734" y="1858453"/>
            <a:ext cx="952328"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6982553" y="1865458"/>
            <a:ext cx="1686885"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cxnSp>
        <p:nvCxnSpPr>
          <p:cNvPr id="16" name="Straight Arrow Connector 15"/>
          <p:cNvCxnSpPr/>
          <p:nvPr/>
        </p:nvCxnSpPr>
        <p:spPr>
          <a:xfrm flipH="1" flipV="1">
            <a:off x="1653880" y="3895605"/>
            <a:ext cx="733399" cy="53822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4536894" y="3862937"/>
            <a:ext cx="800169" cy="603557"/>
          </a:xfrm>
          <a:prstGeom prst="rect">
            <a:avLst/>
          </a:prstGeom>
        </p:spPr>
      </p:pic>
      <p:pic>
        <p:nvPicPr>
          <p:cNvPr id="18" name="Picture 17"/>
          <p:cNvPicPr>
            <a:picLocks noChangeAspect="1"/>
          </p:cNvPicPr>
          <p:nvPr/>
        </p:nvPicPr>
        <p:blipFill>
          <a:blip r:embed="rId6"/>
          <a:stretch>
            <a:fillRect/>
          </a:stretch>
        </p:blipFill>
        <p:spPr>
          <a:xfrm>
            <a:off x="7626875" y="3864316"/>
            <a:ext cx="800169" cy="603557"/>
          </a:xfrm>
          <a:prstGeom prst="rect">
            <a:avLst/>
          </a:prstGeom>
        </p:spPr>
      </p:pic>
      <p:sp>
        <p:nvSpPr>
          <p:cNvPr id="15" name="TextBox 14"/>
          <p:cNvSpPr txBox="1"/>
          <p:nvPr/>
        </p:nvSpPr>
        <p:spPr>
          <a:xfrm>
            <a:off x="6305281" y="5045295"/>
            <a:ext cx="2643188" cy="830997"/>
          </a:xfrm>
          <a:prstGeom prst="rect">
            <a:avLst/>
          </a:prstGeom>
          <a:noFill/>
        </p:spPr>
        <p:txBody>
          <a:bodyPr wrap="square" rtlCol="0">
            <a:spAutoFit/>
          </a:bodyPr>
          <a:lstStyle/>
          <a:p>
            <a:r>
              <a:rPr lang="en-US" sz="1600" dirty="0">
                <a:solidFill>
                  <a:schemeClr val="accent5">
                    <a:lumMod val="20000"/>
                    <a:lumOff val="80000"/>
                  </a:schemeClr>
                </a:solidFill>
              </a:rPr>
              <a:t>Fine detail seen best with decreased blur and noise, increased contrast</a:t>
            </a:r>
          </a:p>
        </p:txBody>
      </p:sp>
    </p:spTree>
    <p:extLst>
      <p:ext uri="{BB962C8B-B14F-4D97-AF65-F5344CB8AC3E}">
        <p14:creationId xmlns:p14="http://schemas.microsoft.com/office/powerpoint/2010/main" val="382694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Case 7 </a:t>
            </a:r>
            <a:r>
              <a:rPr lang="en-US" sz="2400" dirty="0"/>
              <a:t>– </a:t>
            </a:r>
            <a:br>
              <a:rPr lang="en-US" sz="2400" dirty="0"/>
            </a:br>
            <a:r>
              <a:rPr lang="en-US" sz="2400" dirty="0"/>
              <a:t>Subtle UOQ </a:t>
            </a:r>
            <a:r>
              <a:rPr lang="en-US" sz="2400" dirty="0" smtClean="0"/>
              <a:t>architectural distortion</a:t>
            </a:r>
            <a:r>
              <a:rPr lang="en-US" sz="2400" dirty="0"/>
              <a:t/>
            </a:r>
            <a:br>
              <a:rPr lang="en-US" sz="2400" dirty="0"/>
            </a:br>
            <a:endParaRPr lang="en-US" sz="2400" dirty="0"/>
          </a:p>
        </p:txBody>
      </p:sp>
      <p:sp>
        <p:nvSpPr>
          <p:cNvPr id="3" name="Content Placeholder 2"/>
          <p:cNvSpPr>
            <a:spLocks noGrp="1"/>
          </p:cNvSpPr>
          <p:nvPr>
            <p:ph idx="1"/>
          </p:nvPr>
        </p:nvSpPr>
        <p:spPr/>
        <p:txBody>
          <a:bodyPr/>
          <a:lstStyle/>
          <a:p>
            <a:r>
              <a:rPr lang="en-US" dirty="0"/>
              <a:t> </a:t>
            </a:r>
          </a:p>
        </p:txBody>
      </p:sp>
      <p:sp>
        <p:nvSpPr>
          <p:cNvPr id="4" name="Slide Number Placeholder 3"/>
          <p:cNvSpPr>
            <a:spLocks noGrp="1"/>
          </p:cNvSpPr>
          <p:nvPr>
            <p:ph type="sldNum" sz="quarter" idx="4"/>
          </p:nvPr>
        </p:nvSpPr>
        <p:spPr/>
        <p:txBody>
          <a:bodyPr/>
          <a:lstStyle/>
          <a:p>
            <a:pPr algn="ctr"/>
            <a:fld id="{6453F95C-7FA8-E048-BEDD-3F6B9882286F}" type="slidenum">
              <a:rPr/>
              <a:pPr algn="ctr"/>
              <a:t>69</a:t>
            </a:fld>
            <a:endParaRPr dirty="0"/>
          </a:p>
        </p:txBody>
      </p:sp>
    </p:spTree>
    <p:extLst>
      <p:ext uri="{BB962C8B-B14F-4D97-AF65-F5344CB8AC3E}">
        <p14:creationId xmlns:p14="http://schemas.microsoft.com/office/powerpoint/2010/main" val="41467313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5181600" y="1371600"/>
            <a:ext cx="3581400" cy="501529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normAutofit fontScale="90000"/>
          </a:bodyPr>
          <a:lstStyle/>
          <a:p>
            <a:r>
              <a:rPr lang="en-US" sz="2800" dirty="0" smtClean="0">
                <a:solidFill>
                  <a:srgbClr val="002060"/>
                </a:solidFill>
              </a:rPr>
              <a:t>Next technology step: low </a:t>
            </a:r>
            <a:r>
              <a:rPr lang="en-US" sz="2800" dirty="0">
                <a:solidFill>
                  <a:srgbClr val="002060"/>
                </a:solidFill>
              </a:rPr>
              <a:t>dose </a:t>
            </a:r>
            <a:r>
              <a:rPr lang="en-US" sz="2800" dirty="0" smtClean="0">
                <a:solidFill>
                  <a:srgbClr val="002060"/>
                </a:solidFill>
              </a:rPr>
              <a:t>imaging software: </a:t>
            </a:r>
            <a:br>
              <a:rPr lang="en-US" sz="2800" dirty="0" smtClean="0">
                <a:solidFill>
                  <a:srgbClr val="002060"/>
                </a:solidFill>
              </a:rPr>
            </a:br>
            <a:r>
              <a:rPr lang="en-US" sz="2800" dirty="0" smtClean="0">
                <a:solidFill>
                  <a:srgbClr val="002060"/>
                </a:solidFill>
              </a:rPr>
              <a:t>C-View</a:t>
            </a:r>
            <a:r>
              <a:rPr lang="en-US" sz="2800" baseline="30000" dirty="0" smtClean="0">
                <a:solidFill>
                  <a:srgbClr val="002060"/>
                </a:solidFill>
                <a:latin typeface="Arial" panose="020B0604020202020204" pitchFamily="34" charset="0"/>
                <a:cs typeface="Arial" panose="020B0604020202020204" pitchFamily="34" charset="0"/>
              </a:rPr>
              <a:t>™</a:t>
            </a:r>
            <a:r>
              <a:rPr lang="en-US" sz="2800" dirty="0" smtClean="0">
                <a:solidFill>
                  <a:srgbClr val="002060"/>
                </a:solidFill>
              </a:rPr>
              <a:t> synthesized 2D image</a:t>
            </a:r>
            <a:endParaRPr lang="en-US" sz="2800" dirty="0">
              <a:solidFill>
                <a:srgbClr val="002060"/>
              </a:solidFill>
            </a:endParaRP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en-US" sz="2400" dirty="0" smtClean="0">
                <a:solidFill>
                  <a:srgbClr val="002060"/>
                </a:solidFill>
              </a:rPr>
              <a:t>Perform a standard  tomosynthesis scan*</a:t>
            </a:r>
          </a:p>
          <a:p>
            <a:endParaRPr lang="en-US" sz="2400" dirty="0" smtClean="0">
              <a:solidFill>
                <a:srgbClr val="002060"/>
              </a:solidFill>
            </a:endParaRPr>
          </a:p>
          <a:p>
            <a:pPr marL="708660" lvl="2" indent="-342900">
              <a:buFont typeface="Arial" panose="020B0604020202020204" pitchFamily="34" charset="0"/>
              <a:buChar char="•"/>
            </a:pPr>
            <a:r>
              <a:rPr lang="en-US" sz="2000" b="0" dirty="0" smtClean="0">
                <a:solidFill>
                  <a:srgbClr val="002060"/>
                </a:solidFill>
              </a:rPr>
              <a:t>3.7 seconds</a:t>
            </a:r>
          </a:p>
          <a:p>
            <a:pPr marL="708660" lvl="2" indent="-342900">
              <a:buFont typeface="Arial" panose="020B0604020202020204" pitchFamily="34" charset="0"/>
              <a:buChar char="•"/>
            </a:pPr>
            <a:endParaRPr lang="en-US" sz="2000" dirty="0">
              <a:solidFill>
                <a:srgbClr val="002060"/>
              </a:solidFill>
            </a:endParaRPr>
          </a:p>
          <a:p>
            <a:pPr marL="708660" lvl="2" indent="-342900">
              <a:buFont typeface="Arial" panose="020B0604020202020204" pitchFamily="34" charset="0"/>
              <a:buChar char="•"/>
            </a:pPr>
            <a:r>
              <a:rPr lang="en-US" sz="2000" b="0" dirty="0" smtClean="0">
                <a:solidFill>
                  <a:srgbClr val="002060"/>
                </a:solidFill>
              </a:rPr>
              <a:t>15 projection images acquired</a:t>
            </a:r>
          </a:p>
          <a:p>
            <a:pPr lvl="1"/>
            <a:endParaRPr lang="en-US" sz="2800" dirty="0" smtClean="0">
              <a:solidFill>
                <a:srgbClr val="002060"/>
              </a:solidFill>
            </a:endParaRPr>
          </a:p>
          <a:p>
            <a:endParaRPr lang="en-US" sz="2800" dirty="0" smtClean="0">
              <a:solidFill>
                <a:schemeClr val="tx1">
                  <a:lumMod val="85000"/>
                  <a:lumOff val="15000"/>
                </a:schemeClr>
              </a:solidFill>
            </a:endParaRPr>
          </a:p>
          <a:p>
            <a:endParaRPr lang="en-US" sz="2800" dirty="0" smtClean="0">
              <a:solidFill>
                <a:schemeClr val="tx1">
                  <a:lumMod val="85000"/>
                  <a:lumOff val="15000"/>
                </a:schemeClr>
              </a:solidFill>
            </a:endParaRPr>
          </a:p>
          <a:p>
            <a:endParaRPr lang="en-US" dirty="0" smtClean="0">
              <a:solidFill>
                <a:schemeClr val="tx1">
                  <a:lumMod val="85000"/>
                  <a:lumOff val="15000"/>
                </a:schemeClr>
              </a:solidFill>
            </a:endParaRPr>
          </a:p>
          <a:p>
            <a:endParaRPr lang="en-US" dirty="0">
              <a:solidFill>
                <a:schemeClr val="tx1">
                  <a:lumMod val="85000"/>
                  <a:lumOff val="15000"/>
                </a:schemeClr>
              </a:solidFill>
            </a:endParaRPr>
          </a:p>
        </p:txBody>
      </p:sp>
      <p:sp>
        <p:nvSpPr>
          <p:cNvPr id="19" name="Slide Number Placeholder 18"/>
          <p:cNvSpPr>
            <a:spLocks noGrp="1"/>
          </p:cNvSpPr>
          <p:nvPr>
            <p:ph type="sldNum" sz="quarter" idx="4"/>
          </p:nvPr>
        </p:nvSpPr>
        <p:spPr/>
        <p:txBody>
          <a:bodyPr/>
          <a:lstStyle/>
          <a:p>
            <a:pPr algn="ctr"/>
            <a:fld id="{6453F95C-7FA8-E048-BEDD-3F6B9882286F}" type="slidenum">
              <a:rPr>
                <a:solidFill>
                  <a:srgbClr val="000000"/>
                </a:solidFill>
              </a:rPr>
              <a:pPr algn="ctr"/>
              <a:t>7</a:t>
            </a:fld>
            <a:endParaRPr dirty="0">
              <a:solidFill>
                <a:srgbClr val="000000"/>
              </a:solidFill>
            </a:endParaRPr>
          </a:p>
        </p:txBody>
      </p:sp>
      <p:grpSp>
        <p:nvGrpSpPr>
          <p:cNvPr id="4" name="Group 75"/>
          <p:cNvGrpSpPr>
            <a:grpSpLocks/>
          </p:cNvGrpSpPr>
          <p:nvPr/>
        </p:nvGrpSpPr>
        <p:grpSpPr bwMode="auto">
          <a:xfrm rot="-774811">
            <a:off x="5834063" y="1743075"/>
            <a:ext cx="1390650" cy="4194175"/>
            <a:chOff x="3493332" y="1255234"/>
            <a:chExt cx="1389818" cy="4193064"/>
          </a:xfrm>
        </p:grpSpPr>
        <p:sp>
          <p:nvSpPr>
            <p:cNvPr id="22" name="Isosceles Triangle 21"/>
            <p:cNvSpPr>
              <a:spLocks noChangeArrowheads="1"/>
            </p:cNvSpPr>
            <p:nvPr/>
          </p:nvSpPr>
          <p:spPr bwMode="auto">
            <a:xfrm>
              <a:off x="3470525" y="1821963"/>
              <a:ext cx="1389818"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23" name="Rectangle 22"/>
            <p:cNvSpPr>
              <a:spLocks noChangeArrowheads="1"/>
            </p:cNvSpPr>
            <p:nvPr/>
          </p:nvSpPr>
          <p:spPr bwMode="auto">
            <a:xfrm>
              <a:off x="4083338" y="1254716"/>
              <a:ext cx="285579"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5" name="Group 125"/>
          <p:cNvGrpSpPr>
            <a:grpSpLocks/>
          </p:cNvGrpSpPr>
          <p:nvPr/>
        </p:nvGrpSpPr>
        <p:grpSpPr bwMode="auto">
          <a:xfrm rot="-681612">
            <a:off x="5907088" y="1730375"/>
            <a:ext cx="1389062" cy="4194175"/>
            <a:chOff x="3493332" y="1255234"/>
            <a:chExt cx="1389818" cy="4193064"/>
          </a:xfrm>
        </p:grpSpPr>
        <p:sp>
          <p:nvSpPr>
            <p:cNvPr id="25" name="Isosceles Triangle 24"/>
            <p:cNvSpPr>
              <a:spLocks noChangeArrowheads="1"/>
            </p:cNvSpPr>
            <p:nvPr/>
          </p:nvSpPr>
          <p:spPr bwMode="auto">
            <a:xfrm>
              <a:off x="3488404" y="1842412"/>
              <a:ext cx="1389819"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26" name="Rectangle 25"/>
            <p:cNvSpPr>
              <a:spLocks noChangeArrowheads="1"/>
            </p:cNvSpPr>
            <p:nvPr/>
          </p:nvSpPr>
          <p:spPr bwMode="auto">
            <a:xfrm>
              <a:off x="4081002" y="1244118"/>
              <a:ext cx="284318"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pic>
        <p:nvPicPr>
          <p:cNvPr id="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95988" y="5299075"/>
            <a:ext cx="1993900" cy="796925"/>
          </a:xfrm>
          <a:prstGeom prst="rect">
            <a:avLst/>
          </a:prstGeom>
          <a:noFill/>
          <a:ln w="9525">
            <a:noFill/>
            <a:miter lim="800000"/>
            <a:headEnd/>
            <a:tailEnd/>
          </a:ln>
        </p:spPr>
      </p:pic>
      <p:grpSp>
        <p:nvGrpSpPr>
          <p:cNvPr id="6" name="Group 128"/>
          <p:cNvGrpSpPr>
            <a:grpSpLocks/>
          </p:cNvGrpSpPr>
          <p:nvPr/>
        </p:nvGrpSpPr>
        <p:grpSpPr bwMode="auto">
          <a:xfrm rot="-580517">
            <a:off x="5984875" y="1716088"/>
            <a:ext cx="1389063" cy="4192587"/>
            <a:chOff x="3493332" y="1255234"/>
            <a:chExt cx="1389818" cy="4193064"/>
          </a:xfrm>
        </p:grpSpPr>
        <p:sp>
          <p:nvSpPr>
            <p:cNvPr id="29" name="Isosceles Triangle 28"/>
            <p:cNvSpPr>
              <a:spLocks noChangeArrowheads="1"/>
            </p:cNvSpPr>
            <p:nvPr/>
          </p:nvSpPr>
          <p:spPr bwMode="auto">
            <a:xfrm>
              <a:off x="3492753" y="1848380"/>
              <a:ext cx="1389817"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30" name="Rectangle 29"/>
            <p:cNvSpPr>
              <a:spLocks noChangeArrowheads="1"/>
            </p:cNvSpPr>
            <p:nvPr/>
          </p:nvSpPr>
          <p:spPr bwMode="auto">
            <a:xfrm>
              <a:off x="4083713" y="1255030"/>
              <a:ext cx="284316" cy="59696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7" name="Group 131"/>
          <p:cNvGrpSpPr>
            <a:grpSpLocks/>
          </p:cNvGrpSpPr>
          <p:nvPr/>
        </p:nvGrpSpPr>
        <p:grpSpPr bwMode="auto">
          <a:xfrm rot="-449190">
            <a:off x="6042025" y="1704975"/>
            <a:ext cx="1389063" cy="4194175"/>
            <a:chOff x="3493332" y="1255234"/>
            <a:chExt cx="1389818" cy="4193064"/>
          </a:xfrm>
        </p:grpSpPr>
        <p:sp>
          <p:nvSpPr>
            <p:cNvPr id="32" name="Isosceles Triangle 31"/>
            <p:cNvSpPr>
              <a:spLocks noChangeArrowheads="1"/>
            </p:cNvSpPr>
            <p:nvPr/>
          </p:nvSpPr>
          <p:spPr bwMode="auto">
            <a:xfrm>
              <a:off x="3492842" y="1848088"/>
              <a:ext cx="1389818"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33" name="Rectangle 32"/>
            <p:cNvSpPr>
              <a:spLocks noChangeArrowheads="1"/>
            </p:cNvSpPr>
            <p:nvPr/>
          </p:nvSpPr>
          <p:spPr bwMode="auto">
            <a:xfrm>
              <a:off x="4065717" y="1223143"/>
              <a:ext cx="284317"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8" name="Group 137"/>
          <p:cNvGrpSpPr>
            <a:grpSpLocks/>
          </p:cNvGrpSpPr>
          <p:nvPr/>
        </p:nvGrpSpPr>
        <p:grpSpPr bwMode="auto">
          <a:xfrm rot="-335839">
            <a:off x="6113463" y="1692275"/>
            <a:ext cx="1389062" cy="4194175"/>
            <a:chOff x="3493332" y="1255234"/>
            <a:chExt cx="1389818" cy="4193064"/>
          </a:xfrm>
        </p:grpSpPr>
        <p:sp>
          <p:nvSpPr>
            <p:cNvPr id="35" name="Isosceles Triangle 34"/>
            <p:cNvSpPr>
              <a:spLocks noChangeArrowheads="1"/>
            </p:cNvSpPr>
            <p:nvPr/>
          </p:nvSpPr>
          <p:spPr bwMode="auto">
            <a:xfrm>
              <a:off x="3492970" y="1848594"/>
              <a:ext cx="1389818"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36" name="Rectangle 35"/>
            <p:cNvSpPr>
              <a:spLocks noChangeArrowheads="1"/>
            </p:cNvSpPr>
            <p:nvPr/>
          </p:nvSpPr>
          <p:spPr bwMode="auto">
            <a:xfrm>
              <a:off x="4083616" y="1255079"/>
              <a:ext cx="284318"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9" name="Group 140"/>
          <p:cNvGrpSpPr>
            <a:grpSpLocks/>
          </p:cNvGrpSpPr>
          <p:nvPr/>
        </p:nvGrpSpPr>
        <p:grpSpPr bwMode="auto">
          <a:xfrm rot="-237663">
            <a:off x="6189663" y="1689100"/>
            <a:ext cx="1389062" cy="4192588"/>
            <a:chOff x="3493332" y="1255234"/>
            <a:chExt cx="1389818" cy="4193064"/>
          </a:xfrm>
        </p:grpSpPr>
        <p:sp>
          <p:nvSpPr>
            <p:cNvPr id="38" name="Isosceles Triangle 37"/>
            <p:cNvSpPr>
              <a:spLocks noChangeArrowheads="1"/>
            </p:cNvSpPr>
            <p:nvPr/>
          </p:nvSpPr>
          <p:spPr bwMode="auto">
            <a:xfrm>
              <a:off x="3468231" y="1822536"/>
              <a:ext cx="1389818"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39" name="Rectangle 38"/>
            <p:cNvSpPr>
              <a:spLocks noChangeArrowheads="1"/>
            </p:cNvSpPr>
            <p:nvPr/>
          </p:nvSpPr>
          <p:spPr bwMode="auto">
            <a:xfrm>
              <a:off x="4059373" y="1229568"/>
              <a:ext cx="284318"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0" name="Group 143"/>
          <p:cNvGrpSpPr>
            <a:grpSpLocks/>
          </p:cNvGrpSpPr>
          <p:nvPr/>
        </p:nvGrpSpPr>
        <p:grpSpPr bwMode="auto">
          <a:xfrm rot="-150102">
            <a:off x="6265863" y="1689100"/>
            <a:ext cx="1389062" cy="4192588"/>
            <a:chOff x="3493332" y="1255234"/>
            <a:chExt cx="1389818" cy="4193064"/>
          </a:xfrm>
        </p:grpSpPr>
        <p:sp>
          <p:nvSpPr>
            <p:cNvPr id="41" name="Isosceles Triangle 40"/>
            <p:cNvSpPr>
              <a:spLocks noChangeArrowheads="1"/>
            </p:cNvSpPr>
            <p:nvPr/>
          </p:nvSpPr>
          <p:spPr bwMode="auto">
            <a:xfrm>
              <a:off x="3462157" y="1828878"/>
              <a:ext cx="1389818"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42" name="Rectangle 41"/>
            <p:cNvSpPr>
              <a:spLocks noChangeArrowheads="1"/>
            </p:cNvSpPr>
            <p:nvPr/>
          </p:nvSpPr>
          <p:spPr bwMode="auto">
            <a:xfrm>
              <a:off x="4065131" y="1235280"/>
              <a:ext cx="284317"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1" name="Group 146"/>
          <p:cNvGrpSpPr>
            <a:grpSpLocks/>
          </p:cNvGrpSpPr>
          <p:nvPr/>
        </p:nvGrpSpPr>
        <p:grpSpPr bwMode="auto">
          <a:xfrm>
            <a:off x="6319838" y="1689100"/>
            <a:ext cx="1390650" cy="4192588"/>
            <a:chOff x="3493332" y="1255234"/>
            <a:chExt cx="1389818" cy="4193064"/>
          </a:xfrm>
        </p:grpSpPr>
        <p:sp>
          <p:nvSpPr>
            <p:cNvPr id="44" name="Isosceles Triangle 43"/>
            <p:cNvSpPr>
              <a:spLocks noChangeArrowheads="1"/>
            </p:cNvSpPr>
            <p:nvPr/>
          </p:nvSpPr>
          <p:spPr bwMode="auto">
            <a:xfrm>
              <a:off x="3493332" y="1849026"/>
              <a:ext cx="1389818"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45" name="Rectangle 44"/>
            <p:cNvSpPr>
              <a:spLocks noChangeArrowheads="1"/>
            </p:cNvSpPr>
            <p:nvPr/>
          </p:nvSpPr>
          <p:spPr bwMode="auto">
            <a:xfrm>
              <a:off x="4083529" y="1255234"/>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2" name="Group 149"/>
          <p:cNvGrpSpPr>
            <a:grpSpLocks/>
          </p:cNvGrpSpPr>
          <p:nvPr/>
        </p:nvGrpSpPr>
        <p:grpSpPr bwMode="auto">
          <a:xfrm rot="163691">
            <a:off x="6357938" y="1689100"/>
            <a:ext cx="1390650" cy="4192588"/>
            <a:chOff x="3493332" y="1255234"/>
            <a:chExt cx="1389818" cy="4193064"/>
          </a:xfrm>
        </p:grpSpPr>
        <p:sp>
          <p:nvSpPr>
            <p:cNvPr id="47" name="Isosceles Triangle 46"/>
            <p:cNvSpPr>
              <a:spLocks noChangeArrowheads="1"/>
            </p:cNvSpPr>
            <p:nvPr/>
          </p:nvSpPr>
          <p:spPr bwMode="auto">
            <a:xfrm>
              <a:off x="3468287" y="1826716"/>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48" name="Rectangle 47"/>
            <p:cNvSpPr>
              <a:spLocks noChangeArrowheads="1"/>
            </p:cNvSpPr>
            <p:nvPr/>
          </p:nvSpPr>
          <p:spPr bwMode="auto">
            <a:xfrm>
              <a:off x="4061956" y="1231744"/>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3" name="Group 152"/>
          <p:cNvGrpSpPr>
            <a:grpSpLocks/>
          </p:cNvGrpSpPr>
          <p:nvPr/>
        </p:nvGrpSpPr>
        <p:grpSpPr bwMode="auto">
          <a:xfrm rot="196337">
            <a:off x="6464300" y="1697038"/>
            <a:ext cx="1390650" cy="4192587"/>
            <a:chOff x="3493332" y="1255234"/>
            <a:chExt cx="1389818" cy="4193064"/>
          </a:xfrm>
        </p:grpSpPr>
        <p:sp>
          <p:nvSpPr>
            <p:cNvPr id="50" name="Isosceles Triangle 49"/>
            <p:cNvSpPr>
              <a:spLocks noChangeArrowheads="1"/>
            </p:cNvSpPr>
            <p:nvPr/>
          </p:nvSpPr>
          <p:spPr bwMode="auto">
            <a:xfrm>
              <a:off x="3462974" y="1827394"/>
              <a:ext cx="1389818"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51" name="Rectangle 50"/>
            <p:cNvSpPr>
              <a:spLocks noChangeArrowheads="1"/>
            </p:cNvSpPr>
            <p:nvPr/>
          </p:nvSpPr>
          <p:spPr bwMode="auto">
            <a:xfrm>
              <a:off x="4058745" y="1227682"/>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4" name="Group 155"/>
          <p:cNvGrpSpPr>
            <a:grpSpLocks/>
          </p:cNvGrpSpPr>
          <p:nvPr/>
        </p:nvGrpSpPr>
        <p:grpSpPr bwMode="auto">
          <a:xfrm rot="286583">
            <a:off x="6548438" y="1704975"/>
            <a:ext cx="1390650" cy="4194175"/>
            <a:chOff x="3493332" y="1255234"/>
            <a:chExt cx="1389818" cy="4193064"/>
          </a:xfrm>
        </p:grpSpPr>
        <p:sp>
          <p:nvSpPr>
            <p:cNvPr id="53" name="Isosceles Triangle 52"/>
            <p:cNvSpPr>
              <a:spLocks noChangeArrowheads="1"/>
            </p:cNvSpPr>
            <p:nvPr/>
          </p:nvSpPr>
          <p:spPr bwMode="auto">
            <a:xfrm>
              <a:off x="3492607" y="1848304"/>
              <a:ext cx="1389818"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54" name="Rectangle 53"/>
            <p:cNvSpPr>
              <a:spLocks noChangeArrowheads="1"/>
            </p:cNvSpPr>
            <p:nvPr/>
          </p:nvSpPr>
          <p:spPr bwMode="auto">
            <a:xfrm>
              <a:off x="4057035" y="1228888"/>
              <a:ext cx="285579"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5" name="Group 158"/>
          <p:cNvGrpSpPr>
            <a:grpSpLocks/>
          </p:cNvGrpSpPr>
          <p:nvPr/>
        </p:nvGrpSpPr>
        <p:grpSpPr bwMode="auto">
          <a:xfrm rot="396733">
            <a:off x="6621463" y="1714500"/>
            <a:ext cx="1389062" cy="4192588"/>
            <a:chOff x="3493332" y="1255234"/>
            <a:chExt cx="1389818" cy="4193064"/>
          </a:xfrm>
        </p:grpSpPr>
        <p:sp>
          <p:nvSpPr>
            <p:cNvPr id="56" name="Isosceles Triangle 55"/>
            <p:cNvSpPr>
              <a:spLocks noChangeArrowheads="1"/>
            </p:cNvSpPr>
            <p:nvPr/>
          </p:nvSpPr>
          <p:spPr bwMode="auto">
            <a:xfrm>
              <a:off x="3461313" y="1827554"/>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57" name="Rectangle 56"/>
            <p:cNvSpPr>
              <a:spLocks noChangeArrowheads="1"/>
            </p:cNvSpPr>
            <p:nvPr/>
          </p:nvSpPr>
          <p:spPr bwMode="auto">
            <a:xfrm>
              <a:off x="4083760" y="1254811"/>
              <a:ext cx="284317"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6" name="Group 161"/>
          <p:cNvGrpSpPr>
            <a:grpSpLocks/>
          </p:cNvGrpSpPr>
          <p:nvPr/>
        </p:nvGrpSpPr>
        <p:grpSpPr bwMode="auto">
          <a:xfrm rot="520604">
            <a:off x="6673850" y="1727200"/>
            <a:ext cx="1390650" cy="4192588"/>
            <a:chOff x="3493332" y="1255234"/>
            <a:chExt cx="1389818" cy="4193064"/>
          </a:xfrm>
        </p:grpSpPr>
        <p:sp>
          <p:nvSpPr>
            <p:cNvPr id="59" name="Isosceles Triangle 58"/>
            <p:cNvSpPr>
              <a:spLocks noChangeArrowheads="1"/>
            </p:cNvSpPr>
            <p:nvPr/>
          </p:nvSpPr>
          <p:spPr bwMode="auto">
            <a:xfrm>
              <a:off x="3461875" y="1829965"/>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60" name="Rectangle 59"/>
            <p:cNvSpPr>
              <a:spLocks noChangeArrowheads="1"/>
            </p:cNvSpPr>
            <p:nvPr/>
          </p:nvSpPr>
          <p:spPr bwMode="auto">
            <a:xfrm>
              <a:off x="4056703" y="1232699"/>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7" name="Group 164"/>
          <p:cNvGrpSpPr>
            <a:grpSpLocks/>
          </p:cNvGrpSpPr>
          <p:nvPr/>
        </p:nvGrpSpPr>
        <p:grpSpPr bwMode="auto">
          <a:xfrm rot="723373">
            <a:off x="6686550" y="1733550"/>
            <a:ext cx="1390650" cy="4192588"/>
            <a:chOff x="3493332" y="1255234"/>
            <a:chExt cx="1389818" cy="4193064"/>
          </a:xfrm>
        </p:grpSpPr>
        <p:sp>
          <p:nvSpPr>
            <p:cNvPr id="62" name="Isosceles Triangle 61"/>
            <p:cNvSpPr>
              <a:spLocks noChangeArrowheads="1"/>
            </p:cNvSpPr>
            <p:nvPr/>
          </p:nvSpPr>
          <p:spPr bwMode="auto">
            <a:xfrm>
              <a:off x="3481836" y="1840322"/>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63" name="Rectangle 62"/>
            <p:cNvSpPr>
              <a:spLocks noChangeArrowheads="1"/>
            </p:cNvSpPr>
            <p:nvPr/>
          </p:nvSpPr>
          <p:spPr bwMode="auto">
            <a:xfrm>
              <a:off x="4083504" y="1255252"/>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8" name="Group 167"/>
          <p:cNvGrpSpPr>
            <a:grpSpLocks/>
          </p:cNvGrpSpPr>
          <p:nvPr/>
        </p:nvGrpSpPr>
        <p:grpSpPr bwMode="auto">
          <a:xfrm rot="854104">
            <a:off x="6770688" y="1747838"/>
            <a:ext cx="1390650" cy="4192587"/>
            <a:chOff x="3493332" y="1255234"/>
            <a:chExt cx="1389818" cy="4193064"/>
          </a:xfrm>
        </p:grpSpPr>
        <p:sp>
          <p:nvSpPr>
            <p:cNvPr id="65" name="Isosceles Triangle 64"/>
            <p:cNvSpPr>
              <a:spLocks noChangeArrowheads="1"/>
            </p:cNvSpPr>
            <p:nvPr/>
          </p:nvSpPr>
          <p:spPr bwMode="auto">
            <a:xfrm>
              <a:off x="3493206" y="1848636"/>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66" name="Rectangle 65"/>
            <p:cNvSpPr>
              <a:spLocks noChangeArrowheads="1"/>
            </p:cNvSpPr>
            <p:nvPr/>
          </p:nvSpPr>
          <p:spPr bwMode="auto">
            <a:xfrm>
              <a:off x="4054347" y="1235329"/>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pic>
        <p:nvPicPr>
          <p:cNvPr id="67"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35613" y="1506538"/>
            <a:ext cx="3006725" cy="361950"/>
          </a:xfrm>
          <a:prstGeom prst="rect">
            <a:avLst/>
          </a:prstGeom>
          <a:noFill/>
          <a:ln w="9525">
            <a:noFill/>
            <a:miter lim="800000"/>
            <a:headEnd/>
            <a:tailEnd/>
          </a:ln>
        </p:spPr>
      </p:pic>
      <p:sp>
        <p:nvSpPr>
          <p:cNvPr id="55" name="Rectangle 54"/>
          <p:cNvSpPr/>
          <p:nvPr/>
        </p:nvSpPr>
        <p:spPr>
          <a:xfrm>
            <a:off x="331938" y="5296059"/>
            <a:ext cx="4843931" cy="738664"/>
          </a:xfrm>
          <a:prstGeom prst="rect">
            <a:avLst/>
          </a:prstGeom>
          <a:solidFill>
            <a:srgbClr val="00B5EF">
              <a:lumMod val="20000"/>
              <a:lumOff val="80000"/>
            </a:srgbClr>
          </a:solidFill>
        </p:spPr>
        <p:txBody>
          <a:bodyPr wrap="square">
            <a:spAutoFit/>
          </a:bodyPr>
          <a:lstStyle/>
          <a:p>
            <a:pPr defTabSz="914400">
              <a:defRPr/>
            </a:pPr>
            <a:r>
              <a:rPr lang="en-US" sz="1400" kern="0" dirty="0" smtClean="0">
                <a:solidFill>
                  <a:srgbClr val="323232"/>
                </a:solidFill>
              </a:rPr>
              <a:t>*Scan time is reduced from ~10 seconds (combo mode) regardless of breast size. </a:t>
            </a:r>
            <a:r>
              <a:rPr lang="en-US" sz="1400" kern="0" smtClean="0">
                <a:solidFill>
                  <a:srgbClr val="323232"/>
                </a:solidFill>
              </a:rPr>
              <a:t>A short </a:t>
            </a:r>
            <a:r>
              <a:rPr lang="en-US" sz="1400" kern="0" dirty="0" smtClean="0">
                <a:solidFill>
                  <a:srgbClr val="323232"/>
                </a:solidFill>
              </a:rPr>
              <a:t>scan time lessens patient motion risk.</a:t>
            </a:r>
            <a:r>
              <a:rPr lang="en-US" sz="1400" kern="0" dirty="0" smtClean="0">
                <a:solidFill>
                  <a:srgbClr val="323232"/>
                </a:solidFill>
                <a:cs typeface="Arial" pitchFamily="34" charset="0"/>
              </a:rPr>
              <a:t> </a:t>
            </a:r>
            <a:endParaRPr lang="en-US" sz="1400" kern="0" dirty="0" smtClean="0">
              <a:solidFill>
                <a:srgbClr val="323232"/>
              </a:solidFill>
            </a:endParaRPr>
          </a:p>
        </p:txBody>
      </p:sp>
    </p:spTree>
    <p:extLst>
      <p:ext uri="{BB962C8B-B14F-4D97-AF65-F5344CB8AC3E}">
        <p14:creationId xmlns:p14="http://schemas.microsoft.com/office/powerpoint/2010/main" val="113020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100"/>
                                  </p:stCondLst>
                                  <p:childTnLst>
                                    <p:set>
                                      <p:cBhvr>
                                        <p:cTn id="18" dur="1" fill="hold">
                                          <p:stCondLst>
                                            <p:cond delay="0"/>
                                          </p:stCondLst>
                                        </p:cTn>
                                        <p:tgtEl>
                                          <p:spTgt spid="4"/>
                                        </p:tgtEl>
                                        <p:attrNameLst>
                                          <p:attrName>style.visibility</p:attrName>
                                        </p:attrNameLst>
                                      </p:cBhvr>
                                      <p:to>
                                        <p:strVal val="hidden"/>
                                      </p:to>
                                    </p:set>
                                  </p:childTnLst>
                                </p:cTn>
                              </p:par>
                            </p:childTnLst>
                          </p:cTn>
                        </p:par>
                        <p:par>
                          <p:cTn id="19" fill="hold">
                            <p:stCondLst>
                              <p:cond delay="600"/>
                            </p:stCondLst>
                            <p:childTnLst>
                              <p:par>
                                <p:cTn id="20" presetID="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p:stCondLst>
                              <p:cond delay="600"/>
                            </p:stCondLst>
                            <p:childTnLst>
                              <p:par>
                                <p:cTn id="23" presetID="1" presetClass="exit" presetSubtype="0" fill="hold" nodeType="afterEffect">
                                  <p:stCondLst>
                                    <p:cond delay="100"/>
                                  </p:stCondLst>
                                  <p:childTnLst>
                                    <p:set>
                                      <p:cBhvr>
                                        <p:cTn id="24" dur="1" fill="hold">
                                          <p:stCondLst>
                                            <p:cond delay="0"/>
                                          </p:stCondLst>
                                        </p:cTn>
                                        <p:tgtEl>
                                          <p:spTgt spid="5"/>
                                        </p:tgtEl>
                                        <p:attrNameLst>
                                          <p:attrName>style.visibility</p:attrName>
                                        </p:attrNameLst>
                                      </p:cBhvr>
                                      <p:to>
                                        <p:strVal val="hidden"/>
                                      </p:to>
                                    </p:set>
                                  </p:childTnLst>
                                </p:cTn>
                              </p:par>
                            </p:childTnLst>
                          </p:cTn>
                        </p:par>
                        <p:par>
                          <p:cTn id="25" fill="hold">
                            <p:stCondLst>
                              <p:cond delay="700"/>
                            </p:stCondLst>
                            <p:childTnLst>
                              <p:par>
                                <p:cTn id="26" presetID="1"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xit" presetSubtype="0" fill="hold" nodeType="withEffect">
                                  <p:stCondLst>
                                    <p:cond delay="100"/>
                                  </p:stCondLst>
                                  <p:childTnLst>
                                    <p:set>
                                      <p:cBhvr>
                                        <p:cTn id="29" dur="1" fill="hold">
                                          <p:stCondLst>
                                            <p:cond delay="0"/>
                                          </p:stCondLst>
                                        </p:cTn>
                                        <p:tgtEl>
                                          <p:spTgt spid="6"/>
                                        </p:tgtEl>
                                        <p:attrNameLst>
                                          <p:attrName>style.visibility</p:attrName>
                                        </p:attrNameLst>
                                      </p:cBhvr>
                                      <p:to>
                                        <p:strVal val="hidden"/>
                                      </p:to>
                                    </p:set>
                                  </p:childTnLst>
                                </p:cTn>
                              </p:par>
                            </p:childTnLst>
                          </p:cTn>
                        </p:par>
                        <p:par>
                          <p:cTn id="30" fill="hold">
                            <p:stCondLst>
                              <p:cond delay="800"/>
                            </p:stCondLst>
                            <p:childTnLst>
                              <p:par>
                                <p:cTn id="31" presetID="1"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xit" presetSubtype="0" fill="hold" nodeType="withEffect">
                                  <p:stCondLst>
                                    <p:cond delay="100"/>
                                  </p:stCondLst>
                                  <p:childTnLst>
                                    <p:set>
                                      <p:cBhvr>
                                        <p:cTn id="34" dur="1" fill="hold">
                                          <p:stCondLst>
                                            <p:cond delay="0"/>
                                          </p:stCondLst>
                                        </p:cTn>
                                        <p:tgtEl>
                                          <p:spTgt spid="7"/>
                                        </p:tgtEl>
                                        <p:attrNameLst>
                                          <p:attrName>style.visibility</p:attrName>
                                        </p:attrNameLst>
                                      </p:cBhvr>
                                      <p:to>
                                        <p:strVal val="hidden"/>
                                      </p:to>
                                    </p:set>
                                  </p:childTnLst>
                                </p:cTn>
                              </p:par>
                            </p:childTnLst>
                          </p:cTn>
                        </p:par>
                        <p:par>
                          <p:cTn id="35" fill="hold">
                            <p:stCondLst>
                              <p:cond delay="900"/>
                            </p:stCondLst>
                            <p:childTnLst>
                              <p:par>
                                <p:cTn id="36" presetID="1"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xit" presetSubtype="0" fill="hold" nodeType="withEffect">
                                  <p:stCondLst>
                                    <p:cond delay="100"/>
                                  </p:stCondLst>
                                  <p:childTnLst>
                                    <p:set>
                                      <p:cBhvr>
                                        <p:cTn id="39" dur="1" fill="hold">
                                          <p:stCondLst>
                                            <p:cond delay="0"/>
                                          </p:stCondLst>
                                        </p:cTn>
                                        <p:tgtEl>
                                          <p:spTgt spid="8"/>
                                        </p:tgtEl>
                                        <p:attrNameLst>
                                          <p:attrName>style.visibility</p:attrName>
                                        </p:attrNameLst>
                                      </p:cBhvr>
                                      <p:to>
                                        <p:strVal val="hidden"/>
                                      </p:to>
                                    </p:set>
                                  </p:childTnLst>
                                </p:cTn>
                              </p:par>
                            </p:childTnLst>
                          </p:cTn>
                        </p:par>
                        <p:par>
                          <p:cTn id="40" fill="hold">
                            <p:stCondLst>
                              <p:cond delay="1000"/>
                            </p:stCondLst>
                            <p:childTnLst>
                              <p:par>
                                <p:cTn id="41" presetID="1"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xit" presetSubtype="0" fill="hold" nodeType="withEffect">
                                  <p:stCondLst>
                                    <p:cond delay="100"/>
                                  </p:stCondLst>
                                  <p:childTnLst>
                                    <p:set>
                                      <p:cBhvr>
                                        <p:cTn id="44" dur="1" fill="hold">
                                          <p:stCondLst>
                                            <p:cond delay="0"/>
                                          </p:stCondLst>
                                        </p:cTn>
                                        <p:tgtEl>
                                          <p:spTgt spid="9"/>
                                        </p:tgtEl>
                                        <p:attrNameLst>
                                          <p:attrName>style.visibility</p:attrName>
                                        </p:attrNameLst>
                                      </p:cBhvr>
                                      <p:to>
                                        <p:strVal val="hidden"/>
                                      </p:to>
                                    </p:set>
                                  </p:childTnLst>
                                </p:cTn>
                              </p:par>
                            </p:childTnLst>
                          </p:cTn>
                        </p:par>
                        <p:par>
                          <p:cTn id="45" fill="hold">
                            <p:stCondLst>
                              <p:cond delay="1100"/>
                            </p:stCondLst>
                            <p:childTnLst>
                              <p:par>
                                <p:cTn id="46" presetID="1"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par>
                                <p:cTn id="48" presetID="1" presetClass="exit" presetSubtype="0" fill="hold" nodeType="withEffect">
                                  <p:stCondLst>
                                    <p:cond delay="100"/>
                                  </p:stCondLst>
                                  <p:childTnLst>
                                    <p:set>
                                      <p:cBhvr>
                                        <p:cTn id="49" dur="1" fill="hold">
                                          <p:stCondLst>
                                            <p:cond delay="0"/>
                                          </p:stCondLst>
                                        </p:cTn>
                                        <p:tgtEl>
                                          <p:spTgt spid="10"/>
                                        </p:tgtEl>
                                        <p:attrNameLst>
                                          <p:attrName>style.visibility</p:attrName>
                                        </p:attrNameLst>
                                      </p:cBhvr>
                                      <p:to>
                                        <p:strVal val="hidden"/>
                                      </p:to>
                                    </p:set>
                                  </p:childTnLst>
                                </p:cTn>
                              </p:par>
                            </p:childTnLst>
                          </p:cTn>
                        </p:par>
                        <p:par>
                          <p:cTn id="50" fill="hold">
                            <p:stCondLst>
                              <p:cond delay="1200"/>
                            </p:stCondLst>
                            <p:childTnLst>
                              <p:par>
                                <p:cTn id="51" presetID="1" presetClass="entr" presetSubtype="0"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xit" presetSubtype="0" fill="hold" nodeType="withEffect">
                                  <p:stCondLst>
                                    <p:cond delay="100"/>
                                  </p:stCondLst>
                                  <p:childTnLst>
                                    <p:set>
                                      <p:cBhvr>
                                        <p:cTn id="54" dur="1" fill="hold">
                                          <p:stCondLst>
                                            <p:cond delay="0"/>
                                          </p:stCondLst>
                                        </p:cTn>
                                        <p:tgtEl>
                                          <p:spTgt spid="11"/>
                                        </p:tgtEl>
                                        <p:attrNameLst>
                                          <p:attrName>style.visibility</p:attrName>
                                        </p:attrNameLst>
                                      </p:cBhvr>
                                      <p:to>
                                        <p:strVal val="hidden"/>
                                      </p:to>
                                    </p:set>
                                  </p:childTnLst>
                                </p:cTn>
                              </p:par>
                            </p:childTnLst>
                          </p:cTn>
                        </p:par>
                        <p:par>
                          <p:cTn id="55" fill="hold">
                            <p:stCondLst>
                              <p:cond delay="1300"/>
                            </p:stCondLst>
                            <p:childTnLst>
                              <p:par>
                                <p:cTn id="56" presetID="1" presetClass="entr" presetSubtype="0"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xit" presetSubtype="0" fill="hold" nodeType="withEffect">
                                  <p:stCondLst>
                                    <p:cond delay="100"/>
                                  </p:stCondLst>
                                  <p:childTnLst>
                                    <p:set>
                                      <p:cBhvr>
                                        <p:cTn id="59" dur="1" fill="hold">
                                          <p:stCondLst>
                                            <p:cond delay="0"/>
                                          </p:stCondLst>
                                        </p:cTn>
                                        <p:tgtEl>
                                          <p:spTgt spid="12"/>
                                        </p:tgtEl>
                                        <p:attrNameLst>
                                          <p:attrName>style.visibility</p:attrName>
                                        </p:attrNameLst>
                                      </p:cBhvr>
                                      <p:to>
                                        <p:strVal val="hidden"/>
                                      </p:to>
                                    </p:set>
                                  </p:childTnLst>
                                </p:cTn>
                              </p:par>
                            </p:childTnLst>
                          </p:cTn>
                        </p:par>
                        <p:par>
                          <p:cTn id="60" fill="hold">
                            <p:stCondLst>
                              <p:cond delay="1400"/>
                            </p:stCondLst>
                            <p:childTnLst>
                              <p:par>
                                <p:cTn id="61" presetID="1"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xit" presetSubtype="0" fill="hold" nodeType="withEffect">
                                  <p:stCondLst>
                                    <p:cond delay="100"/>
                                  </p:stCondLst>
                                  <p:childTnLst>
                                    <p:set>
                                      <p:cBhvr>
                                        <p:cTn id="64" dur="1" fill="hold">
                                          <p:stCondLst>
                                            <p:cond delay="0"/>
                                          </p:stCondLst>
                                        </p:cTn>
                                        <p:tgtEl>
                                          <p:spTgt spid="13"/>
                                        </p:tgtEl>
                                        <p:attrNameLst>
                                          <p:attrName>style.visibility</p:attrName>
                                        </p:attrNameLst>
                                      </p:cBhvr>
                                      <p:to>
                                        <p:strVal val="hidden"/>
                                      </p:to>
                                    </p:set>
                                  </p:childTnLst>
                                </p:cTn>
                              </p:par>
                            </p:childTnLst>
                          </p:cTn>
                        </p:par>
                        <p:par>
                          <p:cTn id="65" fill="hold">
                            <p:stCondLst>
                              <p:cond delay="1500"/>
                            </p:stCondLst>
                            <p:childTnLst>
                              <p:par>
                                <p:cTn id="66" presetID="1" presetClass="entr" presetSubtype="0" fill="hold" nodeType="afterEffect">
                                  <p:stCondLst>
                                    <p:cond delay="0"/>
                                  </p:stCondLst>
                                  <p:childTnLst>
                                    <p:set>
                                      <p:cBhvr>
                                        <p:cTn id="67" dur="1" fill="hold">
                                          <p:stCondLst>
                                            <p:cond delay="0"/>
                                          </p:stCondLst>
                                        </p:cTn>
                                        <p:tgtEl>
                                          <p:spTgt spid="14"/>
                                        </p:tgtEl>
                                        <p:attrNameLst>
                                          <p:attrName>style.visibility</p:attrName>
                                        </p:attrNameLst>
                                      </p:cBhvr>
                                      <p:to>
                                        <p:strVal val="visible"/>
                                      </p:to>
                                    </p:set>
                                  </p:childTnLst>
                                </p:cTn>
                              </p:par>
                              <p:par>
                                <p:cTn id="68" presetID="1" presetClass="exit" presetSubtype="0" fill="hold" nodeType="withEffect">
                                  <p:stCondLst>
                                    <p:cond delay="100"/>
                                  </p:stCondLst>
                                  <p:childTnLst>
                                    <p:set>
                                      <p:cBhvr>
                                        <p:cTn id="69" dur="1" fill="hold">
                                          <p:stCondLst>
                                            <p:cond delay="0"/>
                                          </p:stCondLst>
                                        </p:cTn>
                                        <p:tgtEl>
                                          <p:spTgt spid="14"/>
                                        </p:tgtEl>
                                        <p:attrNameLst>
                                          <p:attrName>style.visibility</p:attrName>
                                        </p:attrNameLst>
                                      </p:cBhvr>
                                      <p:to>
                                        <p:strVal val="hidden"/>
                                      </p:to>
                                    </p:set>
                                  </p:childTnLst>
                                </p:cTn>
                              </p:par>
                            </p:childTnLst>
                          </p:cTn>
                        </p:par>
                        <p:par>
                          <p:cTn id="70" fill="hold">
                            <p:stCondLst>
                              <p:cond delay="1600"/>
                            </p:stCondLst>
                            <p:childTnLst>
                              <p:par>
                                <p:cTn id="71" presetID="1" presetClass="entr" presetSubtype="0" fill="hold" nodeType="after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par>
                                <p:cTn id="73" presetID="1" presetClass="exit" presetSubtype="0" fill="hold" nodeType="withEffect">
                                  <p:stCondLst>
                                    <p:cond delay="100"/>
                                  </p:stCondLst>
                                  <p:childTnLst>
                                    <p:set>
                                      <p:cBhvr>
                                        <p:cTn id="74" dur="1" fill="hold">
                                          <p:stCondLst>
                                            <p:cond delay="0"/>
                                          </p:stCondLst>
                                        </p:cTn>
                                        <p:tgtEl>
                                          <p:spTgt spid="15"/>
                                        </p:tgtEl>
                                        <p:attrNameLst>
                                          <p:attrName>style.visibility</p:attrName>
                                        </p:attrNameLst>
                                      </p:cBhvr>
                                      <p:to>
                                        <p:strVal val="hidden"/>
                                      </p:to>
                                    </p:set>
                                  </p:childTnLst>
                                </p:cTn>
                              </p:par>
                            </p:childTnLst>
                          </p:cTn>
                        </p:par>
                        <p:par>
                          <p:cTn id="75" fill="hold">
                            <p:stCondLst>
                              <p:cond delay="1700"/>
                            </p:stCondLst>
                            <p:childTnLst>
                              <p:par>
                                <p:cTn id="76" presetID="1" presetClass="entr" presetSubtype="0" fill="hold" nodeType="afterEffect">
                                  <p:stCondLst>
                                    <p:cond delay="0"/>
                                  </p:stCondLst>
                                  <p:childTnLst>
                                    <p:set>
                                      <p:cBhvr>
                                        <p:cTn id="77" dur="1" fill="hold">
                                          <p:stCondLst>
                                            <p:cond delay="0"/>
                                          </p:stCondLst>
                                        </p:cTn>
                                        <p:tgtEl>
                                          <p:spTgt spid="16"/>
                                        </p:tgtEl>
                                        <p:attrNameLst>
                                          <p:attrName>style.visibility</p:attrName>
                                        </p:attrNameLst>
                                      </p:cBhvr>
                                      <p:to>
                                        <p:strVal val="visible"/>
                                      </p:to>
                                    </p:set>
                                  </p:childTnLst>
                                </p:cTn>
                              </p:par>
                              <p:par>
                                <p:cTn id="78" presetID="1" presetClass="exit" presetSubtype="0" fill="hold" nodeType="withEffect">
                                  <p:stCondLst>
                                    <p:cond delay="100"/>
                                  </p:stCondLst>
                                  <p:childTnLst>
                                    <p:set>
                                      <p:cBhvr>
                                        <p:cTn id="79" dur="1" fill="hold">
                                          <p:stCondLst>
                                            <p:cond delay="0"/>
                                          </p:stCondLst>
                                        </p:cTn>
                                        <p:tgtEl>
                                          <p:spTgt spid="16"/>
                                        </p:tgtEl>
                                        <p:attrNameLst>
                                          <p:attrName>style.visibility</p:attrName>
                                        </p:attrNameLst>
                                      </p:cBhvr>
                                      <p:to>
                                        <p:strVal val="hidden"/>
                                      </p:to>
                                    </p:set>
                                  </p:childTnLst>
                                </p:cTn>
                              </p:par>
                            </p:childTnLst>
                          </p:cTn>
                        </p:par>
                        <p:par>
                          <p:cTn id="80" fill="hold">
                            <p:stCondLst>
                              <p:cond delay="1800"/>
                            </p:stCondLst>
                            <p:childTnLst>
                              <p:par>
                                <p:cTn id="81" presetID="1" presetClass="entr" presetSubtype="0"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par>
                                <p:cTn id="83" presetID="1" presetClass="exit" presetSubtype="0" fill="hold" nodeType="withEffect">
                                  <p:stCondLst>
                                    <p:cond delay="100"/>
                                  </p:stCondLst>
                                  <p:childTnLst>
                                    <p:set>
                                      <p:cBhvr>
                                        <p:cTn id="84" dur="1" fill="hold">
                                          <p:stCondLst>
                                            <p:cond delay="0"/>
                                          </p:stCondLst>
                                        </p:cTn>
                                        <p:tgtEl>
                                          <p:spTgt spid="17"/>
                                        </p:tgtEl>
                                        <p:attrNameLst>
                                          <p:attrName>style.visibility</p:attrName>
                                        </p:attrNameLst>
                                      </p:cBhvr>
                                      <p:to>
                                        <p:strVal val="hidden"/>
                                      </p:to>
                                    </p:set>
                                  </p:childTnLst>
                                </p:cTn>
                              </p:par>
                            </p:childTnLst>
                          </p:cTn>
                        </p:par>
                        <p:par>
                          <p:cTn id="85" fill="hold">
                            <p:stCondLst>
                              <p:cond delay="1900"/>
                            </p:stCondLst>
                            <p:childTnLst>
                              <p:par>
                                <p:cTn id="86" presetID="1" presetClass="entr" presetSubtype="0"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lide Number Placeholder 15"/>
          <p:cNvSpPr>
            <a:spLocks noGrp="1"/>
          </p:cNvSpPr>
          <p:nvPr>
            <p:ph type="sldNum" sz="quarter" idx="4"/>
          </p:nvPr>
        </p:nvSpPr>
        <p:spPr/>
        <p:txBody>
          <a:bodyPr/>
          <a:lstStyle/>
          <a:p>
            <a:fld id="{86A4D1B8-D63B-48E4-882C-9C3B30829D60}" type="slidenum">
              <a:rPr lang="en-US" smtClean="0"/>
              <a:t>70</a:t>
            </a:fld>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7084" r="35980" b="7361"/>
          <a:stretch/>
        </p:blipFill>
        <p:spPr>
          <a:xfrm>
            <a:off x="2745831" y="837241"/>
            <a:ext cx="3169194" cy="521351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7084" r="35812" b="7084"/>
          <a:stretch/>
        </p:blipFill>
        <p:spPr>
          <a:xfrm>
            <a:off x="-4762" y="868159"/>
            <a:ext cx="3126581" cy="5145743"/>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7361" r="35128" b="7361"/>
          <a:stretch/>
        </p:blipFill>
        <p:spPr>
          <a:xfrm>
            <a:off x="5932884" y="864263"/>
            <a:ext cx="3196828" cy="5172206"/>
          </a:xfrm>
          <a:prstGeom prst="rect">
            <a:avLst/>
          </a:prstGeom>
        </p:spPr>
      </p:pic>
      <p:sp>
        <p:nvSpPr>
          <p:cNvPr id="12" name="TextBox 11"/>
          <p:cNvSpPr txBox="1"/>
          <p:nvPr/>
        </p:nvSpPr>
        <p:spPr>
          <a:xfrm>
            <a:off x="1970053" y="1434165"/>
            <a:ext cx="736764" cy="300082"/>
          </a:xfrm>
          <a:prstGeom prst="rect">
            <a:avLst/>
          </a:prstGeom>
          <a:noFill/>
        </p:spPr>
        <p:txBody>
          <a:bodyPr wrap="square" rtlCol="0">
            <a:spAutoFit/>
          </a:bodyPr>
          <a:lstStyle/>
          <a:p>
            <a:r>
              <a:rPr lang="en-US" sz="1350" b="1" dirty="0"/>
              <a:t>FFDM</a:t>
            </a:r>
          </a:p>
        </p:txBody>
      </p:sp>
      <p:sp>
        <p:nvSpPr>
          <p:cNvPr id="13" name="TextBox 12"/>
          <p:cNvSpPr txBox="1"/>
          <p:nvPr/>
        </p:nvSpPr>
        <p:spPr>
          <a:xfrm>
            <a:off x="4711181" y="1434165"/>
            <a:ext cx="1057583"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7766033" y="1434165"/>
            <a:ext cx="1527799"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spTree>
    <p:extLst>
      <p:ext uri="{BB962C8B-B14F-4D97-AF65-F5344CB8AC3E}">
        <p14:creationId xmlns:p14="http://schemas.microsoft.com/office/powerpoint/2010/main" val="12905224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Slide Number Placeholder 16"/>
          <p:cNvSpPr>
            <a:spLocks noGrp="1"/>
          </p:cNvSpPr>
          <p:nvPr>
            <p:ph type="sldNum" sz="quarter" idx="4"/>
          </p:nvPr>
        </p:nvSpPr>
        <p:spPr/>
        <p:txBody>
          <a:bodyPr/>
          <a:lstStyle/>
          <a:p>
            <a:fld id="{86A4D1B8-D63B-48E4-882C-9C3B30829D60}" type="slidenum">
              <a:rPr lang="en-US" smtClean="0"/>
              <a:t>71</a:t>
            </a:fld>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9038" t="27107" r="62389" b="50385"/>
          <a:stretch/>
        </p:blipFill>
        <p:spPr>
          <a:xfrm>
            <a:off x="3021806" y="2315028"/>
            <a:ext cx="2968433" cy="287847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8897" t="26921" r="62065" b="50201"/>
          <a:stretch/>
        </p:blipFill>
        <p:spPr>
          <a:xfrm>
            <a:off x="-7144" y="2315028"/>
            <a:ext cx="2968432" cy="2878479"/>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8045" t="27033" r="61222" b="50352"/>
          <a:stretch/>
        </p:blipFill>
        <p:spPr>
          <a:xfrm>
            <a:off x="6050758" y="2315028"/>
            <a:ext cx="3178322" cy="2878479"/>
          </a:xfrm>
          <a:prstGeom prst="rect">
            <a:avLst/>
          </a:prstGeom>
        </p:spPr>
      </p:pic>
      <p:sp>
        <p:nvSpPr>
          <p:cNvPr id="13" name="TextBox 12"/>
          <p:cNvSpPr txBox="1"/>
          <p:nvPr/>
        </p:nvSpPr>
        <p:spPr>
          <a:xfrm>
            <a:off x="1143000" y="1835944"/>
            <a:ext cx="871538" cy="300082"/>
          </a:xfrm>
          <a:prstGeom prst="rect">
            <a:avLst/>
          </a:prstGeom>
          <a:noFill/>
        </p:spPr>
        <p:txBody>
          <a:bodyPr wrap="square" rtlCol="0">
            <a:spAutoFit/>
          </a:bodyPr>
          <a:lstStyle/>
          <a:p>
            <a:r>
              <a:rPr lang="en-US" sz="1350" b="1" dirty="0"/>
              <a:t>FFDM</a:t>
            </a:r>
          </a:p>
        </p:txBody>
      </p:sp>
      <p:sp>
        <p:nvSpPr>
          <p:cNvPr id="14" name="TextBox 13"/>
          <p:cNvSpPr txBox="1"/>
          <p:nvPr/>
        </p:nvSpPr>
        <p:spPr>
          <a:xfrm>
            <a:off x="4115734" y="1835944"/>
            <a:ext cx="979760" cy="300082"/>
          </a:xfrm>
          <a:prstGeom prst="rect">
            <a:avLst/>
          </a:prstGeom>
          <a:noFill/>
        </p:spPr>
        <p:txBody>
          <a:bodyPr wrap="square" rtlCol="0">
            <a:spAutoFit/>
          </a:bodyPr>
          <a:lstStyle/>
          <a:p>
            <a:r>
              <a:rPr lang="en-US" sz="1350" b="1" dirty="0"/>
              <a:t>C-View™</a:t>
            </a:r>
          </a:p>
        </p:txBody>
      </p:sp>
      <p:sp>
        <p:nvSpPr>
          <p:cNvPr id="15" name="TextBox 14"/>
          <p:cNvSpPr txBox="1"/>
          <p:nvPr/>
        </p:nvSpPr>
        <p:spPr>
          <a:xfrm>
            <a:off x="6947850" y="1849594"/>
            <a:ext cx="1384136" cy="507831"/>
          </a:xfrm>
          <a:prstGeom prst="rect">
            <a:avLst/>
          </a:prstGeom>
          <a:noFill/>
        </p:spPr>
        <p:txBody>
          <a:bodyPr wrap="square" rtlCol="0">
            <a:spAutoFit/>
          </a:bodyPr>
          <a:lstStyle/>
          <a:p>
            <a:r>
              <a:rPr lang="en-US" sz="1350" b="1" dirty="0">
                <a:solidFill>
                  <a:prstClr val="white"/>
                </a:solidFill>
              </a:rPr>
              <a:t>Intelligent 2D™</a:t>
            </a:r>
          </a:p>
        </p:txBody>
      </p:sp>
      <p:sp>
        <p:nvSpPr>
          <p:cNvPr id="16" name="TextBox 15"/>
          <p:cNvSpPr txBox="1"/>
          <p:nvPr/>
        </p:nvSpPr>
        <p:spPr>
          <a:xfrm>
            <a:off x="5990239" y="5193508"/>
            <a:ext cx="3096612" cy="830997"/>
          </a:xfrm>
          <a:prstGeom prst="rect">
            <a:avLst/>
          </a:prstGeom>
          <a:noFill/>
        </p:spPr>
        <p:txBody>
          <a:bodyPr wrap="square" rtlCol="0">
            <a:spAutoFit/>
          </a:bodyPr>
          <a:lstStyle/>
          <a:p>
            <a:r>
              <a:rPr lang="en-US" sz="1600" dirty="0">
                <a:solidFill>
                  <a:schemeClr val="accent5">
                    <a:lumMod val="20000"/>
                    <a:lumOff val="80000"/>
                  </a:schemeClr>
                </a:solidFill>
              </a:rPr>
              <a:t>Distortion is much sharper with  higher resolution and decreased noise and blur</a:t>
            </a:r>
          </a:p>
        </p:txBody>
      </p:sp>
    </p:spTree>
    <p:extLst>
      <p:ext uri="{BB962C8B-B14F-4D97-AF65-F5344CB8AC3E}">
        <p14:creationId xmlns:p14="http://schemas.microsoft.com/office/powerpoint/2010/main" val="173966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Slide Number Placeholder 11"/>
          <p:cNvSpPr>
            <a:spLocks noGrp="1"/>
          </p:cNvSpPr>
          <p:nvPr>
            <p:ph type="sldNum" sz="quarter" idx="4"/>
          </p:nvPr>
        </p:nvSpPr>
        <p:spPr/>
        <p:txBody>
          <a:bodyPr/>
          <a:lstStyle/>
          <a:p>
            <a:fld id="{86A4D1B8-D63B-48E4-882C-9C3B30829D60}" type="slidenum">
              <a:rPr lang="en-US" smtClean="0"/>
              <a:t>72</a:t>
            </a:fld>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29826" b="12083"/>
          <a:stretch/>
        </p:blipFill>
        <p:spPr>
          <a:xfrm>
            <a:off x="3138469" y="1164432"/>
            <a:ext cx="2932183" cy="452199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28803" b="11250"/>
          <a:stretch/>
        </p:blipFill>
        <p:spPr>
          <a:xfrm>
            <a:off x="87733" y="1164432"/>
            <a:ext cx="2975372" cy="4564856"/>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1065" r="27607" b="10416"/>
          <a:stretch/>
        </p:blipFill>
        <p:spPr>
          <a:xfrm>
            <a:off x="6084940" y="1178719"/>
            <a:ext cx="3080492" cy="4635872"/>
          </a:xfrm>
          <a:prstGeom prst="rect">
            <a:avLst/>
          </a:prstGeom>
        </p:spPr>
      </p:pic>
      <p:sp>
        <p:nvSpPr>
          <p:cNvPr id="13" name="TextBox 12"/>
          <p:cNvSpPr txBox="1"/>
          <p:nvPr/>
        </p:nvSpPr>
        <p:spPr>
          <a:xfrm>
            <a:off x="2300287" y="1728787"/>
            <a:ext cx="762817" cy="300082"/>
          </a:xfrm>
          <a:prstGeom prst="rect">
            <a:avLst/>
          </a:prstGeom>
          <a:noFill/>
        </p:spPr>
        <p:txBody>
          <a:bodyPr wrap="square" rtlCol="0">
            <a:spAutoFit/>
          </a:bodyPr>
          <a:lstStyle/>
          <a:p>
            <a:r>
              <a:rPr lang="en-US" sz="1350" b="1" dirty="0"/>
              <a:t>FFDM</a:t>
            </a:r>
          </a:p>
        </p:txBody>
      </p:sp>
      <p:sp>
        <p:nvSpPr>
          <p:cNvPr id="14" name="TextBox 13"/>
          <p:cNvSpPr txBox="1"/>
          <p:nvPr/>
        </p:nvSpPr>
        <p:spPr>
          <a:xfrm>
            <a:off x="5186363" y="1728787"/>
            <a:ext cx="884289" cy="300082"/>
          </a:xfrm>
          <a:prstGeom prst="rect">
            <a:avLst/>
          </a:prstGeom>
          <a:noFill/>
        </p:spPr>
        <p:txBody>
          <a:bodyPr wrap="square" rtlCol="0">
            <a:spAutoFit/>
          </a:bodyPr>
          <a:lstStyle/>
          <a:p>
            <a:r>
              <a:rPr lang="en-US" sz="1350" b="1" dirty="0" smtClean="0"/>
              <a:t>C-View</a:t>
            </a:r>
            <a:r>
              <a:rPr lang="en-US" sz="1350" b="1" baseline="30000" dirty="0" smtClean="0"/>
              <a:t>™</a:t>
            </a:r>
            <a:endParaRPr lang="en-US" sz="1350" b="1" baseline="30000" dirty="0"/>
          </a:p>
        </p:txBody>
      </p:sp>
      <p:sp>
        <p:nvSpPr>
          <p:cNvPr id="15" name="TextBox 14"/>
          <p:cNvSpPr txBox="1"/>
          <p:nvPr/>
        </p:nvSpPr>
        <p:spPr>
          <a:xfrm>
            <a:off x="8118546" y="1728787"/>
            <a:ext cx="1025454" cy="507831"/>
          </a:xfrm>
          <a:prstGeom prst="rect">
            <a:avLst/>
          </a:prstGeom>
          <a:noFill/>
        </p:spPr>
        <p:txBody>
          <a:bodyPr wrap="square" rtlCol="0">
            <a:spAutoFit/>
          </a:bodyPr>
          <a:lstStyle/>
          <a:p>
            <a:r>
              <a:rPr lang="en-US" sz="1350" b="1" dirty="0" smtClean="0"/>
              <a:t>Intelligent 2D</a:t>
            </a:r>
            <a:r>
              <a:rPr lang="en-US" sz="1350" b="1" baseline="30000" dirty="0" smtClean="0"/>
              <a:t>™</a:t>
            </a:r>
            <a:endParaRPr lang="en-US" sz="1350" b="1" baseline="30000" dirty="0"/>
          </a:p>
        </p:txBody>
      </p:sp>
    </p:spTree>
    <p:extLst>
      <p:ext uri="{BB962C8B-B14F-4D97-AF65-F5344CB8AC3E}">
        <p14:creationId xmlns:p14="http://schemas.microsoft.com/office/powerpoint/2010/main" val="7255615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Slide Number Placeholder 11"/>
          <p:cNvSpPr>
            <a:spLocks noGrp="1"/>
          </p:cNvSpPr>
          <p:nvPr>
            <p:ph type="sldNum" sz="quarter" idx="4"/>
          </p:nvPr>
        </p:nvSpPr>
        <p:spPr/>
        <p:txBody>
          <a:bodyPr/>
          <a:lstStyle/>
          <a:p>
            <a:r>
              <a:rPr lang="en-US" dirty="0" smtClean="0"/>
              <a:t>   </a:t>
            </a:r>
            <a:fld id="{86A4D1B8-D63B-48E4-882C-9C3B30829D60}" type="slidenum">
              <a:rPr lang="en-US" smtClean="0"/>
              <a:t>73</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0885" t="39445" r="50134" b="33472"/>
          <a:stretch/>
        </p:blipFill>
        <p:spPr>
          <a:xfrm>
            <a:off x="3031313" y="2702774"/>
            <a:ext cx="3045886" cy="260503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3113" t="39584" r="49792" b="33472"/>
          <a:stretch/>
        </p:blipFill>
        <p:spPr>
          <a:xfrm>
            <a:off x="31741" y="2702774"/>
            <a:ext cx="2913878" cy="2605033"/>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2627" t="38577" r="50271" b="34825"/>
          <a:stretch/>
        </p:blipFill>
        <p:spPr>
          <a:xfrm>
            <a:off x="6191627" y="2702774"/>
            <a:ext cx="2952372" cy="2605033"/>
          </a:xfrm>
          <a:prstGeom prst="rect">
            <a:avLst/>
          </a:prstGeom>
        </p:spPr>
      </p:pic>
      <p:cxnSp>
        <p:nvCxnSpPr>
          <p:cNvPr id="15" name="Straight Arrow Connector 14"/>
          <p:cNvCxnSpPr/>
          <p:nvPr/>
        </p:nvCxnSpPr>
        <p:spPr>
          <a:xfrm flipH="1">
            <a:off x="2107407" y="2957513"/>
            <a:ext cx="507206" cy="53578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stretch>
            <a:fillRect/>
          </a:stretch>
        </p:blipFill>
        <p:spPr>
          <a:xfrm>
            <a:off x="5147458" y="2957513"/>
            <a:ext cx="571550" cy="598984"/>
          </a:xfrm>
          <a:prstGeom prst="rect">
            <a:avLst/>
          </a:prstGeom>
        </p:spPr>
      </p:pic>
      <p:pic>
        <p:nvPicPr>
          <p:cNvPr id="17" name="Picture 16"/>
          <p:cNvPicPr>
            <a:picLocks noChangeAspect="1"/>
          </p:cNvPicPr>
          <p:nvPr/>
        </p:nvPicPr>
        <p:blipFill>
          <a:blip r:embed="rId6"/>
          <a:stretch>
            <a:fillRect/>
          </a:stretch>
        </p:blipFill>
        <p:spPr>
          <a:xfrm>
            <a:off x="8125031" y="3039377"/>
            <a:ext cx="571550" cy="598984"/>
          </a:xfrm>
          <a:prstGeom prst="rect">
            <a:avLst/>
          </a:prstGeom>
        </p:spPr>
      </p:pic>
      <p:sp>
        <p:nvSpPr>
          <p:cNvPr id="19" name="TextBox 18"/>
          <p:cNvSpPr txBox="1"/>
          <p:nvPr/>
        </p:nvSpPr>
        <p:spPr>
          <a:xfrm>
            <a:off x="1257301" y="2284894"/>
            <a:ext cx="850106" cy="300082"/>
          </a:xfrm>
          <a:prstGeom prst="rect">
            <a:avLst/>
          </a:prstGeom>
          <a:noFill/>
        </p:spPr>
        <p:txBody>
          <a:bodyPr wrap="square" rtlCol="0">
            <a:spAutoFit/>
          </a:bodyPr>
          <a:lstStyle/>
          <a:p>
            <a:r>
              <a:rPr lang="en-US" sz="1350" b="1" dirty="0"/>
              <a:t>FFDM</a:t>
            </a:r>
          </a:p>
        </p:txBody>
      </p:sp>
      <p:sp>
        <p:nvSpPr>
          <p:cNvPr id="20" name="TextBox 19"/>
          <p:cNvSpPr txBox="1"/>
          <p:nvPr/>
        </p:nvSpPr>
        <p:spPr>
          <a:xfrm>
            <a:off x="3795823" y="2284894"/>
            <a:ext cx="1351635" cy="300082"/>
          </a:xfrm>
          <a:prstGeom prst="rect">
            <a:avLst/>
          </a:prstGeom>
          <a:noFill/>
        </p:spPr>
        <p:txBody>
          <a:bodyPr wrap="square" rtlCol="0">
            <a:spAutoFit/>
          </a:bodyPr>
          <a:lstStyle/>
          <a:p>
            <a:r>
              <a:rPr lang="en-US" sz="1350" b="1" dirty="0"/>
              <a:t>C-View</a:t>
            </a:r>
            <a:r>
              <a:rPr lang="en-US" sz="1350" b="1" baseline="30000" dirty="0"/>
              <a:t>™</a:t>
            </a:r>
          </a:p>
        </p:txBody>
      </p:sp>
      <p:sp>
        <p:nvSpPr>
          <p:cNvPr id="21" name="TextBox 20"/>
          <p:cNvSpPr txBox="1"/>
          <p:nvPr/>
        </p:nvSpPr>
        <p:spPr>
          <a:xfrm>
            <a:off x="7063613" y="2284894"/>
            <a:ext cx="1464469"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sp>
        <p:nvSpPr>
          <p:cNvPr id="22" name="TextBox 21"/>
          <p:cNvSpPr txBox="1"/>
          <p:nvPr/>
        </p:nvSpPr>
        <p:spPr>
          <a:xfrm>
            <a:off x="163481" y="1572749"/>
            <a:ext cx="2867832" cy="584775"/>
          </a:xfrm>
          <a:prstGeom prst="rect">
            <a:avLst/>
          </a:prstGeom>
          <a:noFill/>
        </p:spPr>
        <p:txBody>
          <a:bodyPr wrap="square" rtlCol="0">
            <a:spAutoFit/>
          </a:bodyPr>
          <a:lstStyle/>
          <a:p>
            <a:r>
              <a:rPr lang="en-US" sz="1600" dirty="0">
                <a:solidFill>
                  <a:schemeClr val="accent5">
                    <a:lumMod val="20000"/>
                    <a:lumOff val="80000"/>
                  </a:schemeClr>
                </a:solidFill>
              </a:rPr>
              <a:t>Distortion is much more vague on MLO views</a:t>
            </a:r>
          </a:p>
        </p:txBody>
      </p:sp>
      <p:sp>
        <p:nvSpPr>
          <p:cNvPr id="23" name="TextBox 22"/>
          <p:cNvSpPr txBox="1"/>
          <p:nvPr/>
        </p:nvSpPr>
        <p:spPr>
          <a:xfrm>
            <a:off x="6043047" y="1453897"/>
            <a:ext cx="3100952" cy="830997"/>
          </a:xfrm>
          <a:prstGeom prst="rect">
            <a:avLst/>
          </a:prstGeom>
          <a:noFill/>
        </p:spPr>
        <p:txBody>
          <a:bodyPr wrap="square" rtlCol="0">
            <a:spAutoFit/>
          </a:bodyPr>
          <a:lstStyle/>
          <a:p>
            <a:r>
              <a:rPr lang="en-US" sz="1600" dirty="0">
                <a:solidFill>
                  <a:schemeClr val="accent5">
                    <a:lumMod val="20000"/>
                    <a:lumOff val="80000"/>
                  </a:schemeClr>
                </a:solidFill>
              </a:rPr>
              <a:t>Visualization a bit better, though subtle, with increased resolution and contrast</a:t>
            </a:r>
          </a:p>
        </p:txBody>
      </p:sp>
    </p:spTree>
    <p:extLst>
      <p:ext uri="{BB962C8B-B14F-4D97-AF65-F5344CB8AC3E}">
        <p14:creationId xmlns:p14="http://schemas.microsoft.com/office/powerpoint/2010/main" val="378265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Case 8 </a:t>
            </a:r>
            <a:r>
              <a:rPr lang="en-US" sz="2400" dirty="0"/>
              <a:t>– </a:t>
            </a:r>
            <a:br>
              <a:rPr lang="en-US" sz="2400" dirty="0"/>
            </a:br>
            <a:r>
              <a:rPr lang="en-US" sz="2400" dirty="0" smtClean="0"/>
              <a:t>Increase </a:t>
            </a:r>
            <a:r>
              <a:rPr lang="en-US" sz="2400" dirty="0"/>
              <a:t>conspicuity of smooth masses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pPr algn="ctr"/>
            <a:fld id="{6453F95C-7FA8-E048-BEDD-3F6B9882286F}" type="slidenum">
              <a:rPr/>
              <a:pPr algn="ctr"/>
              <a:t>74</a:t>
            </a:fld>
            <a:endParaRPr dirty="0"/>
          </a:p>
        </p:txBody>
      </p:sp>
    </p:spTree>
    <p:extLst>
      <p:ext uri="{BB962C8B-B14F-4D97-AF65-F5344CB8AC3E}">
        <p14:creationId xmlns:p14="http://schemas.microsoft.com/office/powerpoint/2010/main" val="2174324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lide Number Placeholder 15"/>
          <p:cNvSpPr>
            <a:spLocks noGrp="1"/>
          </p:cNvSpPr>
          <p:nvPr>
            <p:ph type="sldNum" sz="quarter" idx="4"/>
          </p:nvPr>
        </p:nvSpPr>
        <p:spPr/>
        <p:txBody>
          <a:bodyPr/>
          <a:lstStyle/>
          <a:p>
            <a:r>
              <a:rPr lang="en-US" dirty="0" smtClean="0"/>
              <a:t>    </a:t>
            </a:r>
            <a:fld id="{86A4D1B8-D63B-48E4-882C-9C3B30829D60}" type="slidenum">
              <a:rPr lang="en-US" smtClean="0"/>
              <a:t>75</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278" r="44616" b="5556"/>
          <a:stretch/>
        </p:blipFill>
        <p:spPr>
          <a:xfrm>
            <a:off x="200025" y="554738"/>
            <a:ext cx="2813350" cy="557460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4584" r="44274" b="6111"/>
          <a:stretch/>
        </p:blipFill>
        <p:spPr>
          <a:xfrm>
            <a:off x="6061947" y="522442"/>
            <a:ext cx="2846309" cy="561404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5000" r="43845" b="5278"/>
          <a:stretch/>
        </p:blipFill>
        <p:spPr>
          <a:xfrm>
            <a:off x="3127278" y="611423"/>
            <a:ext cx="2809178" cy="5525059"/>
          </a:xfrm>
          <a:prstGeom prst="rect">
            <a:avLst/>
          </a:prstGeom>
        </p:spPr>
      </p:pic>
      <p:sp>
        <p:nvSpPr>
          <p:cNvPr id="12" name="TextBox 11"/>
          <p:cNvSpPr txBox="1"/>
          <p:nvPr/>
        </p:nvSpPr>
        <p:spPr>
          <a:xfrm>
            <a:off x="2018667" y="1723751"/>
            <a:ext cx="720090" cy="300082"/>
          </a:xfrm>
          <a:prstGeom prst="rect">
            <a:avLst/>
          </a:prstGeom>
          <a:noFill/>
        </p:spPr>
        <p:txBody>
          <a:bodyPr wrap="square" rtlCol="0">
            <a:spAutoFit/>
          </a:bodyPr>
          <a:lstStyle/>
          <a:p>
            <a:r>
              <a:rPr lang="en-US" sz="1350" b="1" dirty="0"/>
              <a:t>FFDM</a:t>
            </a:r>
          </a:p>
        </p:txBody>
      </p:sp>
      <p:sp>
        <p:nvSpPr>
          <p:cNvPr id="13" name="TextBox 12"/>
          <p:cNvSpPr txBox="1"/>
          <p:nvPr/>
        </p:nvSpPr>
        <p:spPr>
          <a:xfrm>
            <a:off x="4832017" y="1726144"/>
            <a:ext cx="1104439"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7729870" y="1723751"/>
            <a:ext cx="1477601"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cxnSp>
        <p:nvCxnSpPr>
          <p:cNvPr id="17" name="Straight Arrow Connector 16"/>
          <p:cNvCxnSpPr/>
          <p:nvPr/>
        </p:nvCxnSpPr>
        <p:spPr>
          <a:xfrm flipH="1">
            <a:off x="746448" y="4265676"/>
            <a:ext cx="138234" cy="54864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6"/>
          <a:stretch>
            <a:fillRect/>
          </a:stretch>
        </p:blipFill>
        <p:spPr>
          <a:xfrm>
            <a:off x="3661156" y="4266214"/>
            <a:ext cx="205758" cy="612701"/>
          </a:xfrm>
          <a:prstGeom prst="rect">
            <a:avLst/>
          </a:prstGeom>
        </p:spPr>
      </p:pic>
      <p:pic>
        <p:nvPicPr>
          <p:cNvPr id="19" name="Picture 18"/>
          <p:cNvPicPr>
            <a:picLocks noChangeAspect="1"/>
          </p:cNvPicPr>
          <p:nvPr/>
        </p:nvPicPr>
        <p:blipFill>
          <a:blip r:embed="rId6"/>
          <a:stretch>
            <a:fillRect/>
          </a:stretch>
        </p:blipFill>
        <p:spPr>
          <a:xfrm>
            <a:off x="6622533" y="4266214"/>
            <a:ext cx="205758" cy="612701"/>
          </a:xfrm>
          <a:prstGeom prst="rect">
            <a:avLst/>
          </a:prstGeom>
        </p:spPr>
      </p:pic>
    </p:spTree>
    <p:extLst>
      <p:ext uri="{BB962C8B-B14F-4D97-AF65-F5344CB8AC3E}">
        <p14:creationId xmlns:p14="http://schemas.microsoft.com/office/powerpoint/2010/main" val="377860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dirty="0" smtClean="0"/>
              <a:t>    </a:t>
            </a:r>
            <a:fld id="{86A4D1B8-D63B-48E4-882C-9C3B30829D60}" type="slidenum">
              <a:rPr lang="en-US" smtClean="0"/>
              <a:t>76</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 t="64621" r="72119" b="11726"/>
          <a:stretch/>
        </p:blipFill>
        <p:spPr>
          <a:xfrm>
            <a:off x="147367" y="2401884"/>
            <a:ext cx="2784779" cy="290750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64002" r="71135" b="12589"/>
          <a:stretch/>
        </p:blipFill>
        <p:spPr>
          <a:xfrm>
            <a:off x="6100430" y="2359894"/>
            <a:ext cx="2912942" cy="2907506"/>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64212" r="71572" b="11774"/>
          <a:stretch/>
        </p:blipFill>
        <p:spPr>
          <a:xfrm>
            <a:off x="3082213" y="2401884"/>
            <a:ext cx="2796073" cy="2907506"/>
          </a:xfrm>
          <a:prstGeom prst="rect">
            <a:avLst/>
          </a:prstGeom>
        </p:spPr>
      </p:pic>
      <p:sp>
        <p:nvSpPr>
          <p:cNvPr id="12" name="Rectangle 11"/>
          <p:cNvSpPr/>
          <p:nvPr/>
        </p:nvSpPr>
        <p:spPr>
          <a:xfrm>
            <a:off x="55984" y="2232875"/>
            <a:ext cx="9088016" cy="169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147367" y="5265049"/>
            <a:ext cx="9088016" cy="169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1307481" y="1928962"/>
            <a:ext cx="874745" cy="300082"/>
          </a:xfrm>
          <a:prstGeom prst="rect">
            <a:avLst/>
          </a:prstGeom>
          <a:noFill/>
        </p:spPr>
        <p:txBody>
          <a:bodyPr wrap="square" rtlCol="0">
            <a:spAutoFit/>
          </a:bodyPr>
          <a:lstStyle/>
          <a:p>
            <a:r>
              <a:rPr lang="en-US" sz="1350" b="1" dirty="0"/>
              <a:t>FFDM</a:t>
            </a:r>
          </a:p>
        </p:txBody>
      </p:sp>
      <p:sp>
        <p:nvSpPr>
          <p:cNvPr id="18" name="TextBox 17"/>
          <p:cNvSpPr txBox="1"/>
          <p:nvPr/>
        </p:nvSpPr>
        <p:spPr>
          <a:xfrm>
            <a:off x="3961179" y="1955875"/>
            <a:ext cx="1005033" cy="300082"/>
          </a:xfrm>
          <a:prstGeom prst="rect">
            <a:avLst/>
          </a:prstGeom>
          <a:noFill/>
        </p:spPr>
        <p:txBody>
          <a:bodyPr wrap="square" rtlCol="0">
            <a:spAutoFit/>
          </a:bodyPr>
          <a:lstStyle/>
          <a:p>
            <a:r>
              <a:rPr lang="en-US" sz="1350" b="1" dirty="0"/>
              <a:t>C-View</a:t>
            </a:r>
            <a:r>
              <a:rPr lang="en-US" sz="1350" b="1" baseline="30000" dirty="0"/>
              <a:t>™</a:t>
            </a:r>
          </a:p>
        </p:txBody>
      </p:sp>
      <p:sp>
        <p:nvSpPr>
          <p:cNvPr id="22" name="TextBox 21"/>
          <p:cNvSpPr txBox="1"/>
          <p:nvPr/>
        </p:nvSpPr>
        <p:spPr>
          <a:xfrm>
            <a:off x="6810852" y="1934094"/>
            <a:ext cx="1492098"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cxnSp>
        <p:nvCxnSpPr>
          <p:cNvPr id="24" name="Straight Arrow Connector 23"/>
          <p:cNvCxnSpPr/>
          <p:nvPr/>
        </p:nvCxnSpPr>
        <p:spPr>
          <a:xfrm flipH="1">
            <a:off x="1441580" y="3124255"/>
            <a:ext cx="342900" cy="51818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6"/>
          <a:stretch>
            <a:fillRect/>
          </a:stretch>
        </p:blipFill>
        <p:spPr>
          <a:xfrm>
            <a:off x="4312817" y="3124255"/>
            <a:ext cx="406943" cy="580694"/>
          </a:xfrm>
          <a:prstGeom prst="rect">
            <a:avLst/>
          </a:prstGeom>
        </p:spPr>
      </p:pic>
      <p:pic>
        <p:nvPicPr>
          <p:cNvPr id="26" name="Picture 25"/>
          <p:cNvPicPr>
            <a:picLocks noChangeAspect="1"/>
          </p:cNvPicPr>
          <p:nvPr/>
        </p:nvPicPr>
        <p:blipFill>
          <a:blip r:embed="rId6"/>
          <a:stretch>
            <a:fillRect/>
          </a:stretch>
        </p:blipFill>
        <p:spPr>
          <a:xfrm>
            <a:off x="7237964" y="3127352"/>
            <a:ext cx="406943" cy="580694"/>
          </a:xfrm>
          <a:prstGeom prst="rect">
            <a:avLst/>
          </a:prstGeom>
        </p:spPr>
      </p:pic>
      <p:sp>
        <p:nvSpPr>
          <p:cNvPr id="13" name="TextBox 12"/>
          <p:cNvSpPr txBox="1"/>
          <p:nvPr/>
        </p:nvSpPr>
        <p:spPr>
          <a:xfrm>
            <a:off x="6172298" y="1069551"/>
            <a:ext cx="2945217" cy="830997"/>
          </a:xfrm>
          <a:prstGeom prst="rect">
            <a:avLst/>
          </a:prstGeom>
          <a:noFill/>
        </p:spPr>
        <p:txBody>
          <a:bodyPr wrap="square" rtlCol="0">
            <a:spAutoFit/>
          </a:bodyPr>
          <a:lstStyle/>
          <a:p>
            <a:r>
              <a:rPr lang="en-US" sz="1600" dirty="0">
                <a:solidFill>
                  <a:schemeClr val="accent5">
                    <a:lumMod val="20000"/>
                    <a:lumOff val="80000"/>
                  </a:schemeClr>
                </a:solidFill>
              </a:rPr>
              <a:t>Intelligent 2D</a:t>
            </a:r>
            <a:r>
              <a:rPr lang="en-US" sz="1600" baseline="30000" dirty="0">
                <a:solidFill>
                  <a:schemeClr val="accent5">
                    <a:lumMod val="20000"/>
                    <a:lumOff val="80000"/>
                  </a:schemeClr>
                </a:solidFill>
              </a:rPr>
              <a:t>™ </a:t>
            </a:r>
            <a:r>
              <a:rPr lang="en-US" sz="1600" dirty="0">
                <a:solidFill>
                  <a:schemeClr val="accent5">
                    <a:lumMod val="20000"/>
                    <a:lumOff val="80000"/>
                  </a:schemeClr>
                </a:solidFill>
              </a:rPr>
              <a:t>demonstrates sharper margin delineation compared to C-View</a:t>
            </a:r>
            <a:r>
              <a:rPr lang="en-US" sz="1600" baseline="30000" dirty="0">
                <a:solidFill>
                  <a:schemeClr val="accent5">
                    <a:lumMod val="20000"/>
                    <a:lumOff val="80000"/>
                  </a:schemeClr>
                </a:solidFill>
              </a:rPr>
              <a:t>™</a:t>
            </a:r>
          </a:p>
        </p:txBody>
      </p:sp>
    </p:spTree>
    <p:extLst>
      <p:ext uri="{BB962C8B-B14F-4D97-AF65-F5344CB8AC3E}">
        <p14:creationId xmlns:p14="http://schemas.microsoft.com/office/powerpoint/2010/main" val="3875343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Case 9 </a:t>
            </a:r>
            <a:r>
              <a:rPr lang="en-US" sz="2400" dirty="0"/>
              <a:t>– </a:t>
            </a:r>
            <a:br>
              <a:rPr lang="en-US" sz="2400" dirty="0"/>
            </a:br>
            <a:r>
              <a:rPr lang="en-US" sz="2400" dirty="0" smtClean="0"/>
              <a:t>Sharpness of axilla</a:t>
            </a:r>
            <a:endParaRPr lang="en-US" sz="2400"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pPr algn="ctr"/>
            <a:fld id="{6453F95C-7FA8-E048-BEDD-3F6B9882286F}" type="slidenum">
              <a:rPr/>
              <a:pPr algn="ctr"/>
              <a:t>77</a:t>
            </a:fld>
            <a:endParaRPr dirty="0"/>
          </a:p>
        </p:txBody>
      </p:sp>
    </p:spTree>
    <p:extLst>
      <p:ext uri="{BB962C8B-B14F-4D97-AF65-F5344CB8AC3E}">
        <p14:creationId xmlns:p14="http://schemas.microsoft.com/office/powerpoint/2010/main" val="33789340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Slide Number Placeholder 14"/>
          <p:cNvSpPr>
            <a:spLocks noGrp="1"/>
          </p:cNvSpPr>
          <p:nvPr>
            <p:ph type="sldNum" sz="quarter" idx="4"/>
          </p:nvPr>
        </p:nvSpPr>
        <p:spPr/>
        <p:txBody>
          <a:bodyPr/>
          <a:lstStyle/>
          <a:p>
            <a:r>
              <a:rPr lang="en-US" dirty="0" smtClean="0"/>
              <a:t>    </a:t>
            </a:r>
            <a:fld id="{86A4D1B8-D63B-48E4-882C-9C3B30829D60}" type="slidenum">
              <a:rPr lang="en-US" smtClean="0"/>
              <a:t>78</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19055" b="10000"/>
          <a:stretch/>
        </p:blipFill>
        <p:spPr>
          <a:xfrm>
            <a:off x="2992059" y="1412481"/>
            <a:ext cx="3037267" cy="415699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19487" b="8750"/>
          <a:stretch/>
        </p:blipFill>
        <p:spPr>
          <a:xfrm>
            <a:off x="0" y="1411927"/>
            <a:ext cx="2967019" cy="4138708"/>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19162" b="9028"/>
          <a:stretch/>
        </p:blipFill>
        <p:spPr>
          <a:xfrm>
            <a:off x="6054366" y="1441016"/>
            <a:ext cx="2980703" cy="4128464"/>
          </a:xfrm>
          <a:prstGeom prst="rect">
            <a:avLst/>
          </a:prstGeom>
        </p:spPr>
      </p:pic>
      <p:sp>
        <p:nvSpPr>
          <p:cNvPr id="10" name="TextBox 9"/>
          <p:cNvSpPr txBox="1"/>
          <p:nvPr/>
        </p:nvSpPr>
        <p:spPr>
          <a:xfrm>
            <a:off x="1828800" y="1628775"/>
            <a:ext cx="864394" cy="300082"/>
          </a:xfrm>
          <a:prstGeom prst="rect">
            <a:avLst/>
          </a:prstGeom>
          <a:noFill/>
        </p:spPr>
        <p:txBody>
          <a:bodyPr wrap="square" rtlCol="0">
            <a:spAutoFit/>
          </a:bodyPr>
          <a:lstStyle/>
          <a:p>
            <a:r>
              <a:rPr lang="en-US" sz="1350" b="1" dirty="0"/>
              <a:t>FFDM</a:t>
            </a:r>
          </a:p>
        </p:txBody>
      </p:sp>
      <p:sp>
        <p:nvSpPr>
          <p:cNvPr id="13" name="TextBox 12"/>
          <p:cNvSpPr txBox="1"/>
          <p:nvPr/>
        </p:nvSpPr>
        <p:spPr>
          <a:xfrm>
            <a:off x="4916032" y="1628775"/>
            <a:ext cx="1063287"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7826787" y="1628775"/>
            <a:ext cx="1388477"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spTree>
    <p:extLst>
      <p:ext uri="{BB962C8B-B14F-4D97-AF65-F5344CB8AC3E}">
        <p14:creationId xmlns:p14="http://schemas.microsoft.com/office/powerpoint/2010/main" val="7831970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r>
              <a:rPr lang="en-US" dirty="0" smtClean="0"/>
              <a:t>    </a:t>
            </a:r>
            <a:fld id="{86A4D1B8-D63B-48E4-882C-9C3B30829D60}" type="slidenum">
              <a:rPr lang="en-US" smtClean="0"/>
              <a:t>79</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 r="65941" b="77531"/>
          <a:stretch/>
        </p:blipFill>
        <p:spPr>
          <a:xfrm>
            <a:off x="3034922" y="1412481"/>
            <a:ext cx="3046184" cy="247372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 r="66177" b="77264"/>
          <a:stretch/>
        </p:blipFill>
        <p:spPr>
          <a:xfrm>
            <a:off x="-107176" y="1348966"/>
            <a:ext cx="3094352" cy="256009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r="66760" b="77817"/>
          <a:stretch/>
        </p:blipFill>
        <p:spPr>
          <a:xfrm>
            <a:off x="6128852" y="1422171"/>
            <a:ext cx="2999950" cy="2464029"/>
          </a:xfrm>
          <a:prstGeom prst="rect">
            <a:avLst/>
          </a:prstGeom>
        </p:spPr>
      </p:pic>
      <p:sp>
        <p:nvSpPr>
          <p:cNvPr id="10" name="TextBox 9"/>
          <p:cNvSpPr txBox="1"/>
          <p:nvPr/>
        </p:nvSpPr>
        <p:spPr>
          <a:xfrm>
            <a:off x="1197322" y="4078322"/>
            <a:ext cx="707231" cy="300082"/>
          </a:xfrm>
          <a:prstGeom prst="rect">
            <a:avLst/>
          </a:prstGeom>
          <a:noFill/>
        </p:spPr>
        <p:txBody>
          <a:bodyPr wrap="square" rtlCol="0">
            <a:spAutoFit/>
          </a:bodyPr>
          <a:lstStyle/>
          <a:p>
            <a:r>
              <a:rPr lang="en-US" sz="1350" b="1" dirty="0"/>
              <a:t>FFDM</a:t>
            </a:r>
          </a:p>
        </p:txBody>
      </p:sp>
      <p:sp>
        <p:nvSpPr>
          <p:cNvPr id="13" name="TextBox 12"/>
          <p:cNvSpPr txBox="1"/>
          <p:nvPr/>
        </p:nvSpPr>
        <p:spPr>
          <a:xfrm>
            <a:off x="4259705" y="4078322"/>
            <a:ext cx="1056008"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6872288" y="4069276"/>
            <a:ext cx="1531148"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cxnSp>
        <p:nvCxnSpPr>
          <p:cNvPr id="16" name="Straight Arrow Connector 15"/>
          <p:cNvCxnSpPr/>
          <p:nvPr/>
        </p:nvCxnSpPr>
        <p:spPr>
          <a:xfrm flipH="1" flipV="1">
            <a:off x="6872288" y="1827523"/>
            <a:ext cx="450056" cy="329324"/>
          </a:xfrm>
          <a:prstGeom prst="straightConnector1">
            <a:avLst/>
          </a:prstGeom>
          <a:ln w="15875">
            <a:solidFill>
              <a:srgbClr val="FFFF00"/>
            </a:solidFill>
            <a:tailEnd type="triangle"/>
          </a:ln>
        </p:spPr>
        <p:style>
          <a:lnRef idx="3">
            <a:schemeClr val="dk1"/>
          </a:lnRef>
          <a:fillRef idx="0">
            <a:schemeClr val="dk1"/>
          </a:fillRef>
          <a:effectRef idx="2">
            <a:schemeClr val="dk1"/>
          </a:effectRef>
          <a:fontRef idx="minor">
            <a:schemeClr val="tx1"/>
          </a:fontRef>
        </p:style>
      </p:cxnSp>
      <p:pic>
        <p:nvPicPr>
          <p:cNvPr id="18" name="Picture 17"/>
          <p:cNvPicPr>
            <a:picLocks noChangeAspect="1"/>
          </p:cNvPicPr>
          <p:nvPr/>
        </p:nvPicPr>
        <p:blipFill>
          <a:blip r:embed="rId6"/>
          <a:stretch>
            <a:fillRect/>
          </a:stretch>
        </p:blipFill>
        <p:spPr>
          <a:xfrm>
            <a:off x="3670722" y="1793286"/>
            <a:ext cx="516681" cy="397799"/>
          </a:xfrm>
          <a:prstGeom prst="rect">
            <a:avLst/>
          </a:prstGeom>
        </p:spPr>
      </p:pic>
      <p:pic>
        <p:nvPicPr>
          <p:cNvPr id="19" name="Picture 18"/>
          <p:cNvPicPr>
            <a:picLocks noChangeAspect="1"/>
          </p:cNvPicPr>
          <p:nvPr/>
        </p:nvPicPr>
        <p:blipFill>
          <a:blip r:embed="rId6"/>
          <a:stretch>
            <a:fillRect/>
          </a:stretch>
        </p:blipFill>
        <p:spPr>
          <a:xfrm>
            <a:off x="495710" y="1827523"/>
            <a:ext cx="516681" cy="397799"/>
          </a:xfrm>
          <a:prstGeom prst="rect">
            <a:avLst/>
          </a:prstGeom>
        </p:spPr>
      </p:pic>
      <p:sp>
        <p:nvSpPr>
          <p:cNvPr id="15" name="TextBox 14"/>
          <p:cNvSpPr txBox="1"/>
          <p:nvPr/>
        </p:nvSpPr>
        <p:spPr>
          <a:xfrm>
            <a:off x="3138055" y="4589980"/>
            <a:ext cx="2584575" cy="830997"/>
          </a:xfrm>
          <a:prstGeom prst="rect">
            <a:avLst/>
          </a:prstGeom>
          <a:noFill/>
        </p:spPr>
        <p:txBody>
          <a:bodyPr wrap="square" rtlCol="0">
            <a:spAutoFit/>
          </a:bodyPr>
          <a:lstStyle/>
          <a:p>
            <a:r>
              <a:rPr lang="en-US" sz="1600" dirty="0">
                <a:solidFill>
                  <a:schemeClr val="accent5">
                    <a:lumMod val="20000"/>
                    <a:lumOff val="80000"/>
                  </a:schemeClr>
                </a:solidFill>
              </a:rPr>
              <a:t>With C-View</a:t>
            </a:r>
            <a:r>
              <a:rPr lang="en-US" sz="1600" baseline="30000" dirty="0">
                <a:solidFill>
                  <a:schemeClr val="accent5">
                    <a:lumMod val="20000"/>
                    <a:lumOff val="80000"/>
                  </a:schemeClr>
                </a:solidFill>
              </a:rPr>
              <a:t>™</a:t>
            </a:r>
            <a:r>
              <a:rPr lang="en-US" sz="1600" dirty="0">
                <a:solidFill>
                  <a:schemeClr val="accent5">
                    <a:lumMod val="20000"/>
                    <a:lumOff val="80000"/>
                  </a:schemeClr>
                </a:solidFill>
              </a:rPr>
              <a:t>, sometimes the axillary contents not clearly defined</a:t>
            </a:r>
          </a:p>
        </p:txBody>
      </p:sp>
      <p:sp>
        <p:nvSpPr>
          <p:cNvPr id="17" name="TextBox 16"/>
          <p:cNvSpPr txBox="1"/>
          <p:nvPr/>
        </p:nvSpPr>
        <p:spPr>
          <a:xfrm>
            <a:off x="6255327" y="4589980"/>
            <a:ext cx="2873475" cy="830997"/>
          </a:xfrm>
          <a:prstGeom prst="rect">
            <a:avLst/>
          </a:prstGeom>
          <a:noFill/>
        </p:spPr>
        <p:txBody>
          <a:bodyPr wrap="square" rtlCol="0">
            <a:spAutoFit/>
          </a:bodyPr>
          <a:lstStyle/>
          <a:p>
            <a:r>
              <a:rPr lang="en-US" sz="1600" dirty="0">
                <a:solidFill>
                  <a:schemeClr val="accent5">
                    <a:lumMod val="20000"/>
                    <a:lumOff val="80000"/>
                  </a:schemeClr>
                </a:solidFill>
              </a:rPr>
              <a:t>With Intelligent 2D</a:t>
            </a:r>
            <a:r>
              <a:rPr lang="en-US" sz="1600" baseline="30000" dirty="0">
                <a:solidFill>
                  <a:schemeClr val="accent5">
                    <a:lumMod val="20000"/>
                    <a:lumOff val="80000"/>
                  </a:schemeClr>
                </a:solidFill>
              </a:rPr>
              <a:t>™</a:t>
            </a:r>
            <a:r>
              <a:rPr lang="en-US" sz="1600" dirty="0">
                <a:solidFill>
                  <a:schemeClr val="accent5">
                    <a:lumMod val="20000"/>
                    <a:lumOff val="80000"/>
                  </a:schemeClr>
                </a:solidFill>
              </a:rPr>
              <a:t>, there is increased contrast and sharpness of axillary contents</a:t>
            </a:r>
          </a:p>
        </p:txBody>
      </p:sp>
    </p:spTree>
    <p:extLst>
      <p:ext uri="{BB962C8B-B14F-4D97-AF65-F5344CB8AC3E}">
        <p14:creationId xmlns:p14="http://schemas.microsoft.com/office/powerpoint/2010/main" val="97856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solidFill>
                  <a:srgbClr val="002060"/>
                </a:solidFill>
              </a:rPr>
              <a:t>Hologic Synthesized 2D images</a:t>
            </a:r>
            <a:endParaRPr lang="en-US" sz="2800" dirty="0">
              <a:solidFill>
                <a:srgbClr val="002060"/>
              </a:solidFill>
            </a:endParaRPr>
          </a:p>
        </p:txBody>
      </p:sp>
      <p:sp>
        <p:nvSpPr>
          <p:cNvPr id="3" name="Content Placeholder 2"/>
          <p:cNvSpPr>
            <a:spLocks noGrp="1"/>
          </p:cNvSpPr>
          <p:nvPr>
            <p:ph sz="half" idx="1"/>
          </p:nvPr>
        </p:nvSpPr>
        <p:spPr/>
        <p:txBody>
          <a:bodyPr>
            <a:normAutofit/>
          </a:bodyPr>
          <a:lstStyle/>
          <a:p>
            <a:pPr marL="285750" indent="-285750">
              <a:spcBef>
                <a:spcPts val="0"/>
              </a:spcBef>
              <a:buFont typeface="Arial" panose="020B0604020202020204" pitchFamily="34" charset="0"/>
              <a:buChar char="•"/>
            </a:pPr>
            <a:r>
              <a:rPr lang="en-US" sz="2400" b="0" dirty="0" smtClean="0">
                <a:solidFill>
                  <a:schemeClr val="bg1">
                    <a:lumMod val="75000"/>
                  </a:schemeClr>
                </a:solidFill>
              </a:rPr>
              <a:t>Perform a standard  tomosynthesis scan</a:t>
            </a:r>
          </a:p>
          <a:p>
            <a:pPr marL="285750" indent="-285750">
              <a:spcBef>
                <a:spcPts val="0"/>
              </a:spcBef>
              <a:buFont typeface="Arial" panose="020B0604020202020204" pitchFamily="34" charset="0"/>
              <a:buChar char="•"/>
            </a:pPr>
            <a:r>
              <a:rPr lang="en-US" sz="2400" dirty="0" smtClean="0">
                <a:solidFill>
                  <a:srgbClr val="002060"/>
                </a:solidFill>
              </a:rPr>
              <a:t>15 projection images are reconstructed into tomosynthesis slices</a:t>
            </a:r>
          </a:p>
          <a:p>
            <a:endParaRPr lang="en-US" sz="2400" dirty="0" smtClean="0">
              <a:solidFill>
                <a:schemeClr val="tx1">
                  <a:lumMod val="85000"/>
                  <a:lumOff val="15000"/>
                </a:schemeClr>
              </a:solidFill>
            </a:endParaRPr>
          </a:p>
          <a:p>
            <a:endParaRPr lang="en-US" dirty="0" smtClean="0">
              <a:solidFill>
                <a:schemeClr val="tx1">
                  <a:lumMod val="85000"/>
                  <a:lumOff val="15000"/>
                </a:schemeClr>
              </a:solidFill>
            </a:endParaRPr>
          </a:p>
          <a:p>
            <a:endParaRPr lang="en-US" dirty="0" smtClean="0">
              <a:solidFill>
                <a:schemeClr val="tx1">
                  <a:lumMod val="85000"/>
                  <a:lumOff val="15000"/>
                </a:schemeClr>
              </a:solidFill>
            </a:endParaRPr>
          </a:p>
          <a:p>
            <a:endParaRPr lang="en-US" dirty="0">
              <a:solidFill>
                <a:schemeClr val="tx1">
                  <a:lumMod val="85000"/>
                  <a:lumOff val="15000"/>
                </a:schemeClr>
              </a:solidFill>
            </a:endParaRPr>
          </a:p>
        </p:txBody>
      </p:sp>
      <p:sp>
        <p:nvSpPr>
          <p:cNvPr id="4" name="Slide Number Placeholder 3"/>
          <p:cNvSpPr>
            <a:spLocks noGrp="1"/>
          </p:cNvSpPr>
          <p:nvPr>
            <p:ph type="sldNum" sz="quarter" idx="4"/>
          </p:nvPr>
        </p:nvSpPr>
        <p:spPr/>
        <p:txBody>
          <a:bodyPr/>
          <a:lstStyle/>
          <a:p>
            <a:pPr algn="ctr"/>
            <a:fld id="{6453F95C-7FA8-E048-BEDD-3F6B9882286F}" type="slidenum">
              <a:rPr>
                <a:solidFill>
                  <a:srgbClr val="000000"/>
                </a:solidFill>
              </a:rPr>
              <a:pPr algn="ctr"/>
              <a:t>8</a:t>
            </a:fld>
            <a:endParaRPr dirty="0">
              <a:solidFill>
                <a:srgbClr val="000000"/>
              </a:solidFill>
            </a:endParaRPr>
          </a:p>
        </p:txBody>
      </p:sp>
      <p:grpSp>
        <p:nvGrpSpPr>
          <p:cNvPr id="105" name="Group 104"/>
          <p:cNvGrpSpPr/>
          <p:nvPr/>
        </p:nvGrpSpPr>
        <p:grpSpPr>
          <a:xfrm>
            <a:off x="4876800" y="4953000"/>
            <a:ext cx="4191000" cy="1173778"/>
            <a:chOff x="4800600" y="5209131"/>
            <a:chExt cx="4191000" cy="1173778"/>
          </a:xfrm>
        </p:grpSpPr>
        <p:grpSp>
          <p:nvGrpSpPr>
            <p:cNvPr id="104" name="Group 103"/>
            <p:cNvGrpSpPr/>
            <p:nvPr/>
          </p:nvGrpSpPr>
          <p:grpSpPr>
            <a:xfrm>
              <a:off x="4800600" y="5209131"/>
              <a:ext cx="4191000" cy="876299"/>
              <a:chOff x="4800600" y="5209131"/>
              <a:chExt cx="4191000" cy="876299"/>
            </a:xfrm>
          </p:grpSpPr>
          <p:pic>
            <p:nvPicPr>
              <p:cNvPr id="5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7936194" y="5030024"/>
                <a:ext cx="876298" cy="1234514"/>
              </a:xfrm>
              <a:prstGeom prst="rect">
                <a:avLst/>
              </a:prstGeom>
              <a:noFill/>
              <a:ln w="9525">
                <a:solidFill>
                  <a:schemeClr val="bg1"/>
                </a:solidFill>
                <a:miter lim="800000"/>
                <a:headEnd/>
                <a:tailEnd/>
              </a:ln>
              <a:scene3d>
                <a:camera prst="orthographicFront">
                  <a:rot lat="20104912" lon="17070357" rev="900000"/>
                </a:camera>
                <a:lightRig rig="threePt" dir="t"/>
              </a:scene3d>
            </p:spPr>
          </p:pic>
          <p:pic>
            <p:nvPicPr>
              <p:cNvPr id="5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7725022" y="5030024"/>
                <a:ext cx="876298" cy="1234514"/>
              </a:xfrm>
              <a:prstGeom prst="rect">
                <a:avLst/>
              </a:prstGeom>
              <a:noFill/>
              <a:ln w="9525">
                <a:solidFill>
                  <a:schemeClr val="bg1"/>
                </a:solidFill>
                <a:miter lim="800000"/>
                <a:headEnd/>
                <a:tailEnd/>
              </a:ln>
              <a:scene3d>
                <a:camera prst="orthographicFront">
                  <a:rot lat="20104912" lon="17070357" rev="780000"/>
                </a:camera>
                <a:lightRig rig="threePt" dir="t"/>
              </a:scene3d>
            </p:spPr>
          </p:pic>
          <p:pic>
            <p:nvPicPr>
              <p:cNvPr id="5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7513844" y="5030024"/>
                <a:ext cx="876298" cy="1234514"/>
              </a:xfrm>
              <a:prstGeom prst="rect">
                <a:avLst/>
              </a:prstGeom>
              <a:noFill/>
              <a:ln w="9525">
                <a:solidFill>
                  <a:schemeClr val="bg1"/>
                </a:solidFill>
                <a:miter lim="800000"/>
                <a:headEnd/>
                <a:tailEnd/>
              </a:ln>
              <a:scene3d>
                <a:camera prst="orthographicFront">
                  <a:rot lat="20104912" lon="17070357" rev="660000"/>
                </a:camera>
                <a:lightRig rig="threePt" dir="t"/>
              </a:scene3d>
            </p:spPr>
          </p:pic>
          <p:pic>
            <p:nvPicPr>
              <p:cNvPr id="6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7302666" y="5030024"/>
                <a:ext cx="876298" cy="1234514"/>
              </a:xfrm>
              <a:prstGeom prst="rect">
                <a:avLst/>
              </a:prstGeom>
              <a:noFill/>
              <a:ln w="9525">
                <a:solidFill>
                  <a:schemeClr val="bg1"/>
                </a:solidFill>
                <a:miter lim="800000"/>
                <a:headEnd/>
                <a:tailEnd/>
              </a:ln>
              <a:scene3d>
                <a:camera prst="orthographicFront">
                  <a:rot lat="20104912" lon="17070357" rev="540000"/>
                </a:camera>
                <a:lightRig rig="threePt" dir="t"/>
              </a:scene3d>
            </p:spPr>
          </p:pic>
          <p:pic>
            <p:nvPicPr>
              <p:cNvPr id="6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7091488" y="5030024"/>
                <a:ext cx="876298" cy="1234514"/>
              </a:xfrm>
              <a:prstGeom prst="rect">
                <a:avLst/>
              </a:prstGeom>
              <a:noFill/>
              <a:ln w="9525">
                <a:solidFill>
                  <a:schemeClr val="bg1"/>
                </a:solidFill>
                <a:miter lim="800000"/>
                <a:headEnd/>
                <a:tailEnd/>
              </a:ln>
              <a:scene3d>
                <a:camera prst="orthographicFront">
                  <a:rot lat="20104912" lon="17070357" rev="420000"/>
                </a:camera>
                <a:lightRig rig="threePt" dir="t"/>
              </a:scene3d>
            </p:spPr>
          </p:pic>
          <p:pic>
            <p:nvPicPr>
              <p:cNvPr id="6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6880310" y="5030023"/>
                <a:ext cx="876298" cy="1234514"/>
              </a:xfrm>
              <a:prstGeom prst="rect">
                <a:avLst/>
              </a:prstGeom>
              <a:noFill/>
              <a:ln w="9525">
                <a:solidFill>
                  <a:schemeClr val="bg1"/>
                </a:solidFill>
                <a:miter lim="800000"/>
                <a:headEnd/>
                <a:tailEnd/>
              </a:ln>
              <a:scene3d>
                <a:camera prst="orthographicFront">
                  <a:rot lat="20104912" lon="17070357" rev="300000"/>
                </a:camera>
                <a:lightRig rig="threePt" dir="t"/>
              </a:scene3d>
            </p:spPr>
          </p:pic>
          <p:pic>
            <p:nvPicPr>
              <p:cNvPr id="6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6669132" y="5030023"/>
                <a:ext cx="876298" cy="1234514"/>
              </a:xfrm>
              <a:prstGeom prst="rect">
                <a:avLst/>
              </a:prstGeom>
              <a:noFill/>
              <a:ln w="9525">
                <a:solidFill>
                  <a:schemeClr val="bg1"/>
                </a:solidFill>
                <a:miter lim="800000"/>
                <a:headEnd/>
                <a:tailEnd/>
              </a:ln>
              <a:scene3d>
                <a:camera prst="orthographicFront">
                  <a:rot lat="20104912" lon="17070357" rev="180000"/>
                </a:camera>
                <a:lightRig rig="threePt" dir="t"/>
              </a:scene3d>
            </p:spPr>
          </p:pic>
          <p:pic>
            <p:nvPicPr>
              <p:cNvPr id="7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6457954" y="5030023"/>
                <a:ext cx="876298" cy="1234514"/>
              </a:xfrm>
              <a:prstGeom prst="rect">
                <a:avLst/>
              </a:prstGeom>
              <a:noFill/>
              <a:ln w="9525">
                <a:solidFill>
                  <a:schemeClr val="bg1"/>
                </a:solidFill>
                <a:miter lim="800000"/>
                <a:headEnd/>
                <a:tailEnd/>
              </a:ln>
              <a:scene3d>
                <a:camera prst="orthographicFront">
                  <a:rot lat="20104912" lon="17070357" rev="0"/>
                </a:camera>
                <a:lightRig rig="threePt" dir="t"/>
              </a:scene3d>
            </p:spPr>
          </p:pic>
          <p:pic>
            <p:nvPicPr>
              <p:cNvPr id="7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6246776" y="5030023"/>
                <a:ext cx="876298" cy="1234514"/>
              </a:xfrm>
              <a:prstGeom prst="rect">
                <a:avLst/>
              </a:prstGeom>
              <a:noFill/>
              <a:ln w="9525">
                <a:solidFill>
                  <a:schemeClr val="bg1"/>
                </a:solidFill>
                <a:miter lim="800000"/>
                <a:headEnd/>
                <a:tailEnd/>
              </a:ln>
              <a:scene3d>
                <a:camera prst="orthographicFront">
                  <a:rot lat="20104912" lon="17070357" rev="21420000"/>
                </a:camera>
                <a:lightRig rig="threePt" dir="t"/>
              </a:scene3d>
            </p:spPr>
          </p:pic>
          <p:pic>
            <p:nvPicPr>
              <p:cNvPr id="7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6035598" y="5030023"/>
                <a:ext cx="876298" cy="1234514"/>
              </a:xfrm>
              <a:prstGeom prst="rect">
                <a:avLst/>
              </a:prstGeom>
              <a:noFill/>
              <a:ln w="9525">
                <a:solidFill>
                  <a:schemeClr val="bg1"/>
                </a:solidFill>
                <a:miter lim="800000"/>
                <a:headEnd/>
                <a:tailEnd/>
              </a:ln>
              <a:scene3d>
                <a:camera prst="orthographicFront">
                  <a:rot lat="20104912" lon="17070357" rev="21240000"/>
                </a:camera>
                <a:lightRig rig="threePt" dir="t"/>
              </a:scene3d>
            </p:spPr>
          </p:pic>
          <p:pic>
            <p:nvPicPr>
              <p:cNvPr id="7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5824420" y="5030023"/>
                <a:ext cx="876298" cy="1234514"/>
              </a:xfrm>
              <a:prstGeom prst="rect">
                <a:avLst/>
              </a:prstGeom>
              <a:noFill/>
              <a:ln w="9525">
                <a:solidFill>
                  <a:schemeClr val="bg1"/>
                </a:solidFill>
                <a:miter lim="800000"/>
                <a:headEnd/>
                <a:tailEnd/>
              </a:ln>
              <a:scene3d>
                <a:camera prst="orthographicFront">
                  <a:rot lat="20104912" lon="17070357" rev="21060000"/>
                </a:camera>
                <a:lightRig rig="threePt" dir="t"/>
              </a:scene3d>
            </p:spPr>
          </p:pic>
          <p:pic>
            <p:nvPicPr>
              <p:cNvPr id="7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5613242" y="5030023"/>
                <a:ext cx="876298" cy="1234514"/>
              </a:xfrm>
              <a:prstGeom prst="rect">
                <a:avLst/>
              </a:prstGeom>
              <a:noFill/>
              <a:ln w="9525">
                <a:solidFill>
                  <a:schemeClr val="bg1"/>
                </a:solidFill>
                <a:miter lim="800000"/>
                <a:headEnd/>
                <a:tailEnd/>
              </a:ln>
              <a:scene3d>
                <a:camera prst="orthographicFront">
                  <a:rot lat="20104912" lon="17070357" rev="20880000"/>
                </a:camera>
                <a:lightRig rig="threePt" dir="t"/>
              </a:scene3d>
            </p:spPr>
          </p:pic>
          <p:pic>
            <p:nvPicPr>
              <p:cNvPr id="7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5402064" y="5030023"/>
                <a:ext cx="876298" cy="1234514"/>
              </a:xfrm>
              <a:prstGeom prst="rect">
                <a:avLst/>
              </a:prstGeom>
              <a:noFill/>
              <a:ln w="9525">
                <a:solidFill>
                  <a:schemeClr val="bg1"/>
                </a:solidFill>
                <a:miter lim="800000"/>
                <a:headEnd/>
                <a:tailEnd/>
              </a:ln>
              <a:scene3d>
                <a:camera prst="orthographicFront">
                  <a:rot lat="20104912" lon="17070357" rev="20700000"/>
                </a:camera>
                <a:lightRig rig="threePt" dir="t"/>
              </a:scene3d>
            </p:spPr>
          </p:pic>
          <p:pic>
            <p:nvPicPr>
              <p:cNvPr id="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5190886" y="5030023"/>
                <a:ext cx="876298" cy="1234514"/>
              </a:xfrm>
              <a:prstGeom prst="rect">
                <a:avLst/>
              </a:prstGeom>
              <a:noFill/>
              <a:ln w="9525">
                <a:solidFill>
                  <a:schemeClr val="bg1"/>
                </a:solidFill>
                <a:miter lim="800000"/>
                <a:headEnd/>
                <a:tailEnd/>
              </a:ln>
              <a:scene3d>
                <a:camera prst="orthographicFront">
                  <a:rot lat="20104912" lon="17070357" rev="20520000"/>
                </a:camera>
                <a:lightRig rig="threePt" dir="t"/>
              </a:scene3d>
            </p:spPr>
          </p:pic>
          <p:pic>
            <p:nvPicPr>
              <p:cNvPr id="7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4979708" y="5030023"/>
                <a:ext cx="876298" cy="1234514"/>
              </a:xfrm>
              <a:prstGeom prst="rect">
                <a:avLst/>
              </a:prstGeom>
              <a:noFill/>
              <a:ln w="9525">
                <a:solidFill>
                  <a:schemeClr val="bg1"/>
                </a:solidFill>
                <a:miter lim="800000"/>
                <a:headEnd/>
                <a:tailEnd/>
              </a:ln>
              <a:scene3d>
                <a:camera prst="orthographicFront">
                  <a:rot lat="20104912" lon="17070357" rev="20460000"/>
                </a:camera>
                <a:lightRig rig="threePt" dir="t"/>
              </a:scene3d>
            </p:spPr>
          </p:pic>
        </p:grpSp>
        <p:sp>
          <p:nvSpPr>
            <p:cNvPr id="80" name="TextBox 79"/>
            <p:cNvSpPr txBox="1"/>
            <p:nvPr/>
          </p:nvSpPr>
          <p:spPr>
            <a:xfrm>
              <a:off x="5522168" y="5982799"/>
              <a:ext cx="2747868" cy="400110"/>
            </a:xfrm>
            <a:prstGeom prst="rect">
              <a:avLst/>
            </a:prstGeom>
            <a:noFill/>
          </p:spPr>
          <p:txBody>
            <a:bodyPr wrap="none" rtlCol="0">
              <a:spAutoFit/>
            </a:bodyPr>
            <a:lstStyle/>
            <a:p>
              <a:pPr algn="ctr"/>
              <a:r>
                <a:rPr lang="en-US" sz="2000" b="1" dirty="0" smtClean="0">
                  <a:solidFill>
                    <a:prstClr val="white"/>
                  </a:solidFill>
                </a:rPr>
                <a:t>15 </a:t>
              </a:r>
              <a:r>
                <a:rPr lang="en-US" sz="2000" b="1" dirty="0" smtClean="0">
                  <a:solidFill>
                    <a:srgbClr val="002060"/>
                  </a:solidFill>
                </a:rPr>
                <a:t>Projection Images</a:t>
              </a:r>
              <a:endParaRPr lang="en-US" sz="2000" b="1" dirty="0">
                <a:solidFill>
                  <a:srgbClr val="002060"/>
                </a:solidFill>
              </a:endParaRPr>
            </a:p>
          </p:txBody>
        </p:sp>
      </p:grpSp>
      <p:grpSp>
        <p:nvGrpSpPr>
          <p:cNvPr id="107" name="Group 106"/>
          <p:cNvGrpSpPr/>
          <p:nvPr/>
        </p:nvGrpSpPr>
        <p:grpSpPr>
          <a:xfrm>
            <a:off x="4876800" y="2971800"/>
            <a:ext cx="2545651" cy="2160240"/>
            <a:chOff x="4521200" y="2640360"/>
            <a:chExt cx="2545651" cy="2160240"/>
          </a:xfrm>
        </p:grpSpPr>
        <p:sp>
          <p:nvSpPr>
            <p:cNvPr id="81" name="TextBox 80"/>
            <p:cNvSpPr txBox="1"/>
            <p:nvPr/>
          </p:nvSpPr>
          <p:spPr>
            <a:xfrm>
              <a:off x="4521200" y="3373346"/>
              <a:ext cx="2118080" cy="1015663"/>
            </a:xfrm>
            <a:prstGeom prst="rect">
              <a:avLst/>
            </a:prstGeom>
            <a:noFill/>
          </p:spPr>
          <p:txBody>
            <a:bodyPr wrap="none" rtlCol="0">
              <a:spAutoFit/>
            </a:bodyPr>
            <a:lstStyle/>
            <a:p>
              <a:r>
                <a:rPr lang="en-US" sz="2000" b="1" dirty="0" smtClean="0">
                  <a:solidFill>
                    <a:srgbClr val="002060"/>
                  </a:solidFill>
                </a:rPr>
                <a:t>Tomosynthesis </a:t>
              </a:r>
            </a:p>
            <a:p>
              <a:r>
                <a:rPr lang="en-US" sz="2000" b="1" dirty="0" smtClean="0">
                  <a:solidFill>
                    <a:srgbClr val="002060"/>
                  </a:solidFill>
                </a:rPr>
                <a:t>Reconstruction</a:t>
              </a:r>
              <a:br>
                <a:rPr lang="en-US" sz="2000" b="1" dirty="0" smtClean="0">
                  <a:solidFill>
                    <a:srgbClr val="002060"/>
                  </a:solidFill>
                </a:rPr>
              </a:br>
              <a:r>
                <a:rPr lang="en-US" sz="2000" b="1" dirty="0" smtClean="0">
                  <a:solidFill>
                    <a:srgbClr val="002060"/>
                  </a:solidFill>
                </a:rPr>
                <a:t>Algorithm</a:t>
              </a:r>
            </a:p>
          </p:txBody>
        </p:sp>
        <p:sp>
          <p:nvSpPr>
            <p:cNvPr id="103" name="Down Arrow 102"/>
            <p:cNvSpPr/>
            <p:nvPr/>
          </p:nvSpPr>
          <p:spPr>
            <a:xfrm flipV="1">
              <a:off x="6471349" y="2640360"/>
              <a:ext cx="595502" cy="2160240"/>
            </a:xfrm>
            <a:prstGeom prst="downArrow">
              <a:avLst/>
            </a:prstGeom>
            <a:solidFill>
              <a:schemeClr val="accent1">
                <a:lumMod val="20000"/>
                <a:lumOff val="80000"/>
              </a:schemeClr>
            </a:solidFill>
            <a:ln w="1905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46" name="Group 45"/>
          <p:cNvGrpSpPr/>
          <p:nvPr/>
        </p:nvGrpSpPr>
        <p:grpSpPr>
          <a:xfrm>
            <a:off x="5687513" y="1241294"/>
            <a:ext cx="2858668" cy="1893332"/>
            <a:chOff x="5390568" y="849868"/>
            <a:chExt cx="2858668" cy="1893332"/>
          </a:xfrm>
        </p:grpSpPr>
        <p:grpSp>
          <p:nvGrpSpPr>
            <p:cNvPr id="47" name="Group 34"/>
            <p:cNvGrpSpPr/>
            <p:nvPr/>
          </p:nvGrpSpPr>
          <p:grpSpPr>
            <a:xfrm>
              <a:off x="5951163" y="1064783"/>
              <a:ext cx="1737474" cy="1678417"/>
              <a:chOff x="1573369" y="697994"/>
              <a:chExt cx="1737474" cy="1678417"/>
            </a:xfrm>
          </p:grpSpPr>
          <p:pic>
            <p:nvPicPr>
              <p:cNvPr id="49"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42029" y="944871"/>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0"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58704" y="92309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1"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69135" y="88984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3"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77552" y="851426"/>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4"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88498" y="821358"/>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99501" y="782721"/>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7"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05133" y="7413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9"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16157" y="694428"/>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60"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26666" y="6528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6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35058" y="614437"/>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63"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62615" y="5760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65"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79303" y="529334"/>
                <a:ext cx="1262880" cy="1600200"/>
              </a:xfrm>
              <a:prstGeom prst="rect">
                <a:avLst/>
              </a:prstGeom>
              <a:noFill/>
              <a:ln w="9525">
                <a:noFill/>
                <a:miter lim="800000"/>
                <a:headEnd/>
                <a:tailEnd/>
              </a:ln>
              <a:scene3d>
                <a:camera prst="orthographicFront">
                  <a:rot lat="18684000" lon="3288000" rev="996000"/>
                </a:camera>
                <a:lightRig rig="threePt" dir="t"/>
              </a:scene3d>
            </p:spPr>
          </p:pic>
        </p:grpSp>
        <p:sp>
          <p:nvSpPr>
            <p:cNvPr id="48" name="TextBox 47"/>
            <p:cNvSpPr txBox="1"/>
            <p:nvPr/>
          </p:nvSpPr>
          <p:spPr>
            <a:xfrm>
              <a:off x="5390568" y="849868"/>
              <a:ext cx="2858668" cy="400110"/>
            </a:xfrm>
            <a:prstGeom prst="rect">
              <a:avLst/>
            </a:prstGeom>
            <a:noFill/>
          </p:spPr>
          <p:txBody>
            <a:bodyPr wrap="none" rtlCol="0">
              <a:spAutoFit/>
            </a:bodyPr>
            <a:lstStyle/>
            <a:p>
              <a:pPr algn="ctr"/>
              <a:r>
                <a:rPr lang="en-US" sz="2000" b="1" dirty="0" smtClean="0">
                  <a:solidFill>
                    <a:srgbClr val="002060"/>
                  </a:solidFill>
                </a:rPr>
                <a:t>Tomosynthesis Slices</a:t>
              </a:r>
              <a:endParaRPr lang="en-US" sz="2000" b="1" dirty="0">
                <a:solidFill>
                  <a:srgbClr val="002060"/>
                </a:solidFill>
              </a:endParaRPr>
            </a:p>
          </p:txBody>
        </p:sp>
      </p:grpSp>
    </p:spTree>
    <p:extLst>
      <p:ext uri="{BB962C8B-B14F-4D97-AF65-F5344CB8AC3E}">
        <p14:creationId xmlns:p14="http://schemas.microsoft.com/office/powerpoint/2010/main" val="16735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fade">
                                      <p:cBhvr>
                                        <p:cTn id="11"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Case 10 </a:t>
            </a:r>
            <a:r>
              <a:rPr lang="en-US" sz="2400" dirty="0"/>
              <a:t>– </a:t>
            </a:r>
            <a:br>
              <a:rPr lang="en-US" sz="2400" dirty="0"/>
            </a:br>
            <a:r>
              <a:rPr lang="en-US" sz="2400" dirty="0" smtClean="0"/>
              <a:t>Increased resolution and contrast </a:t>
            </a:r>
            <a:endParaRPr lang="en-US" sz="2400" dirty="0"/>
          </a:p>
        </p:txBody>
      </p:sp>
      <p:sp>
        <p:nvSpPr>
          <p:cNvPr id="3" name="Content Placeholder 2"/>
          <p:cNvSpPr>
            <a:spLocks noGrp="1"/>
          </p:cNvSpPr>
          <p:nvPr>
            <p:ph idx="1"/>
          </p:nvPr>
        </p:nvSpPr>
        <p:spPr/>
        <p:txBody>
          <a:bodyPr/>
          <a:lstStyle/>
          <a:p>
            <a:r>
              <a:rPr lang="en-US" dirty="0"/>
              <a:t> </a:t>
            </a:r>
          </a:p>
        </p:txBody>
      </p:sp>
      <p:sp>
        <p:nvSpPr>
          <p:cNvPr id="4" name="Slide Number Placeholder 3"/>
          <p:cNvSpPr>
            <a:spLocks noGrp="1"/>
          </p:cNvSpPr>
          <p:nvPr>
            <p:ph type="sldNum" sz="quarter" idx="4"/>
          </p:nvPr>
        </p:nvSpPr>
        <p:spPr/>
        <p:txBody>
          <a:bodyPr/>
          <a:lstStyle/>
          <a:p>
            <a:pPr algn="ctr"/>
            <a:fld id="{6453F95C-7FA8-E048-BEDD-3F6B9882286F}" type="slidenum">
              <a:rPr/>
              <a:pPr algn="ctr"/>
              <a:t>80</a:t>
            </a:fld>
            <a:endParaRPr dirty="0"/>
          </a:p>
        </p:txBody>
      </p:sp>
    </p:spTree>
    <p:extLst>
      <p:ext uri="{BB962C8B-B14F-4D97-AF65-F5344CB8AC3E}">
        <p14:creationId xmlns:p14="http://schemas.microsoft.com/office/powerpoint/2010/main" val="41267496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Slide Number Placeholder 14"/>
          <p:cNvSpPr>
            <a:spLocks noGrp="1"/>
          </p:cNvSpPr>
          <p:nvPr>
            <p:ph type="sldNum" sz="quarter" idx="4"/>
          </p:nvPr>
        </p:nvSpPr>
        <p:spPr/>
        <p:txBody>
          <a:bodyPr/>
          <a:lstStyle/>
          <a:p>
            <a:r>
              <a:rPr lang="en-US" dirty="0" smtClean="0"/>
              <a:t>   </a:t>
            </a:r>
            <a:fld id="{86A4D1B8-D63B-48E4-882C-9C3B30829D60}" type="slidenum">
              <a:rPr lang="en-US" smtClean="0"/>
              <a:t>81</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6945" r="44418" b="10833"/>
          <a:stretch/>
        </p:blipFill>
        <p:spPr>
          <a:xfrm>
            <a:off x="6028183" y="1011610"/>
            <a:ext cx="3168395" cy="506701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5833" r="47149" b="10972"/>
          <a:stretch/>
        </p:blipFill>
        <p:spPr>
          <a:xfrm>
            <a:off x="3016071" y="918972"/>
            <a:ext cx="2998396" cy="511164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7334" r="46491" b="11867"/>
          <a:stretch/>
        </p:blipFill>
        <p:spPr>
          <a:xfrm>
            <a:off x="-13716" y="1032184"/>
            <a:ext cx="3019639" cy="4916283"/>
          </a:xfrm>
          <a:prstGeom prst="rect">
            <a:avLst/>
          </a:prstGeom>
        </p:spPr>
      </p:pic>
      <p:sp>
        <p:nvSpPr>
          <p:cNvPr id="12" name="TextBox 11"/>
          <p:cNvSpPr txBox="1"/>
          <p:nvPr/>
        </p:nvSpPr>
        <p:spPr>
          <a:xfrm>
            <a:off x="1897587" y="1462976"/>
            <a:ext cx="741084" cy="300082"/>
          </a:xfrm>
          <a:prstGeom prst="rect">
            <a:avLst/>
          </a:prstGeom>
          <a:noFill/>
        </p:spPr>
        <p:txBody>
          <a:bodyPr wrap="square" rtlCol="0">
            <a:spAutoFit/>
          </a:bodyPr>
          <a:lstStyle/>
          <a:p>
            <a:r>
              <a:rPr lang="en-US" sz="1350" b="1" dirty="0"/>
              <a:t>FFDM</a:t>
            </a:r>
          </a:p>
        </p:txBody>
      </p:sp>
      <p:sp>
        <p:nvSpPr>
          <p:cNvPr id="13" name="TextBox 12"/>
          <p:cNvSpPr txBox="1"/>
          <p:nvPr/>
        </p:nvSpPr>
        <p:spPr>
          <a:xfrm>
            <a:off x="4795239" y="1464424"/>
            <a:ext cx="930016" cy="300082"/>
          </a:xfrm>
          <a:prstGeom prst="rect">
            <a:avLst/>
          </a:prstGeom>
          <a:noFill/>
        </p:spPr>
        <p:txBody>
          <a:bodyPr wrap="square" rtlCol="0">
            <a:spAutoFit/>
          </a:bodyPr>
          <a:lstStyle/>
          <a:p>
            <a:r>
              <a:rPr lang="en-US" sz="1350" b="1" dirty="0"/>
              <a:t>C-View</a:t>
            </a:r>
            <a:r>
              <a:rPr lang="en-US" sz="1350" b="1" baseline="30000" dirty="0"/>
              <a:t>™</a:t>
            </a:r>
          </a:p>
        </p:txBody>
      </p:sp>
      <p:sp>
        <p:nvSpPr>
          <p:cNvPr id="14" name="TextBox 13"/>
          <p:cNvSpPr txBox="1"/>
          <p:nvPr/>
        </p:nvSpPr>
        <p:spPr>
          <a:xfrm>
            <a:off x="7760559" y="1464424"/>
            <a:ext cx="1383735"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cxnSp>
        <p:nvCxnSpPr>
          <p:cNvPr id="16" name="Straight Arrow Connector 15"/>
          <p:cNvCxnSpPr/>
          <p:nvPr/>
        </p:nvCxnSpPr>
        <p:spPr>
          <a:xfrm flipH="1">
            <a:off x="1400175" y="1485900"/>
            <a:ext cx="328613" cy="55721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4402013" y="1488621"/>
            <a:ext cx="393226" cy="621846"/>
          </a:xfrm>
          <a:prstGeom prst="rect">
            <a:avLst/>
          </a:prstGeom>
        </p:spPr>
      </p:pic>
      <p:pic>
        <p:nvPicPr>
          <p:cNvPr id="18" name="Picture 17"/>
          <p:cNvPicPr>
            <a:picLocks noChangeAspect="1"/>
          </p:cNvPicPr>
          <p:nvPr/>
        </p:nvPicPr>
        <p:blipFill>
          <a:blip r:embed="rId6"/>
          <a:stretch>
            <a:fillRect/>
          </a:stretch>
        </p:blipFill>
        <p:spPr>
          <a:xfrm>
            <a:off x="7433367" y="1485900"/>
            <a:ext cx="393226" cy="621846"/>
          </a:xfrm>
          <a:prstGeom prst="rect">
            <a:avLst/>
          </a:prstGeom>
        </p:spPr>
      </p:pic>
      <p:sp>
        <p:nvSpPr>
          <p:cNvPr id="19" name="TextBox 18"/>
          <p:cNvSpPr txBox="1"/>
          <p:nvPr/>
        </p:nvSpPr>
        <p:spPr>
          <a:xfrm>
            <a:off x="757860" y="485834"/>
            <a:ext cx="1941855" cy="507831"/>
          </a:xfrm>
          <a:prstGeom prst="rect">
            <a:avLst/>
          </a:prstGeom>
          <a:noFill/>
        </p:spPr>
        <p:txBody>
          <a:bodyPr wrap="square" rtlCol="0">
            <a:spAutoFit/>
          </a:bodyPr>
          <a:lstStyle/>
          <a:p>
            <a:pPr algn="ctr"/>
            <a:r>
              <a:rPr lang="en-US" sz="1350" dirty="0">
                <a:solidFill>
                  <a:schemeClr val="accent5">
                    <a:lumMod val="20000"/>
                    <a:lumOff val="80000"/>
                  </a:schemeClr>
                </a:solidFill>
              </a:rPr>
              <a:t>Grouping of malignant </a:t>
            </a:r>
            <a:r>
              <a:rPr lang="en-US" sz="1350" dirty="0" smtClean="0">
                <a:solidFill>
                  <a:schemeClr val="accent5">
                    <a:lumMod val="20000"/>
                    <a:lumOff val="80000"/>
                  </a:schemeClr>
                </a:solidFill>
              </a:rPr>
              <a:t>calcifications </a:t>
            </a:r>
            <a:r>
              <a:rPr lang="en-US" sz="1350" dirty="0">
                <a:solidFill>
                  <a:schemeClr val="accent5">
                    <a:lumMod val="20000"/>
                    <a:lumOff val="80000"/>
                  </a:schemeClr>
                </a:solidFill>
              </a:rPr>
              <a:t>left UOQ</a:t>
            </a:r>
          </a:p>
        </p:txBody>
      </p:sp>
    </p:spTree>
    <p:extLst>
      <p:ext uri="{BB962C8B-B14F-4D97-AF65-F5344CB8AC3E}">
        <p14:creationId xmlns:p14="http://schemas.microsoft.com/office/powerpoint/2010/main" val="44250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Slide Number Placeholder 18"/>
          <p:cNvSpPr>
            <a:spLocks noGrp="1"/>
          </p:cNvSpPr>
          <p:nvPr>
            <p:ph type="sldNum" sz="quarter" idx="4"/>
          </p:nvPr>
        </p:nvSpPr>
        <p:spPr/>
        <p:txBody>
          <a:bodyPr/>
          <a:lstStyle/>
          <a:p>
            <a:r>
              <a:rPr lang="en-US" dirty="0" smtClean="0"/>
              <a:t>   </a:t>
            </a:r>
            <a:fld id="{86A4D1B8-D63B-48E4-882C-9C3B30829D60}" type="slidenum">
              <a:rPr lang="en-US" smtClean="0"/>
              <a:t>82</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941" t="28319" r="64609" b="51196"/>
          <a:stretch/>
        </p:blipFill>
        <p:spPr>
          <a:xfrm>
            <a:off x="5842323" y="2601224"/>
            <a:ext cx="3243478" cy="2874325"/>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8206" t="29070" r="64231" b="50838"/>
          <a:stretch/>
        </p:blipFill>
        <p:spPr>
          <a:xfrm>
            <a:off x="2873422" y="2762813"/>
            <a:ext cx="2916821" cy="2617245"/>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7690" t="28363" r="66346" b="47635"/>
          <a:stretch/>
        </p:blipFill>
        <p:spPr>
          <a:xfrm>
            <a:off x="41183" y="2664067"/>
            <a:ext cx="2780151" cy="3162568"/>
          </a:xfrm>
          <a:prstGeom prst="rect">
            <a:avLst/>
          </a:prstGeom>
        </p:spPr>
      </p:pic>
      <p:sp>
        <p:nvSpPr>
          <p:cNvPr id="12" name="Rectangle 11"/>
          <p:cNvSpPr/>
          <p:nvPr/>
        </p:nvSpPr>
        <p:spPr>
          <a:xfrm>
            <a:off x="0" y="2350385"/>
            <a:ext cx="9239469" cy="546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p:cNvPicPr>
            <a:picLocks noChangeAspect="1"/>
          </p:cNvPicPr>
          <p:nvPr/>
        </p:nvPicPr>
        <p:blipFill>
          <a:blip r:embed="rId6"/>
          <a:stretch>
            <a:fillRect/>
          </a:stretch>
        </p:blipFill>
        <p:spPr>
          <a:xfrm>
            <a:off x="-130215" y="5374180"/>
            <a:ext cx="9369684" cy="546923"/>
          </a:xfrm>
          <a:prstGeom prst="rect">
            <a:avLst/>
          </a:prstGeom>
        </p:spPr>
      </p:pic>
      <p:sp>
        <p:nvSpPr>
          <p:cNvPr id="14" name="TextBox 13"/>
          <p:cNvSpPr txBox="1"/>
          <p:nvPr/>
        </p:nvSpPr>
        <p:spPr>
          <a:xfrm>
            <a:off x="1172143" y="2498074"/>
            <a:ext cx="859421" cy="300082"/>
          </a:xfrm>
          <a:prstGeom prst="rect">
            <a:avLst/>
          </a:prstGeom>
          <a:noFill/>
        </p:spPr>
        <p:txBody>
          <a:bodyPr wrap="square" rtlCol="0">
            <a:spAutoFit/>
          </a:bodyPr>
          <a:lstStyle/>
          <a:p>
            <a:r>
              <a:rPr lang="en-US" sz="1350" b="1" dirty="0"/>
              <a:t>FFDM</a:t>
            </a:r>
          </a:p>
        </p:txBody>
      </p:sp>
      <p:sp>
        <p:nvSpPr>
          <p:cNvPr id="15" name="TextBox 14"/>
          <p:cNvSpPr txBox="1"/>
          <p:nvPr/>
        </p:nvSpPr>
        <p:spPr>
          <a:xfrm>
            <a:off x="3792303" y="2497393"/>
            <a:ext cx="1079058" cy="300082"/>
          </a:xfrm>
          <a:prstGeom prst="rect">
            <a:avLst/>
          </a:prstGeom>
          <a:noFill/>
        </p:spPr>
        <p:txBody>
          <a:bodyPr wrap="square" rtlCol="0">
            <a:spAutoFit/>
          </a:bodyPr>
          <a:lstStyle/>
          <a:p>
            <a:r>
              <a:rPr lang="en-US" sz="1350" b="1" dirty="0"/>
              <a:t>C-View</a:t>
            </a:r>
            <a:r>
              <a:rPr lang="en-US" sz="1350" b="1" baseline="30000" dirty="0"/>
              <a:t>™</a:t>
            </a:r>
          </a:p>
        </p:txBody>
      </p:sp>
      <p:sp>
        <p:nvSpPr>
          <p:cNvPr id="16" name="TextBox 15"/>
          <p:cNvSpPr txBox="1"/>
          <p:nvPr/>
        </p:nvSpPr>
        <p:spPr>
          <a:xfrm>
            <a:off x="6844420" y="2497393"/>
            <a:ext cx="1593600"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sp>
        <p:nvSpPr>
          <p:cNvPr id="17" name="TextBox 16"/>
          <p:cNvSpPr txBox="1"/>
          <p:nvPr/>
        </p:nvSpPr>
        <p:spPr>
          <a:xfrm>
            <a:off x="231390" y="1133234"/>
            <a:ext cx="2740925" cy="584775"/>
          </a:xfrm>
          <a:prstGeom prst="rect">
            <a:avLst/>
          </a:prstGeom>
          <a:noFill/>
        </p:spPr>
        <p:txBody>
          <a:bodyPr wrap="square" rtlCol="0">
            <a:spAutoFit/>
          </a:bodyPr>
          <a:lstStyle/>
          <a:p>
            <a:r>
              <a:rPr lang="en-US" sz="1600" dirty="0">
                <a:solidFill>
                  <a:schemeClr val="accent5">
                    <a:lumMod val="20000"/>
                    <a:lumOff val="80000"/>
                  </a:schemeClr>
                </a:solidFill>
              </a:rPr>
              <a:t>Very hard to appreciate the </a:t>
            </a:r>
            <a:r>
              <a:rPr lang="en-US" sz="1600" dirty="0" smtClean="0">
                <a:solidFill>
                  <a:schemeClr val="accent5">
                    <a:lumMod val="20000"/>
                    <a:lumOff val="80000"/>
                  </a:schemeClr>
                </a:solidFill>
              </a:rPr>
              <a:t>calcifications </a:t>
            </a:r>
            <a:r>
              <a:rPr lang="en-US" sz="1600" dirty="0">
                <a:solidFill>
                  <a:schemeClr val="accent5">
                    <a:lumMod val="20000"/>
                    <a:lumOff val="80000"/>
                  </a:schemeClr>
                </a:solidFill>
              </a:rPr>
              <a:t>on FFDM</a:t>
            </a:r>
          </a:p>
        </p:txBody>
      </p:sp>
      <p:sp>
        <p:nvSpPr>
          <p:cNvPr id="18" name="TextBox 17"/>
          <p:cNvSpPr txBox="1"/>
          <p:nvPr/>
        </p:nvSpPr>
        <p:spPr>
          <a:xfrm>
            <a:off x="5885617" y="1010122"/>
            <a:ext cx="3200184" cy="830997"/>
          </a:xfrm>
          <a:prstGeom prst="rect">
            <a:avLst/>
          </a:prstGeom>
          <a:noFill/>
        </p:spPr>
        <p:txBody>
          <a:bodyPr wrap="square" rtlCol="0">
            <a:spAutoFit/>
          </a:bodyPr>
          <a:lstStyle/>
          <a:p>
            <a:r>
              <a:rPr lang="en-US" sz="1600" dirty="0">
                <a:solidFill>
                  <a:schemeClr val="accent5">
                    <a:lumMod val="20000"/>
                    <a:lumOff val="80000"/>
                  </a:schemeClr>
                </a:solidFill>
              </a:rPr>
              <a:t>Heterogeneous </a:t>
            </a:r>
            <a:r>
              <a:rPr lang="en-US" sz="1600" dirty="0" smtClean="0">
                <a:solidFill>
                  <a:schemeClr val="accent5">
                    <a:lumMod val="20000"/>
                    <a:lumOff val="80000"/>
                  </a:schemeClr>
                </a:solidFill>
              </a:rPr>
              <a:t>calcifications </a:t>
            </a:r>
            <a:r>
              <a:rPr lang="en-US" sz="1600" dirty="0">
                <a:solidFill>
                  <a:schemeClr val="accent5">
                    <a:lumMod val="20000"/>
                    <a:lumOff val="80000"/>
                  </a:schemeClr>
                </a:solidFill>
              </a:rPr>
              <a:t>best seen on Intelligent 2D</a:t>
            </a:r>
            <a:r>
              <a:rPr lang="en-US" sz="1600" baseline="30000" dirty="0" smtClean="0">
                <a:solidFill>
                  <a:schemeClr val="accent5">
                    <a:lumMod val="20000"/>
                    <a:lumOff val="80000"/>
                  </a:schemeClr>
                </a:solidFill>
              </a:rPr>
              <a:t>™</a:t>
            </a:r>
            <a:r>
              <a:rPr lang="en-US" sz="1600" dirty="0" smtClean="0">
                <a:solidFill>
                  <a:schemeClr val="accent5">
                    <a:lumMod val="20000"/>
                    <a:lumOff val="80000"/>
                  </a:schemeClr>
                </a:solidFill>
              </a:rPr>
              <a:t> </a:t>
            </a:r>
            <a:r>
              <a:rPr lang="en-US" sz="1600" dirty="0">
                <a:solidFill>
                  <a:schemeClr val="accent5">
                    <a:lumMod val="20000"/>
                    <a:lumOff val="80000"/>
                  </a:schemeClr>
                </a:solidFill>
              </a:rPr>
              <a:t>with increased resolution and contrast</a:t>
            </a:r>
          </a:p>
        </p:txBody>
      </p:sp>
    </p:spTree>
    <p:extLst>
      <p:ext uri="{BB962C8B-B14F-4D97-AF65-F5344CB8AC3E}">
        <p14:creationId xmlns:p14="http://schemas.microsoft.com/office/powerpoint/2010/main" val="90355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Slide Number Placeholder 17"/>
          <p:cNvSpPr>
            <a:spLocks noGrp="1"/>
          </p:cNvSpPr>
          <p:nvPr>
            <p:ph type="sldNum" sz="quarter" idx="4"/>
          </p:nvPr>
        </p:nvSpPr>
        <p:spPr/>
        <p:txBody>
          <a:bodyPr/>
          <a:lstStyle/>
          <a:p>
            <a:r>
              <a:rPr lang="en-US" dirty="0" smtClean="0"/>
              <a:t>   </a:t>
            </a:r>
            <a:fld id="{86A4D1B8-D63B-48E4-882C-9C3B30829D60}" type="slidenum">
              <a:rPr lang="en-US" smtClean="0"/>
              <a:t>83</a:t>
            </a:fld>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 r="76714" b="70453"/>
          <a:stretch/>
        </p:blipFill>
        <p:spPr>
          <a:xfrm>
            <a:off x="5959888" y="1930372"/>
            <a:ext cx="2399936" cy="374806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r="77093" b="71251"/>
          <a:stretch/>
        </p:blipFill>
        <p:spPr>
          <a:xfrm>
            <a:off x="3338839" y="1934679"/>
            <a:ext cx="2423307" cy="3743762"/>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77828" b="71180"/>
          <a:stretch/>
        </p:blipFill>
        <p:spPr>
          <a:xfrm>
            <a:off x="722940" y="1892070"/>
            <a:ext cx="2376187" cy="3800506"/>
          </a:xfrm>
          <a:prstGeom prst="rect">
            <a:avLst/>
          </a:prstGeom>
        </p:spPr>
      </p:pic>
      <p:sp>
        <p:nvSpPr>
          <p:cNvPr id="12" name="Rectangle 11"/>
          <p:cNvSpPr/>
          <p:nvPr/>
        </p:nvSpPr>
        <p:spPr>
          <a:xfrm>
            <a:off x="83751" y="1716671"/>
            <a:ext cx="9060249" cy="286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p:cNvPicPr>
            <a:picLocks noChangeAspect="1"/>
          </p:cNvPicPr>
          <p:nvPr/>
        </p:nvPicPr>
        <p:blipFill>
          <a:blip r:embed="rId6"/>
          <a:stretch>
            <a:fillRect/>
          </a:stretch>
        </p:blipFill>
        <p:spPr>
          <a:xfrm>
            <a:off x="-163481" y="5586962"/>
            <a:ext cx="9071634" cy="297206"/>
          </a:xfrm>
          <a:prstGeom prst="rect">
            <a:avLst/>
          </a:prstGeom>
        </p:spPr>
      </p:pic>
      <p:sp>
        <p:nvSpPr>
          <p:cNvPr id="14" name="TextBox 13"/>
          <p:cNvSpPr txBox="1"/>
          <p:nvPr/>
        </p:nvSpPr>
        <p:spPr>
          <a:xfrm>
            <a:off x="1546429" y="1634517"/>
            <a:ext cx="729206" cy="300082"/>
          </a:xfrm>
          <a:prstGeom prst="rect">
            <a:avLst/>
          </a:prstGeom>
          <a:noFill/>
        </p:spPr>
        <p:txBody>
          <a:bodyPr wrap="square" rtlCol="0">
            <a:spAutoFit/>
          </a:bodyPr>
          <a:lstStyle/>
          <a:p>
            <a:r>
              <a:rPr lang="en-US" sz="1350" b="1" dirty="0"/>
              <a:t>FFDM</a:t>
            </a:r>
          </a:p>
        </p:txBody>
      </p:sp>
      <p:sp>
        <p:nvSpPr>
          <p:cNvPr id="15" name="TextBox 14"/>
          <p:cNvSpPr txBox="1"/>
          <p:nvPr/>
        </p:nvSpPr>
        <p:spPr>
          <a:xfrm>
            <a:off x="4317916" y="1635630"/>
            <a:ext cx="927935" cy="300082"/>
          </a:xfrm>
          <a:prstGeom prst="rect">
            <a:avLst/>
          </a:prstGeom>
          <a:noFill/>
        </p:spPr>
        <p:txBody>
          <a:bodyPr wrap="square" rtlCol="0">
            <a:spAutoFit/>
          </a:bodyPr>
          <a:lstStyle/>
          <a:p>
            <a:r>
              <a:rPr lang="en-US" sz="1350" b="1" dirty="0"/>
              <a:t>C-View</a:t>
            </a:r>
            <a:r>
              <a:rPr lang="en-US" sz="1350" b="1" baseline="30000" dirty="0"/>
              <a:t>™</a:t>
            </a:r>
          </a:p>
        </p:txBody>
      </p:sp>
      <p:sp>
        <p:nvSpPr>
          <p:cNvPr id="16" name="TextBox 15"/>
          <p:cNvSpPr txBox="1"/>
          <p:nvPr/>
        </p:nvSpPr>
        <p:spPr>
          <a:xfrm>
            <a:off x="6498742" y="1634517"/>
            <a:ext cx="1694644" cy="300082"/>
          </a:xfrm>
          <a:prstGeom prst="rect">
            <a:avLst/>
          </a:prstGeom>
          <a:noFill/>
        </p:spPr>
        <p:txBody>
          <a:bodyPr wrap="square" rtlCol="0">
            <a:spAutoFit/>
          </a:bodyPr>
          <a:lstStyle/>
          <a:p>
            <a:r>
              <a:rPr lang="en-US" sz="1350" b="1" dirty="0">
                <a:solidFill>
                  <a:prstClr val="white"/>
                </a:solidFill>
              </a:rPr>
              <a:t>Intelligent 2D</a:t>
            </a:r>
            <a:r>
              <a:rPr lang="en-US" sz="1350" b="1" baseline="30000" dirty="0">
                <a:solidFill>
                  <a:prstClr val="white"/>
                </a:solidFill>
              </a:rPr>
              <a:t>™</a:t>
            </a:r>
          </a:p>
        </p:txBody>
      </p:sp>
      <p:sp>
        <p:nvSpPr>
          <p:cNvPr id="17" name="TextBox 16"/>
          <p:cNvSpPr txBox="1"/>
          <p:nvPr/>
        </p:nvSpPr>
        <p:spPr>
          <a:xfrm>
            <a:off x="5665891" y="648351"/>
            <a:ext cx="3360346" cy="584775"/>
          </a:xfrm>
          <a:prstGeom prst="rect">
            <a:avLst/>
          </a:prstGeom>
          <a:noFill/>
        </p:spPr>
        <p:txBody>
          <a:bodyPr wrap="square" rtlCol="0">
            <a:spAutoFit/>
          </a:bodyPr>
          <a:lstStyle/>
          <a:p>
            <a:r>
              <a:rPr lang="en-US" sz="1600" dirty="0">
                <a:solidFill>
                  <a:schemeClr val="accent5">
                    <a:lumMod val="20000"/>
                    <a:lumOff val="80000"/>
                  </a:schemeClr>
                </a:solidFill>
              </a:rPr>
              <a:t>Intelligent 2D</a:t>
            </a:r>
            <a:r>
              <a:rPr lang="en-US" sz="1600" baseline="30000" dirty="0" smtClean="0">
                <a:solidFill>
                  <a:schemeClr val="accent5">
                    <a:lumMod val="20000"/>
                    <a:lumOff val="80000"/>
                  </a:schemeClr>
                </a:solidFill>
              </a:rPr>
              <a:t>™ </a:t>
            </a:r>
            <a:r>
              <a:rPr lang="en-US" sz="1600" dirty="0" smtClean="0">
                <a:solidFill>
                  <a:schemeClr val="accent5">
                    <a:lumMod val="20000"/>
                    <a:lumOff val="80000"/>
                  </a:schemeClr>
                </a:solidFill>
              </a:rPr>
              <a:t>provides </a:t>
            </a:r>
            <a:r>
              <a:rPr lang="en-US" sz="1600" dirty="0">
                <a:solidFill>
                  <a:schemeClr val="accent5">
                    <a:lumMod val="20000"/>
                    <a:lumOff val="80000"/>
                  </a:schemeClr>
                </a:solidFill>
              </a:rPr>
              <a:t>a much clearer image of the axilla/nodes</a:t>
            </a:r>
          </a:p>
        </p:txBody>
      </p:sp>
    </p:spTree>
    <p:extLst>
      <p:ext uri="{BB962C8B-B14F-4D97-AF65-F5344CB8AC3E}">
        <p14:creationId xmlns:p14="http://schemas.microsoft.com/office/powerpoint/2010/main" val="31543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fontAlgn="auto">
              <a:spcAft>
                <a:spcPts val="0"/>
              </a:spcAft>
              <a:defRPr/>
            </a:pPr>
            <a:r>
              <a:rPr lang="en-US" sz="2800" b="1" dirty="0" smtClean="0">
                <a:solidFill>
                  <a:srgbClr val="002060"/>
                </a:solidFill>
              </a:rPr>
              <a:t>Intelligent 2D</a:t>
            </a:r>
            <a:r>
              <a:rPr lang="en-US" sz="2800" b="1" baseline="30000" dirty="0" smtClean="0">
                <a:solidFill>
                  <a:srgbClr val="002060"/>
                </a:solidFill>
                <a:latin typeface="Arial" panose="020B0604020202020204" pitchFamily="34" charset="0"/>
                <a:cs typeface="Arial" panose="020B0604020202020204" pitchFamily="34" charset="0"/>
              </a:rPr>
              <a:t>™</a:t>
            </a:r>
            <a:r>
              <a:rPr lang="en-US" sz="2800" b="1" dirty="0" smtClean="0">
                <a:solidFill>
                  <a:srgbClr val="002060"/>
                </a:solidFill>
              </a:rPr>
              <a:t> software: </a:t>
            </a:r>
            <a:r>
              <a:rPr lang="en-US" sz="2800" b="1" dirty="0">
                <a:solidFill>
                  <a:srgbClr val="002060"/>
                </a:solidFill>
              </a:rPr>
              <a:t>Improvements over </a:t>
            </a:r>
            <a:r>
              <a:rPr lang="en-US" sz="2800" b="1" dirty="0" smtClean="0">
                <a:solidFill>
                  <a:srgbClr val="002060"/>
                </a:solidFill>
              </a:rPr>
              <a:t>     C-View</a:t>
            </a:r>
            <a:r>
              <a:rPr lang="en-US" sz="2800" b="1" baseline="30000" dirty="0" smtClean="0">
                <a:solidFill>
                  <a:srgbClr val="002060"/>
                </a:solidFill>
                <a:latin typeface="Arial" panose="020B0604020202020204" pitchFamily="34" charset="0"/>
                <a:cs typeface="Arial" panose="020B0604020202020204" pitchFamily="34" charset="0"/>
              </a:rPr>
              <a:t>™</a:t>
            </a:r>
            <a:r>
              <a:rPr lang="en-US" sz="2800" b="1" dirty="0" smtClean="0">
                <a:solidFill>
                  <a:srgbClr val="002060"/>
                </a:solidFill>
              </a:rPr>
              <a:t> software are designed to enhance</a:t>
            </a:r>
            <a:endParaRPr sz="2800" b="1" dirty="0">
              <a:solidFill>
                <a:srgbClr val="002060"/>
              </a:solidFill>
              <a:latin typeface="+mj-lt"/>
              <a:ea typeface="+mn-ea"/>
            </a:endParaRPr>
          </a:p>
        </p:txBody>
      </p:sp>
      <p:graphicFrame>
        <p:nvGraphicFramePr>
          <p:cNvPr id="2" name="Content Placeholder 1"/>
          <p:cNvGraphicFramePr>
            <a:graphicFrameLocks noGrp="1"/>
          </p:cNvGraphicFramePr>
          <p:nvPr>
            <p:ph sz="half" idx="1"/>
            <p:extLst/>
          </p:nvPr>
        </p:nvGraphicFramePr>
        <p:xfrm>
          <a:off x="350762" y="1597152"/>
          <a:ext cx="8448524" cy="4451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2" name="Slide Number Placeholder 3"/>
          <p:cNvSpPr>
            <a:spLocks noGrp="1"/>
          </p:cNvSpPr>
          <p:nvPr>
            <p:ph type="sldNum" sz="quarter" idx="4"/>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dirty="0" smtClean="0">
                <a:solidFill>
                  <a:srgbClr val="323232"/>
                </a:solidFill>
              </a:rPr>
              <a:t>    </a:t>
            </a:r>
            <a:fld id="{8CADAA16-2807-A744-A19F-23C62883739C}" type="slidenum">
              <a:rPr smtClean="0">
                <a:solidFill>
                  <a:srgbClr val="323232"/>
                </a:solidFill>
              </a:rPr>
              <a:pPr eaLnBrk="1" hangingPunct="1"/>
              <a:t>84</a:t>
            </a:fld>
            <a:endParaRPr dirty="0">
              <a:solidFill>
                <a:srgbClr val="323232"/>
              </a:solidFill>
            </a:endParaRPr>
          </a:p>
        </p:txBody>
      </p:sp>
    </p:spTree>
    <p:extLst>
      <p:ext uri="{BB962C8B-B14F-4D97-AF65-F5344CB8AC3E}">
        <p14:creationId xmlns:p14="http://schemas.microsoft.com/office/powerpoint/2010/main" val="35933216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2060"/>
                </a:solidFill>
              </a:rPr>
              <a:t>Clarity </a:t>
            </a:r>
            <a:r>
              <a:rPr lang="en-US" sz="2800" dirty="0" smtClean="0">
                <a:solidFill>
                  <a:srgbClr val="002060"/>
                </a:solidFill>
              </a:rPr>
              <a:t>HD </a:t>
            </a:r>
            <a:r>
              <a:rPr lang="en-US" sz="2800" dirty="0">
                <a:solidFill>
                  <a:srgbClr val="002060"/>
                </a:solidFill>
              </a:rPr>
              <a:t>/ Intelligent 2D</a:t>
            </a:r>
            <a:r>
              <a:rPr lang="en-US" sz="2800" baseline="30000" dirty="0">
                <a:solidFill>
                  <a:srgbClr val="002060"/>
                </a:solidFill>
                <a:latin typeface="Arial" panose="020B0604020202020204" pitchFamily="34" charset="0"/>
                <a:cs typeface="Arial" panose="020B0604020202020204" pitchFamily="34" charset="0"/>
              </a:rPr>
              <a:t>™</a:t>
            </a:r>
            <a:r>
              <a:rPr lang="en-US" sz="2800" dirty="0">
                <a:solidFill>
                  <a:srgbClr val="002060"/>
                </a:solidFill>
              </a:rPr>
              <a:t> Takeaway Messages</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686811268"/>
              </p:ext>
            </p:extLst>
          </p:nvPr>
        </p:nvGraphicFramePr>
        <p:xfrm>
          <a:off x="27656" y="1576705"/>
          <a:ext cx="8793161" cy="4451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85</a:t>
            </a:fld>
            <a:endParaRPr lang="en-US" dirty="0"/>
          </a:p>
        </p:txBody>
      </p:sp>
    </p:spTree>
    <p:extLst>
      <p:ext uri="{BB962C8B-B14F-4D97-AF65-F5344CB8AC3E}">
        <p14:creationId xmlns:p14="http://schemas.microsoft.com/office/powerpoint/2010/main" val="11336528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763" y="274639"/>
            <a:ext cx="8454571" cy="531606"/>
          </a:xfrm>
        </p:spPr>
        <p:txBody>
          <a:bodyPr>
            <a:normAutofit/>
          </a:bodyPr>
          <a:lstStyle/>
          <a:p>
            <a:pPr algn="l"/>
            <a:r>
              <a:rPr lang="en-US" sz="2800" dirty="0">
                <a:solidFill>
                  <a:srgbClr val="002060"/>
                </a:solidFill>
              </a:rPr>
              <a:t>Additional publication information</a:t>
            </a:r>
          </a:p>
        </p:txBody>
      </p:sp>
      <p:sp>
        <p:nvSpPr>
          <p:cNvPr id="3" name="Content Placeholder 2"/>
          <p:cNvSpPr>
            <a:spLocks noGrp="1"/>
          </p:cNvSpPr>
          <p:nvPr>
            <p:ph sz="half" idx="1"/>
          </p:nvPr>
        </p:nvSpPr>
        <p:spPr>
          <a:xfrm>
            <a:off x="350763" y="806245"/>
            <a:ext cx="8596592" cy="5614220"/>
          </a:xfrm>
        </p:spPr>
        <p:txBody>
          <a:bodyPr>
            <a:noAutofit/>
          </a:bodyPr>
          <a:lstStyle/>
          <a:p>
            <a:pPr marL="400050" lvl="0" indent="-228600">
              <a:buFont typeface="+mj-lt"/>
              <a:buAutoNum type="arabicPeriod"/>
            </a:pPr>
            <a:endParaRPr lang="en-US" sz="800" dirty="0" smtClean="0"/>
          </a:p>
          <a:p>
            <a:pPr marL="400050" indent="-228600">
              <a:buFont typeface="+mj-lt"/>
              <a:buAutoNum type="arabicPeriod"/>
            </a:pPr>
            <a:r>
              <a:rPr lang="en-US" sz="1200" b="0" dirty="0" smtClean="0">
                <a:solidFill>
                  <a:srgbClr val="002060"/>
                </a:solidFill>
              </a:rPr>
              <a:t>Data </a:t>
            </a:r>
            <a:r>
              <a:rPr lang="en-US" sz="1200" b="0" dirty="0">
                <a:solidFill>
                  <a:srgbClr val="002060"/>
                </a:solidFill>
              </a:rPr>
              <a:t>on file and from public sources, </a:t>
            </a:r>
            <a:r>
              <a:rPr lang="en-US" sz="1200" b="0" dirty="0" smtClean="0">
                <a:solidFill>
                  <a:srgbClr val="002060"/>
                </a:solidFill>
              </a:rPr>
              <a:t>2017</a:t>
            </a:r>
          </a:p>
          <a:p>
            <a:pPr marL="400050" indent="-228600">
              <a:buFont typeface="+mj-lt"/>
              <a:buAutoNum type="arabicPeriod"/>
            </a:pPr>
            <a:r>
              <a:rPr lang="en-US" sz="1200" b="0" dirty="0" smtClean="0">
                <a:solidFill>
                  <a:srgbClr val="002060"/>
                </a:solidFill>
              </a:rPr>
              <a:t>FDA </a:t>
            </a:r>
            <a:r>
              <a:rPr lang="en-US" sz="1200" b="0" dirty="0">
                <a:solidFill>
                  <a:srgbClr val="002060"/>
                </a:solidFill>
              </a:rPr>
              <a:t>PMA submission P080003/S001</a:t>
            </a:r>
            <a:r>
              <a:rPr lang="en-US" sz="1200" b="0" dirty="0" smtClean="0">
                <a:solidFill>
                  <a:srgbClr val="002060"/>
                </a:solidFill>
              </a:rPr>
              <a:t>.</a:t>
            </a:r>
          </a:p>
          <a:p>
            <a:pPr marL="411162" lvl="0" indent="-228600">
              <a:buFont typeface="+mj-lt"/>
              <a:buAutoNum type="arabicPeriod"/>
            </a:pPr>
            <a:r>
              <a:rPr lang="en-US" sz="1200" b="0" dirty="0" smtClean="0">
                <a:solidFill>
                  <a:srgbClr val="002060"/>
                </a:solidFill>
              </a:rPr>
              <a:t>Rafferty EA, Park JM, Philpotts LE, Poplack SP, Sumkin JH, Halpern EF, Niklason LT.                                           Assessing radiologist performance using combined digital mammography and breast tomosynthesis compared with digital mammography alone: results of a multicenter, </a:t>
            </a:r>
            <a:r>
              <a:rPr lang="en-US" sz="1200" b="0" dirty="0" err="1" smtClean="0">
                <a:solidFill>
                  <a:srgbClr val="002060"/>
                </a:solidFill>
              </a:rPr>
              <a:t>multireader</a:t>
            </a:r>
            <a:r>
              <a:rPr lang="en-US" sz="1200" b="0" dirty="0" smtClean="0">
                <a:solidFill>
                  <a:srgbClr val="002060"/>
                </a:solidFill>
              </a:rPr>
              <a:t> trial.                                                                                Radiology. 2013 Jan;266(1):104-13. doi: 10.1148/radiol.12120674. Epub 2012 Nov 20</a:t>
            </a:r>
          </a:p>
          <a:p>
            <a:pPr marL="411162" lvl="0" indent="-228600">
              <a:buFont typeface="+mj-lt"/>
              <a:buAutoNum type="arabicPeriod"/>
            </a:pPr>
            <a:r>
              <a:rPr lang="en-US" sz="1200" b="0" dirty="0" smtClean="0">
                <a:solidFill>
                  <a:srgbClr val="002060"/>
                </a:solidFill>
              </a:rPr>
              <a:t>Skaane P, Bandos AI, Eben EB, Jebsen IN, </a:t>
            </a:r>
            <a:r>
              <a:rPr lang="en-US" sz="1200" b="0" dirty="0" err="1" smtClean="0">
                <a:solidFill>
                  <a:srgbClr val="002060"/>
                </a:solidFill>
              </a:rPr>
              <a:t>Krager</a:t>
            </a:r>
            <a:r>
              <a:rPr lang="en-US" sz="1200" b="0" dirty="0" smtClean="0">
                <a:solidFill>
                  <a:srgbClr val="002060"/>
                </a:solidFill>
              </a:rPr>
              <a:t> M, Haakenaasen U, Ekseth U, Izadi M, </a:t>
            </a:r>
            <a:r>
              <a:rPr lang="en-US" sz="1200" b="0" dirty="0" err="1" smtClean="0">
                <a:solidFill>
                  <a:srgbClr val="002060"/>
                </a:solidFill>
              </a:rPr>
              <a:t>Hofvind</a:t>
            </a:r>
            <a:r>
              <a:rPr lang="en-US" sz="1200" b="0" dirty="0" smtClean="0">
                <a:solidFill>
                  <a:srgbClr val="002060"/>
                </a:solidFill>
              </a:rPr>
              <a:t> S, Gullien R.              Two-View Digital Breast Tomosynthesis Screening with Synthetically Reconstructed Projection Images: Comparison with Digital Breast Tomosynthesis with Full-Field Digital Mammographic Images.                                                          Radiology. 2014 Jan 24:131391.</a:t>
            </a:r>
          </a:p>
        </p:txBody>
      </p:sp>
      <p:sp>
        <p:nvSpPr>
          <p:cNvPr id="4" name="Slide Number Placeholder 3"/>
          <p:cNvSpPr>
            <a:spLocks noGrp="1"/>
          </p:cNvSpPr>
          <p:nvPr>
            <p:ph type="sldNum" sz="quarter" idx="4"/>
          </p:nvPr>
        </p:nvSpPr>
        <p:spPr/>
        <p:txBody>
          <a:bodyPr/>
          <a:lstStyle/>
          <a:p>
            <a:pPr algn="ctr"/>
            <a:fld id="{6453F95C-7FA8-E048-BEDD-3F6B9882286F}" type="slidenum">
              <a:rPr>
                <a:solidFill>
                  <a:srgbClr val="000000"/>
                </a:solidFill>
              </a:rPr>
              <a:pPr algn="ctr"/>
              <a:t>86</a:t>
            </a:fld>
            <a:endParaRPr dirty="0">
              <a:solidFill>
                <a:srgbClr val="000000"/>
              </a:solidFill>
            </a:endParaRPr>
          </a:p>
        </p:txBody>
      </p:sp>
    </p:spTree>
    <p:extLst>
      <p:ext uri="{BB962C8B-B14F-4D97-AF65-F5344CB8AC3E}">
        <p14:creationId xmlns:p14="http://schemas.microsoft.com/office/powerpoint/2010/main" val="3703931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solidFill>
                  <a:srgbClr val="002060"/>
                </a:solidFill>
              </a:rPr>
              <a:t>Hologic Synthesized 2D Images</a:t>
            </a:r>
            <a:endParaRPr lang="en-US" sz="2800" dirty="0">
              <a:solidFill>
                <a:srgbClr val="002060"/>
              </a:solidFill>
            </a:endParaRPr>
          </a:p>
        </p:txBody>
      </p:sp>
      <p:sp>
        <p:nvSpPr>
          <p:cNvPr id="3" name="Content Placeholder 2"/>
          <p:cNvSpPr>
            <a:spLocks noGrp="1"/>
          </p:cNvSpPr>
          <p:nvPr>
            <p:ph sz="half" idx="1"/>
          </p:nvPr>
        </p:nvSpPr>
        <p:spPr/>
        <p:txBody>
          <a:bodyPr/>
          <a:lstStyle/>
          <a:p>
            <a:pPr marL="285750" indent="-285750">
              <a:buFont typeface="Arial" panose="020B0604020202020204" pitchFamily="34" charset="0"/>
              <a:buChar char="•"/>
            </a:pPr>
            <a:r>
              <a:rPr lang="en-US" sz="2400" b="0" dirty="0" smtClean="0">
                <a:solidFill>
                  <a:schemeClr val="bg1">
                    <a:lumMod val="75000"/>
                  </a:schemeClr>
                </a:solidFill>
              </a:rPr>
              <a:t>Perform a standard  tomosynthesis scan</a:t>
            </a:r>
          </a:p>
          <a:p>
            <a:pPr marL="285750" indent="-285750">
              <a:buFont typeface="Arial" panose="020B0604020202020204" pitchFamily="34" charset="0"/>
              <a:buChar char="•"/>
            </a:pPr>
            <a:r>
              <a:rPr lang="en-US" sz="2400" b="0" dirty="0" smtClean="0">
                <a:solidFill>
                  <a:schemeClr val="bg1">
                    <a:lumMod val="75000"/>
                  </a:schemeClr>
                </a:solidFill>
              </a:rPr>
              <a:t>Reconstruct tomosynthesis slices</a:t>
            </a:r>
          </a:p>
          <a:p>
            <a:pPr marL="285750" indent="-285750">
              <a:buFont typeface="Arial" panose="020B0604020202020204" pitchFamily="34" charset="0"/>
              <a:buChar char="•"/>
            </a:pPr>
            <a:r>
              <a:rPr lang="en-US" sz="2400" b="0" dirty="0" smtClean="0">
                <a:solidFill>
                  <a:srgbClr val="002060"/>
                </a:solidFill>
              </a:rPr>
              <a:t>C-View</a:t>
            </a:r>
            <a:r>
              <a:rPr lang="en-US" sz="2400" b="0" baseline="30000" dirty="0" smtClean="0">
                <a:solidFill>
                  <a:srgbClr val="002060"/>
                </a:solidFill>
                <a:latin typeface="Arial" panose="020B0604020202020204" pitchFamily="34" charset="0"/>
                <a:cs typeface="Arial" panose="020B0604020202020204" pitchFamily="34" charset="0"/>
              </a:rPr>
              <a:t>™</a:t>
            </a:r>
            <a:r>
              <a:rPr lang="en-US" sz="2400" b="0" dirty="0" smtClean="0">
                <a:solidFill>
                  <a:srgbClr val="002060"/>
                </a:solidFill>
              </a:rPr>
              <a:t> software applied to create </a:t>
            </a:r>
            <a:r>
              <a:rPr lang="en-US" sz="2400" dirty="0" smtClean="0">
                <a:solidFill>
                  <a:srgbClr val="002060"/>
                </a:solidFill>
              </a:rPr>
              <a:t>Synthesized 2D image</a:t>
            </a:r>
          </a:p>
          <a:p>
            <a:pPr marL="285750" indent="-285750">
              <a:buFont typeface="Arial" panose="020B0604020202020204" pitchFamily="34" charset="0"/>
              <a:buChar char="•"/>
            </a:pPr>
            <a:r>
              <a:rPr lang="en-US" sz="2400" dirty="0" smtClean="0">
                <a:solidFill>
                  <a:srgbClr val="002060"/>
                </a:solidFill>
              </a:rPr>
              <a:t>Tomo + synthesized 2D = a low dose examination </a:t>
            </a:r>
          </a:p>
          <a:p>
            <a:pPr marL="285750" indent="-285750">
              <a:buFont typeface="Arial" panose="020B0604020202020204" pitchFamily="34" charset="0"/>
              <a:buChar char="•"/>
            </a:pPr>
            <a:r>
              <a:rPr lang="en-US" sz="2400" b="0" dirty="0" smtClean="0">
                <a:solidFill>
                  <a:srgbClr val="002060"/>
                </a:solidFill>
              </a:rPr>
              <a:t>Available in any tomosynthesis </a:t>
            </a:r>
            <a:r>
              <a:rPr lang="en-US" sz="2400" dirty="0" smtClean="0">
                <a:solidFill>
                  <a:srgbClr val="002060"/>
                </a:solidFill>
              </a:rPr>
              <a:t>view</a:t>
            </a:r>
            <a:endParaRPr lang="en-US" sz="2400" b="0" dirty="0" smtClean="0">
              <a:solidFill>
                <a:srgbClr val="002060"/>
              </a:solidFill>
            </a:endParaRPr>
          </a:p>
          <a:p>
            <a:pPr marL="285750" indent="-285750">
              <a:buFont typeface="Arial" panose="020B0604020202020204" pitchFamily="34" charset="0"/>
              <a:buChar char="•"/>
            </a:pPr>
            <a:endParaRPr lang="en-US" sz="2400" dirty="0" smtClean="0">
              <a:solidFill>
                <a:schemeClr val="tx1">
                  <a:lumMod val="85000"/>
                  <a:lumOff val="15000"/>
                </a:schemeClr>
              </a:solidFill>
            </a:endParaRPr>
          </a:p>
          <a:p>
            <a:pPr marL="285750" indent="-285750">
              <a:buFont typeface="Arial" panose="020B0604020202020204" pitchFamily="34" charset="0"/>
              <a:buChar char="•"/>
            </a:pPr>
            <a:endParaRPr lang="en-US" sz="2400" dirty="0" smtClean="0">
              <a:solidFill>
                <a:schemeClr val="tx1">
                  <a:lumMod val="85000"/>
                  <a:lumOff val="15000"/>
                </a:schemeClr>
              </a:solidFill>
            </a:endParaRPr>
          </a:p>
          <a:p>
            <a:endParaRPr lang="en-US" dirty="0" smtClean="0">
              <a:solidFill>
                <a:schemeClr val="tx1">
                  <a:lumMod val="85000"/>
                  <a:lumOff val="15000"/>
                </a:schemeClr>
              </a:solidFill>
            </a:endParaRPr>
          </a:p>
          <a:p>
            <a:endParaRPr lang="en-US" dirty="0">
              <a:solidFill>
                <a:schemeClr val="tx1">
                  <a:lumMod val="85000"/>
                  <a:lumOff val="15000"/>
                </a:schemeClr>
              </a:solidFill>
            </a:endParaRPr>
          </a:p>
        </p:txBody>
      </p:sp>
      <p:sp>
        <p:nvSpPr>
          <p:cNvPr id="4" name="Slide Number Placeholder 3"/>
          <p:cNvSpPr>
            <a:spLocks noGrp="1"/>
          </p:cNvSpPr>
          <p:nvPr>
            <p:ph type="sldNum" sz="quarter" idx="4"/>
          </p:nvPr>
        </p:nvSpPr>
        <p:spPr/>
        <p:txBody>
          <a:bodyPr/>
          <a:lstStyle/>
          <a:p>
            <a:pPr algn="ctr"/>
            <a:fld id="{6453F95C-7FA8-E048-BEDD-3F6B9882286F}" type="slidenum">
              <a:rPr>
                <a:solidFill>
                  <a:srgbClr val="000000"/>
                </a:solidFill>
              </a:rPr>
              <a:pPr algn="ctr"/>
              <a:t>9</a:t>
            </a:fld>
            <a:endParaRPr dirty="0">
              <a:solidFill>
                <a:srgbClr val="000000"/>
              </a:solidFill>
            </a:endParaRPr>
          </a:p>
        </p:txBody>
      </p:sp>
      <p:pic>
        <p:nvPicPr>
          <p:cNvPr id="4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400000" flipV="1">
            <a:off x="6627566" y="4534050"/>
            <a:ext cx="762300" cy="1600200"/>
          </a:xfrm>
          <a:prstGeom prst="rect">
            <a:avLst/>
          </a:prstGeom>
          <a:noFill/>
          <a:ln w="9525">
            <a:noFill/>
            <a:miter lim="800000"/>
            <a:headEnd/>
            <a:tailEnd/>
          </a:ln>
          <a:scene3d>
            <a:camera prst="orthographicFront">
              <a:rot lat="18686919" lon="3289284" rev="993112"/>
            </a:camera>
            <a:lightRig rig="threePt" dir="t"/>
          </a:scene3d>
        </p:spPr>
      </p:pic>
      <p:sp>
        <p:nvSpPr>
          <p:cNvPr id="43" name="TextBox 42"/>
          <p:cNvSpPr txBox="1"/>
          <p:nvPr/>
        </p:nvSpPr>
        <p:spPr>
          <a:xfrm>
            <a:off x="5731783" y="5791500"/>
            <a:ext cx="2416046" cy="369332"/>
          </a:xfrm>
          <a:prstGeom prst="rect">
            <a:avLst/>
          </a:prstGeom>
          <a:noFill/>
        </p:spPr>
        <p:txBody>
          <a:bodyPr wrap="none" rtlCol="0">
            <a:spAutoFit/>
          </a:bodyPr>
          <a:lstStyle/>
          <a:p>
            <a:r>
              <a:rPr lang="en-US" b="1" dirty="0" smtClean="0">
                <a:solidFill>
                  <a:srgbClr val="002060"/>
                </a:solidFill>
              </a:rPr>
              <a:t>Generated 2D Image</a:t>
            </a:r>
            <a:endParaRPr lang="en-US" b="1" dirty="0">
              <a:solidFill>
                <a:srgbClr val="002060"/>
              </a:solidFill>
            </a:endParaRPr>
          </a:p>
        </p:txBody>
      </p:sp>
      <p:grpSp>
        <p:nvGrpSpPr>
          <p:cNvPr id="111" name="Group 110"/>
          <p:cNvGrpSpPr/>
          <p:nvPr/>
        </p:nvGrpSpPr>
        <p:grpSpPr>
          <a:xfrm>
            <a:off x="5516615" y="3048000"/>
            <a:ext cx="1792490" cy="1828800"/>
            <a:chOff x="5288015" y="2971800"/>
            <a:chExt cx="1792490" cy="1828800"/>
          </a:xfrm>
        </p:grpSpPr>
        <p:sp>
          <p:nvSpPr>
            <p:cNvPr id="41" name="Down Arrow 40"/>
            <p:cNvSpPr/>
            <p:nvPr/>
          </p:nvSpPr>
          <p:spPr>
            <a:xfrm>
              <a:off x="6485003" y="2971800"/>
              <a:ext cx="595502" cy="1828800"/>
            </a:xfrm>
            <a:prstGeom prst="downArrow">
              <a:avLst/>
            </a:prstGeom>
            <a:solidFill>
              <a:schemeClr val="accent1">
                <a:lumMod val="20000"/>
                <a:lumOff val="80000"/>
              </a:schemeClr>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2" name="TextBox 61"/>
            <p:cNvSpPr txBox="1"/>
            <p:nvPr/>
          </p:nvSpPr>
          <p:spPr>
            <a:xfrm>
              <a:off x="5288015" y="3392269"/>
              <a:ext cx="1274708" cy="923330"/>
            </a:xfrm>
            <a:prstGeom prst="rect">
              <a:avLst/>
            </a:prstGeom>
            <a:noFill/>
          </p:spPr>
          <p:txBody>
            <a:bodyPr wrap="none" rtlCol="0">
              <a:spAutoFit/>
            </a:bodyPr>
            <a:lstStyle/>
            <a:p>
              <a:r>
                <a:rPr lang="en-US" b="1" dirty="0" smtClean="0">
                  <a:solidFill>
                    <a:srgbClr val="002060"/>
                  </a:solidFill>
                </a:rPr>
                <a:t> </a:t>
              </a:r>
            </a:p>
            <a:p>
              <a:r>
                <a:rPr lang="en-US" b="1" dirty="0" smtClean="0">
                  <a:solidFill>
                    <a:srgbClr val="002060"/>
                  </a:solidFill>
                </a:rPr>
                <a:t>Software</a:t>
              </a:r>
              <a:endParaRPr lang="en-US" b="1" dirty="0">
                <a:solidFill>
                  <a:srgbClr val="002060"/>
                </a:solidFill>
              </a:endParaRPr>
            </a:p>
            <a:p>
              <a:r>
                <a:rPr lang="en-US" b="1" dirty="0" smtClean="0">
                  <a:solidFill>
                    <a:srgbClr val="002060"/>
                  </a:solidFill>
                </a:rPr>
                <a:t>Algorithm</a:t>
              </a:r>
            </a:p>
          </p:txBody>
        </p:sp>
      </p:grpSp>
      <p:grpSp>
        <p:nvGrpSpPr>
          <p:cNvPr id="63" name="Group 62"/>
          <p:cNvGrpSpPr/>
          <p:nvPr/>
        </p:nvGrpSpPr>
        <p:grpSpPr>
          <a:xfrm>
            <a:off x="5643231" y="1270857"/>
            <a:ext cx="2858668" cy="1893332"/>
            <a:chOff x="5390568" y="849868"/>
            <a:chExt cx="2858668" cy="1893332"/>
          </a:xfrm>
        </p:grpSpPr>
        <p:grpSp>
          <p:nvGrpSpPr>
            <p:cNvPr id="65" name="Group 34"/>
            <p:cNvGrpSpPr/>
            <p:nvPr/>
          </p:nvGrpSpPr>
          <p:grpSpPr>
            <a:xfrm>
              <a:off x="5951163" y="1064783"/>
              <a:ext cx="1737474" cy="1678417"/>
              <a:chOff x="1573369" y="697994"/>
              <a:chExt cx="1737474" cy="1678417"/>
            </a:xfrm>
          </p:grpSpPr>
          <p:pic>
            <p:nvPicPr>
              <p:cNvPr id="67"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42029" y="944871"/>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83"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58704" y="92309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98"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69135" y="88984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99"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77552" y="851426"/>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0"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88498" y="821358"/>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1"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99501" y="782721"/>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05133" y="7413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3"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16157" y="694428"/>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4"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26666" y="6528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5"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35058" y="614437"/>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62615" y="5760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7"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79303" y="529334"/>
                <a:ext cx="1262880" cy="1600200"/>
              </a:xfrm>
              <a:prstGeom prst="rect">
                <a:avLst/>
              </a:prstGeom>
              <a:noFill/>
              <a:ln w="9525">
                <a:noFill/>
                <a:miter lim="800000"/>
                <a:headEnd/>
                <a:tailEnd/>
              </a:ln>
              <a:scene3d>
                <a:camera prst="orthographicFront">
                  <a:rot lat="18684000" lon="3288000" rev="996000"/>
                </a:camera>
                <a:lightRig rig="threePt" dir="t"/>
              </a:scene3d>
            </p:spPr>
          </p:pic>
        </p:grpSp>
        <p:sp>
          <p:nvSpPr>
            <p:cNvPr id="66" name="TextBox 65"/>
            <p:cNvSpPr txBox="1"/>
            <p:nvPr/>
          </p:nvSpPr>
          <p:spPr>
            <a:xfrm>
              <a:off x="5390568" y="849868"/>
              <a:ext cx="2858668" cy="400110"/>
            </a:xfrm>
            <a:prstGeom prst="rect">
              <a:avLst/>
            </a:prstGeom>
            <a:noFill/>
          </p:spPr>
          <p:txBody>
            <a:bodyPr wrap="none" rtlCol="0">
              <a:spAutoFit/>
            </a:bodyPr>
            <a:lstStyle/>
            <a:p>
              <a:pPr algn="ctr"/>
              <a:r>
                <a:rPr lang="en-US" sz="2000" b="1" dirty="0" smtClean="0">
                  <a:solidFill>
                    <a:srgbClr val="002060"/>
                  </a:solidFill>
                </a:rPr>
                <a:t>Tomosynthesis Slices</a:t>
              </a:r>
              <a:endParaRPr lang="en-US" sz="2000" b="1" dirty="0">
                <a:solidFill>
                  <a:srgbClr val="002060"/>
                </a:solidFill>
              </a:endParaRPr>
            </a:p>
          </p:txBody>
        </p:sp>
      </p:grpSp>
    </p:spTree>
    <p:extLst>
      <p:ext uri="{BB962C8B-B14F-4D97-AF65-F5344CB8AC3E}">
        <p14:creationId xmlns:p14="http://schemas.microsoft.com/office/powerpoint/2010/main" val="39749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animEffect transition="in" filter="fade">
                                      <p:cBhvr>
                                        <p:cTn id="9" dur="500"/>
                                        <p:tgtEl>
                                          <p:spTgt spid="3">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500"/>
                                        <p:tgtEl>
                                          <p:spTgt spid="3">
                                            <p:txEl>
                                              <p:pRg st="4" end="4"/>
                                            </p:txEl>
                                          </p:spTgt>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11"/>
                                        </p:tgtEl>
                                        <p:attrNameLst>
                                          <p:attrName>style.visibility</p:attrName>
                                        </p:attrNameLst>
                                      </p:cBhvr>
                                      <p:to>
                                        <p:strVal val="visible"/>
                                      </p:to>
                                    </p:set>
                                    <p:animEffect transition="in" filter="fade">
                                      <p:cBhvr>
                                        <p:cTn id="18" dur="500"/>
                                        <p:tgtEl>
                                          <p:spTgt spid="1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Hologic White">
  <a:themeElements>
    <a:clrScheme name="HOLOGIC NEW BRANDING 2014">
      <a:dk1>
        <a:srgbClr val="000000"/>
      </a:dk1>
      <a:lt1>
        <a:sysClr val="window" lastClr="FFFFFF"/>
      </a:lt1>
      <a:dk2>
        <a:srgbClr val="131F6B"/>
      </a:dk2>
      <a:lt2>
        <a:srgbClr val="008542"/>
      </a:lt2>
      <a:accent1>
        <a:srgbClr val="131F6B"/>
      </a:accent1>
      <a:accent2>
        <a:srgbClr val="E15800"/>
      </a:accent2>
      <a:accent3>
        <a:srgbClr val="ED2939"/>
      </a:accent3>
      <a:accent4>
        <a:srgbClr val="00AAE6"/>
      </a:accent4>
      <a:accent5>
        <a:srgbClr val="FFDD00"/>
      </a:accent5>
      <a:accent6>
        <a:srgbClr val="C226B9"/>
      </a:accent6>
      <a:hlink>
        <a:srgbClr val="C226B9"/>
      </a:hlink>
      <a:folHlink>
        <a:srgbClr val="131F6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ologic Dark">
  <a:themeElements>
    <a:clrScheme name="HOLOGIC NEW BRANDING 2014">
      <a:dk1>
        <a:srgbClr val="000000"/>
      </a:dk1>
      <a:lt1>
        <a:sysClr val="window" lastClr="FFFFFF"/>
      </a:lt1>
      <a:dk2>
        <a:srgbClr val="131F6B"/>
      </a:dk2>
      <a:lt2>
        <a:srgbClr val="008542"/>
      </a:lt2>
      <a:accent1>
        <a:srgbClr val="131F6B"/>
      </a:accent1>
      <a:accent2>
        <a:srgbClr val="E15800"/>
      </a:accent2>
      <a:accent3>
        <a:srgbClr val="ED2939"/>
      </a:accent3>
      <a:accent4>
        <a:srgbClr val="00AAE6"/>
      </a:accent4>
      <a:accent5>
        <a:srgbClr val="FFDD00"/>
      </a:accent5>
      <a:accent6>
        <a:srgbClr val="C226B9"/>
      </a:accent6>
      <a:hlink>
        <a:srgbClr val="C226B9"/>
      </a:hlink>
      <a:folHlink>
        <a:srgbClr val="131F6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11104</TotalTime>
  <Words>5866</Words>
  <Application>Microsoft Office PowerPoint</Application>
  <PresentationFormat>On-screen Show (4:3)</PresentationFormat>
  <Paragraphs>763</Paragraphs>
  <Slides>86</Slides>
  <Notes>86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86</vt:i4>
      </vt:variant>
    </vt:vector>
  </HeadingPairs>
  <TitlesOfParts>
    <vt:vector size="98" baseType="lpstr">
      <vt:lpstr>ＭＳ Ｐゴシック</vt:lpstr>
      <vt:lpstr>Arial</vt:lpstr>
      <vt:lpstr>Arial Narrow</vt:lpstr>
      <vt:lpstr>Calibri</vt:lpstr>
      <vt:lpstr>Calisto MT</vt:lpstr>
      <vt:lpstr>Courier New</vt:lpstr>
      <vt:lpstr>Open Sans</vt:lpstr>
      <vt:lpstr>Roboto Regular</vt:lpstr>
      <vt:lpstr>Symbol</vt:lpstr>
      <vt:lpstr>Times New Roman</vt:lpstr>
      <vt:lpstr>Hologic White</vt:lpstr>
      <vt:lpstr>Hologic Dark</vt:lpstr>
      <vt:lpstr>Transitioning to Clarity HD and Intelligent 2D™ Technology </vt:lpstr>
      <vt:lpstr>Objectives</vt:lpstr>
      <vt:lpstr>PowerPoint Presentation</vt:lpstr>
      <vt:lpstr>Breast Tomosynthesis: Remarkable Performance</vt:lpstr>
      <vt:lpstr>Breast Cancer Screening Using Tomosynthesis in Combination with Digital Mammography - Journal of  the American Medical Association (JAMA) 2014</vt:lpstr>
      <vt:lpstr>It started with Combo Mode</vt:lpstr>
      <vt:lpstr>Next technology step: low dose imaging software:  C-View™ synthesized 2D image</vt:lpstr>
      <vt:lpstr>Hologic Synthesized 2D images</vt:lpstr>
      <vt:lpstr>Hologic Synthesized 2D Images</vt:lpstr>
      <vt:lpstr>Synthesized 2D Image Usage</vt:lpstr>
      <vt:lpstr>Standard Resolution 3D™ Imaging </vt:lpstr>
      <vt:lpstr>The Next Generation </vt:lpstr>
      <vt:lpstr>Clarity HD with Intelligent 2D™ software</vt:lpstr>
      <vt:lpstr>Versions of Hologic® Synthesized 2D Images</vt:lpstr>
      <vt:lpstr>Identifying the Intelligent 2D™ Image</vt:lpstr>
      <vt:lpstr>High Resolution 3D™ Imaging</vt:lpstr>
      <vt:lpstr>Comparison</vt:lpstr>
      <vt:lpstr>Clarity HD – Intelligent 2D™ Resolution </vt:lpstr>
      <vt:lpstr>PowerPoint Presentation</vt:lpstr>
      <vt:lpstr>Clarity HD Technology on 3Dimensions™ Mammography System</vt:lpstr>
      <vt:lpstr>Clarity HD Technology on Selenia™ Dimensions™ Mammography System</vt:lpstr>
      <vt:lpstr> Intelligent 2D™ software  </vt:lpstr>
      <vt:lpstr>Overall Image Quality: Superior resolution</vt:lpstr>
      <vt:lpstr>Overall Image Quality: Superior Resolution</vt:lpstr>
      <vt:lpstr>Overall Image Quality: Superior Resolution</vt:lpstr>
      <vt:lpstr>Overall Image Quality: Superior Resolution</vt:lpstr>
      <vt:lpstr>Overall image quality: Reduced noise and blur</vt:lpstr>
      <vt:lpstr>Overall Image Quality: Reduced Image Noise</vt:lpstr>
      <vt:lpstr>Overall Image Quality: Reduced Image Blur</vt:lpstr>
      <vt:lpstr>Overall Image Quality: Reduced Image Blur</vt:lpstr>
      <vt:lpstr>Overall Image Quality: Skin-line and contrast</vt:lpstr>
      <vt:lpstr>Overall Image Quality: Skin-line and Contrast</vt:lpstr>
      <vt:lpstr>Overall Image Quality: Skin-line Improvement</vt:lpstr>
      <vt:lpstr>Overall Image Quality: Contrast Enhancement</vt:lpstr>
      <vt:lpstr>Overall image quality: Reduction in artifacts</vt:lpstr>
      <vt:lpstr>Overall Image Quality: Reduction in Artifacts</vt:lpstr>
      <vt:lpstr>Overall Image Quality: Reduction in Artifacts</vt:lpstr>
      <vt:lpstr>Lesion visibility: Margins, Spiculations and Calcifications</vt:lpstr>
      <vt:lpstr>Lesion Visibility: Margins of Round Lesions</vt:lpstr>
      <vt:lpstr>Lesion Visibility: Subtle Spiculations</vt:lpstr>
      <vt:lpstr>Lesion Visibility: Calcification Cluster</vt:lpstr>
      <vt:lpstr>Summary:  Intelligent 2D™ software Improvements are designed to enhance</vt:lpstr>
      <vt:lpstr>Clinical Image Review</vt:lpstr>
      <vt:lpstr>Case 1 –  Example of artifact reduction</vt:lpstr>
      <vt:lpstr>PowerPoint Presentation</vt:lpstr>
      <vt:lpstr>PowerPoint Presentation</vt:lpstr>
      <vt:lpstr>Case 2 –  Intelligent 2D™, C-View™, and FFDM differences</vt:lpstr>
      <vt:lpstr>PowerPoint Presentation</vt:lpstr>
      <vt:lpstr>Case 3 –  Improved conspicuity of microcalcifications </vt:lpstr>
      <vt:lpstr>PowerPoint Presentation</vt:lpstr>
      <vt:lpstr>PowerPoint Presentation</vt:lpstr>
      <vt:lpstr>PowerPoint Presentation</vt:lpstr>
      <vt:lpstr>PowerPoint Presentation</vt:lpstr>
      <vt:lpstr>PowerPoint Presentation</vt:lpstr>
      <vt:lpstr>PowerPoint Presentation</vt:lpstr>
      <vt:lpstr>Case 4 –  Microcalcifications in Dense Breast Tissue</vt:lpstr>
      <vt:lpstr>PowerPoint Presentation</vt:lpstr>
      <vt:lpstr>PowerPoint Presentation</vt:lpstr>
      <vt:lpstr>Case 5 –  Architectural distortion with mildly dense breast tissue</vt:lpstr>
      <vt:lpstr>Case 103</vt:lpstr>
      <vt:lpstr>PowerPoint Presentation</vt:lpstr>
      <vt:lpstr>PowerPoint Presentation</vt:lpstr>
      <vt:lpstr>PowerPoint Presentation</vt:lpstr>
      <vt:lpstr>Case 6 –  Architectural distortion with mildly dense breast tissue</vt:lpstr>
      <vt:lpstr>PowerPoint Presentation</vt:lpstr>
      <vt:lpstr>PowerPoint Presentation</vt:lpstr>
      <vt:lpstr>PowerPoint Presentation</vt:lpstr>
      <vt:lpstr>PowerPoint Presentation</vt:lpstr>
      <vt:lpstr>Case 7 –  Subtle UOQ architectural distortion </vt:lpstr>
      <vt:lpstr>PowerPoint Presentation</vt:lpstr>
      <vt:lpstr>PowerPoint Presentation</vt:lpstr>
      <vt:lpstr>PowerPoint Presentation</vt:lpstr>
      <vt:lpstr>PowerPoint Presentation</vt:lpstr>
      <vt:lpstr>Case 8 –  Increase conspicuity of smooth masses</vt:lpstr>
      <vt:lpstr>PowerPoint Presentation</vt:lpstr>
      <vt:lpstr>PowerPoint Presentation</vt:lpstr>
      <vt:lpstr>Case 9 –  Sharpness of axilla</vt:lpstr>
      <vt:lpstr>PowerPoint Presentation</vt:lpstr>
      <vt:lpstr>PowerPoint Presentation</vt:lpstr>
      <vt:lpstr>Case 10 –  Increased resolution and contrast </vt:lpstr>
      <vt:lpstr>PowerPoint Presentation</vt:lpstr>
      <vt:lpstr>PowerPoint Presentation</vt:lpstr>
      <vt:lpstr>PowerPoint Presentation</vt:lpstr>
      <vt:lpstr>Intelligent 2D™ software: Improvements over      C-View™ software are designed to enhance</vt:lpstr>
      <vt:lpstr>Clarity HD / Intelligent 2D™ Takeaway Messages</vt:lpstr>
      <vt:lpstr>Additional publication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K. Squeri</dc:creator>
  <cp:lastModifiedBy>Caitlin</cp:lastModifiedBy>
  <cp:revision>265</cp:revision>
  <cp:lastPrinted>2018-05-08T18:05:41Z</cp:lastPrinted>
  <dcterms:created xsi:type="dcterms:W3CDTF">2014-09-03T19:30:08Z</dcterms:created>
  <dcterms:modified xsi:type="dcterms:W3CDTF">2018-07-30T04:17:03Z</dcterms:modified>
</cp:coreProperties>
</file>